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8" r:id="rId2"/>
    <p:sldId id="257" r:id="rId3"/>
    <p:sldId id="266" r:id="rId4"/>
    <p:sldId id="271" r:id="rId5"/>
    <p:sldId id="311" r:id="rId6"/>
    <p:sldId id="309" r:id="rId7"/>
    <p:sldId id="295" r:id="rId8"/>
    <p:sldId id="294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04" r:id="rId17"/>
    <p:sldId id="310" r:id="rId18"/>
    <p:sldId id="300" r:id="rId1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3300"/>
    <a:srgbClr val="660066"/>
    <a:srgbClr val="0000CC"/>
    <a:srgbClr val="0033CC"/>
    <a:srgbClr val="FFFF00"/>
    <a:srgbClr val="66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F40B2BB4-330E-43CD-A2B6-0B21E40050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EED96AEC-21A1-437E-A443-7366E089FF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7A0D3CEA-D7F0-44BF-BFE8-FF1228EBE2B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708EF9E3-45E0-4ECE-8E4C-BD5B7796B7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B1995C40-199C-4FB7-8BD9-FF47CA4C54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84999" name="Rectangle 7">
            <a:extLst>
              <a:ext uri="{FF2B5EF4-FFF2-40B4-BE49-F238E27FC236}">
                <a16:creationId xmlns:a16="http://schemas.microsoft.com/office/drawing/2014/main" id="{EAB01EC5-42B4-4C3C-943A-3995368C0B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F060FE-9583-4A16-8363-E8C1681148A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5774B3-6B1C-402A-AE31-0C311D5AF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A35E6-D816-4E93-8B52-83E95EC823BC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90771E95-777B-4DDE-922A-3DD555601A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047F7A4-DF49-4A7A-953B-936EBCC5F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7E4E34-0FB6-4F57-A755-C7676D2BD4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9DD40-E5D6-4F63-AB78-5D4954DDC4EC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4F132385-7330-412E-A954-4F74FE542F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079B740C-156F-4140-B05B-3ACD6B853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44782-5277-4E67-87D6-7C64434DF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BB523-46EC-42C1-979D-A402F6AC8CB6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B5771F9F-E71B-4F69-B7F1-095126006C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702579C-4F0B-48DB-8217-3594DEFDD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BCEB09-D622-4072-89B0-BEC4B8986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7DEF2-7812-49DD-B82A-D9C87C3E4335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C554CCA7-F43E-488A-8587-25D5CB13E4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BCBAF48-B6F4-49FB-8D62-06FAD047A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CF9E03-DBB6-4DB3-A73E-C7D876F17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4CE72-F883-43F9-9D35-47DCE1CE2983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1B55A79B-5232-464D-9EE7-E45E55DF13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A521533-236A-48BB-9AA7-EA912CFB1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D540-0F43-45A5-8E56-D8CEE860F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6CE0A-9ABC-49FF-812B-E6619C7F5C62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E5084978-A2AB-4A2C-B85C-184061D063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FE649DE-D427-4364-B4AE-D8BE05024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D270F9-871B-43F5-A4D2-ABFE57AF21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14A34-7C26-4A9B-BBE3-78060B6E00BD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07DFF0D0-F4C4-48AF-8333-4CF628F5FF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08AEAD3-88B9-4274-928C-44DD58EBD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006AE0-7016-4577-B99D-4C48A276BE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16F84-0CA3-45AB-96B8-EAFE43C88B21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0D691BC7-3BF9-42B2-A6D0-0DABC6220F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33C623B-3AA0-46A8-909F-97F4BEAEA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A7C8FF-3599-4105-8BB0-53235B5C2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4C1AE-9A69-47BC-A513-3B26E518446C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49E5CE0A-A3D1-4971-9898-EC798FDE5E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BF01D5C-9159-488F-9A01-AE6ED1571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F6B89D-BA3D-44E4-92A7-21AF16E60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DC78D-8716-4452-8FBC-061AF371E21E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6177C10A-4C91-49D1-982F-CDD5471445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97FD98E-CAD7-4A9B-8DE7-708FD5F54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C38B4E-7837-433A-A52B-201B40A24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29506-BDB4-4C24-B355-9406E1418275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6C83A5B2-012B-4FE4-8ABA-F57C90287C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AB89B09B-6404-4C88-8FAF-968AAE33C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5CF2C6-0546-496F-8B0C-E06A211FE3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C9D20-98B8-40FB-B30E-EA365B177746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8B84631B-A79B-451E-AA56-D8EB93375C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56E9CA4B-367C-47A3-9D3F-367EFF107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F6196-CD9F-43A7-9D46-368371B9E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9B7FA-6D76-4B74-926A-3279B04A270C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E1749295-A460-4E02-8AEC-14567E00B3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4AA67F9-DEF5-4BBB-99C7-849613AD1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876E06-7E41-4309-8BB5-416F05A43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5CAAD-65F4-4D74-9C59-85851A0D7B78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35AC5F67-766A-4680-9939-B2769103B4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9A128A64-A4F6-482B-8126-9F1B1B063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0E1988-B8CD-47B3-9E6F-238512741C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52D3D-EB97-40ED-BD48-5A8339260808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57A51D48-0B8F-4B94-B16B-F9AE329FCA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85201B2-40BB-4AF6-8A8C-DCB3F506D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7FA644-C7FD-4A8C-AB89-99536C1B69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733DF-6BCF-4A44-8472-3C7EBC1835D9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1120884-D6FA-4CF5-8976-B47349995C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C195500-7BB8-4EA3-BE46-DB54EB40A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44AC5C-AB0B-4608-A9C1-86B6399C78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6A132-ACC5-4550-95A2-619E5817A4DB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0D3D261D-0341-44C0-BC40-369FF93983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3C2666C9-98BF-48C8-8839-753EF492C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8A8357-8FE6-4692-985B-B1B20B5673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4C00C-439F-4D8C-AE42-6286AA4B050B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3717FC1A-3C51-484A-8B17-D8A39DEA2E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AF47C1C-2D5C-421E-B9DD-2A3C16244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6871D-6171-4E0A-94EF-16DEB0529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649700-A81F-4CF4-B40D-B75EAAF0D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6C0C0E-F799-4F30-9D1F-7128EDB1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6D813B-8659-467D-99EE-9047F397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EC4519-7197-4542-8DC6-9435BDDB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B1B11-E146-4666-AC1A-B25920C8C212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411857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86216-5C42-417A-ADFF-404944ECD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EF7545-119A-44F8-9F56-83A74D9CD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50F565-5443-4554-8C76-4E5D64E7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8BBD08-2BA1-4205-8D3F-9766CEA0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F1FA98-7777-452D-87DD-E642747E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B46F9-5C46-4528-A25A-E14755085485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48597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07064C-FC66-42E5-9132-9708E7071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1D1EE6-9003-4F41-8AE2-ED654F166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FD1BDA-2E56-46EC-9E66-5E18CE959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A26DF5-117D-48FE-A644-17562590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91D906-B95C-4CE5-A628-25B87D69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173D3-DDED-43B5-B850-8E4078CFD99D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95456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8855C-360C-432D-80AF-FB01A847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1AD15-5CE4-4C26-9761-FE53BDC56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CFA7F-E68E-4522-B8E2-97AE0E77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67671D-9D27-42B2-85B2-C1950957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1A28E5-D903-40BF-A63B-1A84BEBD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DAE81-AA8F-4910-BD51-A919390D6500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8496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07B60-BC11-4591-BED9-93BD53460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F471EC-3936-4081-A383-2F4CC536B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FD07FF-6A3B-46E7-AC03-B9BFED98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FFDD9F-2519-4AD3-A8B0-A1D9F49A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8CA04C-7C6F-4E00-B2F1-A5F957FC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9A82-5364-468C-B910-B9EA99B59AF4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73469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91EFB-112E-44C1-831D-4761FE2B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175D86-BD50-4C44-8676-64F51BFB1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147250-A463-4A18-AF12-ADB84C14E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EDC455-6038-43DD-B4E6-B94215E5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AE11C9-7103-49EE-BB0F-97C16A7A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40BBD5-2D81-4E11-9F07-C50CCFAE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1ECEF-8FB2-47B5-A6F8-F20A6F38EB60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57801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7662D-A3D8-4898-83F1-B9E0C232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96A5B2-5715-4E70-893D-A5109532A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153FD8-1ED8-4A23-B13D-67CDF1DA5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E59EB4E-F75A-4068-A297-327228074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28A5C1-5921-458F-9DD9-6E88CB3E2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6ADBDB-B11C-4951-9CE5-1CDDB906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217290-7737-4D3B-8F48-7419B02C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038799E-B697-47C3-AA09-8E95E92D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566F9-1D3E-4C51-83BD-C097753C3A44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34729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0B958-DD06-42AF-8220-F1C03085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340EE4-E86E-49C8-A9BC-44F83582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5233103-2695-472B-8EDD-8C830617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FEC54D2-91F7-4D0C-8D7C-C6AF320A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41DB8-1828-42C6-91AE-C74ADEC8F0D7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63164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6B2B51-9847-4730-8396-79013C00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4D4EB4-F5AF-45FC-895C-0A78FFBF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23BD3C3-6E36-4432-8CAC-F4AEF2EF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0EEE9-6478-4A35-A62A-8271DEEC7ADF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52293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919F3-48EE-4C3F-A0DF-2719988E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EC385A-29B5-4861-B6A2-34B00BEA4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623D02C-A08C-4159-80DA-8DEFE20C9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1AC2EE-6E87-4FCE-A741-EAF2BABF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6408BD-70B1-4477-BC7E-7C47176A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860E26-2C6F-45BC-B802-57F93111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50A10-2135-4149-8C69-A6EA78FB5807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92641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9F1C5-B1F0-42A2-ABE2-D2182EB42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0E65962-776C-4D6F-BF9B-694563438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D0AF59-EAF6-468A-8872-FEB3C1C4C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1480B0-13DB-4F1C-8396-72CAD5C6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7E5FBE-CBF6-4DD8-8A9B-EB22933B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C1893B-0E32-4610-919D-5B4695B8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72A2D-A09B-4A62-B85D-CD98B492BD38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329590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FF2B5EF4-FFF2-40B4-BE49-F238E27FC236}">
                <a16:creationId xmlns:a16="http://schemas.microsoft.com/office/drawing/2014/main" id="{B1B808DB-5A76-4515-A73A-4010681375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710CA4E2-0092-4B8A-836E-F86F3B1B4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17276E-DE24-4740-9699-59F4A09FD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text styles</a:t>
            </a:r>
          </a:p>
          <a:p>
            <a:pPr lvl="1"/>
            <a:r>
              <a:rPr lang="en-AU" altLang="pt-BR"/>
              <a:t>Second level</a:t>
            </a:r>
          </a:p>
          <a:p>
            <a:pPr lvl="2"/>
            <a:r>
              <a:rPr lang="en-AU" altLang="pt-BR"/>
              <a:t>Third level</a:t>
            </a:r>
          </a:p>
          <a:p>
            <a:pPr lvl="3"/>
            <a:r>
              <a:rPr lang="en-AU" altLang="pt-BR"/>
              <a:t>Fourth level</a:t>
            </a:r>
          </a:p>
          <a:p>
            <a:pPr lvl="4"/>
            <a:r>
              <a:rPr lang="en-AU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08FFC3-53B9-45E8-B593-D8E7AEAEE9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CA3631-09B8-40F6-8AB8-ECA105F779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F49EC5-3269-463D-8F3C-B037332FE8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212D1D-601B-4C66-86E2-75B4D4573428}" type="slidenum">
              <a:rPr lang="en-AU" altLang="pt-BR"/>
              <a:pPr/>
              <a:t>‹nº›</a:t>
            </a:fld>
            <a:endParaRPr lang="en-AU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>
            <a:extLst>
              <a:ext uri="{FF2B5EF4-FFF2-40B4-BE49-F238E27FC236}">
                <a16:creationId xmlns:a16="http://schemas.microsoft.com/office/drawing/2014/main" id="{C514FD5A-8AB2-491B-949A-DD2697BE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268413"/>
            <a:ext cx="7056437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AU" altLang="pt-BR" sz="5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MORDOMIA BÍBLICA</a:t>
            </a: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1C336198-7939-44F1-B398-5ABC28E0A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373688"/>
            <a:ext cx="1871663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1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Erika F. Puni, PhD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1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Diretor de Mordomia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1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Associação Geral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5D0D25A1-8E70-454A-938F-92978E2DB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1484313"/>
            <a:ext cx="7129462" cy="4465637"/>
          </a:xfrm>
        </p:spPr>
        <p:txBody>
          <a:bodyPr/>
          <a:lstStyle/>
          <a:p>
            <a:pPr>
              <a:spcBef>
                <a:spcPct val="15000"/>
              </a:spcBef>
              <a:buFontTx/>
              <a:buNone/>
            </a:pPr>
            <a:r>
              <a:rPr lang="en-US" altLang="pt-BR">
                <a:solidFill>
                  <a:srgbClr val="660033"/>
                </a:solidFill>
                <a:latin typeface="Times New Roman" panose="02020603050405020304" pitchFamily="18" charset="0"/>
              </a:rPr>
              <a:t>Um Deus de 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Parceria</a:t>
            </a:r>
          </a:p>
          <a:p>
            <a:pPr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“Então disse Deus: ‘Façamos o homem à nossa imagem, conforme a nossa semelhança. Domine ele sobre … toda a terra’.”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Gên. 1:26 (NVI)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“O Senhor Deus colocou o homem no jardim do Éden para cuidar dele e cultivá-lo.”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Gên. 2:15 (NVI)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O Princípio Bíblico: Mordomia é uma resposta espiritual ao convite de parceria que Deus nos faz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BCA19EA3-DAEA-4DC8-A9AC-B3F3A96A0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Criação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1F2AE36C-D600-4F33-A9B4-4F735128A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484313"/>
            <a:ext cx="7129463" cy="453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pt-BR">
                <a:solidFill>
                  <a:srgbClr val="660033"/>
                </a:solidFill>
                <a:latin typeface="Times New Roman" panose="02020603050405020304" pitchFamily="18" charset="0"/>
              </a:rPr>
              <a:t>Um Deus de 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Relacionamentos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“Ouvindo o homem e sua mulher os passos do Senhor Deus que andava pelo jardim quando soprava a brisa do dia, esconderam-se da presença do Senhor Deus entre as árvores do jardim. Mas o Senhor Deus chamou o homem, perguntando: ‘Onde está você?’.”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Gên. 3:8,9 (NVI)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O Princípio Bíblico: Deus sempre inicia relacionamento e comunhão com Suas criaturas</a:t>
            </a:r>
            <a:endParaRPr lang="en-US" altLang="pt-BR" b="1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2E7CD28F-3E1C-4E3A-9F10-A3B827708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Criação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8661A34A-58DD-423F-AA99-1ED114F61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596187" cy="4133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Jesus é Salvador e Senhor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“Ela dará à luz um filho, e você deverá dar-lhe o nome de Jesus, porque ele salvará o seu povo dos seus pecados.”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Mat. 1:21 (NVI)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endParaRPr lang="pt-BR" altLang="pt-BR" sz="36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“Replicou-lhe Jesus: ‘Também está escrito: Não tentarás o Senhor teu Deus’.”</a:t>
            </a:r>
            <a:r>
              <a:rPr lang="pt-BR" altLang="pt-BR" sz="2800"/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Mat. 4:7 (Almeida Atualizada – 1967)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O Princípio Bíblico: Jesus é tanto Salvador quanto Senhor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7C9840A4-70B0-47C3-BA94-699FD3EA9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Redenção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7C6818ED-F220-452C-A6AC-057A30955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484313"/>
            <a:ext cx="7056438" cy="4897437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Deus deu Jesus para o mundo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“Porque Deus tanto amou o mundo que deu o seu Filho Unigênito, para que todo o que nele crer não pereça, mas tenha a vida eterna.”</a:t>
            </a: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João 3:16 (NVI)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    “Que se deu a si mesmo por nós para nos remir de toda a iniqüidade, e purificar para si um povo</a:t>
            </a:r>
            <a:r>
              <a:rPr lang="pt-BR" altLang="pt-BR">
                <a:latin typeface="Times New Roman" panose="02020603050405020304" pitchFamily="18" charset="0"/>
              </a:rPr>
              <a:t> 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todo seu, zeloso de boas obras.”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Tito 2:14 (Almeida Corrigida - 1967)</a:t>
            </a:r>
          </a:p>
          <a:p>
            <a:pPr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O Princípio Bíblico: A boa nova de salvação é Deus dando tudo em Jesus Cristo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F83AAA00-A0D6-4EE3-BAB0-7B64091DC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Redenção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BAEA35AA-8056-4E47-B998-6DBE09327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1628775"/>
            <a:ext cx="7345362" cy="3744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Mordomia é amar a Deus plenamente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“Respondeu Jesus: “ ‘Ame o Senhor, o seu Deus de todo o seu coração, de toda a sua alma e de todo o seu entendimento’. Este é o primeiro e maior mandamento.”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Mat. 22:37,38 (NVI)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endParaRPr lang="pt-BR" altLang="pt-BR" sz="36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O Princípio Bíblico: Mordomia é uma resposta de amor (inteira e completa) do coração humano para Deus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6950F814-5B45-44AD-A4E3-2B452CF72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Redenção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78DB9C7C-9DC4-432F-B6D3-0129F5FC6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484313"/>
            <a:ext cx="7200900" cy="4608512"/>
          </a:xfrm>
        </p:spPr>
        <p:txBody>
          <a:bodyPr/>
          <a:lstStyle/>
          <a:p>
            <a:pPr>
              <a:spcBef>
                <a:spcPct val="25000"/>
              </a:spcBef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Os seres humanos são mordomos de Deus</a:t>
            </a:r>
            <a:endParaRPr lang="pt-BR" altLang="pt-BR" sz="36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“E também será como um homem que, ao sair de viagem, chamou seus servos e confiou-lhes os seus bens. A um deu cinco talentos, a outro dois, e a outro um; a cada um de acordo com a sua capacidade. Em seguida partiu de viagem.”</a:t>
            </a: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000">
                <a:solidFill>
                  <a:srgbClr val="660033"/>
                </a:solidFill>
                <a:latin typeface="Times New Roman" panose="02020603050405020304" pitchFamily="18" charset="0"/>
              </a:rPr>
              <a:t>Mat. 25:14,15 (NVI)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endParaRPr lang="pt-BR" altLang="pt-BR" sz="20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“Depois de muito tempo o senhor daqueles servos voltou e acertou contas com eles.”</a:t>
            </a: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000">
                <a:solidFill>
                  <a:srgbClr val="660033"/>
                </a:solidFill>
                <a:latin typeface="Times New Roman" panose="02020603050405020304" pitchFamily="18" charset="0"/>
              </a:rPr>
              <a:t>Mat. 25: 19 (NVI)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endParaRPr lang="pt-BR" altLang="pt-BR" sz="36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O Princípio Bíblico: Mordomia é uma questão de fidelidade e responsabilidade final para com Deus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9279D2B5-ABDF-428F-9BD4-348FA114A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Redenção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A7FE5D6D-05AC-42C7-BE92-6A40647DE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557338"/>
            <a:ext cx="7273925" cy="453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Mordomia é um estilo de vida de serviço</a:t>
            </a:r>
            <a:endParaRPr lang="pt-BR" altLang="pt-BR" sz="36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“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Pois bem, se eu, sendo Senhor e Mestre de vocês, lavei-lhes os pés, vocês também devem lavar os pés uns dos outros. Eu lhes dei o exemplo, para que vocês façam como lhes fiz. Digo-lhes verdadeiramente que nenhum escravo é maior do que o seu senhor, como também nenhum</a:t>
            </a:r>
            <a:r>
              <a:rPr lang="pt-BR" altLang="pt-BR" sz="2800"/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mensageiro é maior do que aquele que o enviou.”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João 13:14-16 (NVI)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O Princípio Bíblico: Mordomia é viver a vida de um servo em comunhão todos os dias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B9582B56-048E-4738-A1F1-74D86E43B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Redenção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048EF23-1C6B-42A3-A8D0-3105DCCF0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Coração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2C90B93-8E57-46AD-9F26-B9140E0FD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Dízimos &amp; Ofertas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5B498D10-929E-4CE1-9BE7-8747DB206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Senhorio de Cristo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5E860504-1599-422B-B0F6-26F8E6FC4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Membro de Igreja</a:t>
            </a:r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4C080F30-EA01-4287-8B00-00E6D3F7C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Deus como Deus</a:t>
            </a:r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D103364C-6588-4576-8435-50C38BBB3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Programa</a:t>
            </a:r>
          </a:p>
        </p:txBody>
      </p:sp>
      <p:sp>
        <p:nvSpPr>
          <p:cNvPr id="82952" name="Rectangle 8">
            <a:extLst>
              <a:ext uri="{FF2B5EF4-FFF2-40B4-BE49-F238E27FC236}">
                <a16:creationId xmlns:a16="http://schemas.microsoft.com/office/drawing/2014/main" id="{26FA50CC-F8F3-426F-8890-CFA6B6244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Bolsa &amp; Carteira</a:t>
            </a:r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953" name="Rectangle 9">
            <a:extLst>
              <a:ext uri="{FF2B5EF4-FFF2-40B4-BE49-F238E27FC236}">
                <a16:creationId xmlns:a16="http://schemas.microsoft.com/office/drawing/2014/main" id="{81874981-9E4F-48A8-A6CF-0B860991A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Valores</a:t>
            </a:r>
          </a:p>
        </p:txBody>
      </p:sp>
      <p:sp>
        <p:nvSpPr>
          <p:cNvPr id="82954" name="Rectangle 10">
            <a:extLst>
              <a:ext uri="{FF2B5EF4-FFF2-40B4-BE49-F238E27FC236}">
                <a16:creationId xmlns:a16="http://schemas.microsoft.com/office/drawing/2014/main" id="{7DEC75BA-A075-45B7-ABDF-2BA138644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Comportamento</a:t>
            </a:r>
          </a:p>
        </p:txBody>
      </p:sp>
      <p:sp>
        <p:nvSpPr>
          <p:cNvPr id="82955" name="Rectangle 11">
            <a:extLst>
              <a:ext uri="{FF2B5EF4-FFF2-40B4-BE49-F238E27FC236}">
                <a16:creationId xmlns:a16="http://schemas.microsoft.com/office/drawing/2014/main" id="{E1FEE19F-66F6-4A89-8C28-F820ADEDD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Estilo</a:t>
            </a:r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 de Vida</a:t>
            </a:r>
          </a:p>
        </p:txBody>
      </p:sp>
      <p:sp>
        <p:nvSpPr>
          <p:cNvPr id="82956" name="Rectangle 12">
            <a:extLst>
              <a:ext uri="{FF2B5EF4-FFF2-40B4-BE49-F238E27FC236}">
                <a16:creationId xmlns:a16="http://schemas.microsoft.com/office/drawing/2014/main" id="{56E36990-C041-4368-A561-F9A6BEE35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VISÃO AMPLA</a:t>
            </a:r>
          </a:p>
        </p:txBody>
      </p:sp>
      <p:sp>
        <p:nvSpPr>
          <p:cNvPr id="82957" name="Rectangle 13">
            <a:extLst>
              <a:ext uri="{FF2B5EF4-FFF2-40B4-BE49-F238E27FC236}">
                <a16:creationId xmlns:a16="http://schemas.microsoft.com/office/drawing/2014/main" id="{A077AE0A-0561-4E4D-991E-14B286A3B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VISÃO ESTREITA </a:t>
            </a:r>
          </a:p>
        </p:txBody>
      </p:sp>
      <p:sp>
        <p:nvSpPr>
          <p:cNvPr id="82958" name="Rectangle 14">
            <a:extLst>
              <a:ext uri="{FF2B5EF4-FFF2-40B4-BE49-F238E27FC236}">
                <a16:creationId xmlns:a16="http://schemas.microsoft.com/office/drawing/2014/main" id="{9B5E9783-6B57-488D-ACCF-366B39A51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476250"/>
            <a:ext cx="6696075" cy="720725"/>
          </a:xfrm>
          <a:solidFill>
            <a:srgbClr val="663300">
              <a:alpha val="50000"/>
            </a:srgbClr>
          </a:solidFill>
          <a:ln/>
        </p:spPr>
        <p:txBody>
          <a:bodyPr/>
          <a:lstStyle/>
          <a:p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Mordomia é TODO o meu eu </a:t>
            </a:r>
            <a:b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em resposta a TUDO de Deus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 autoUpdateAnimBg="0"/>
      <p:bldP spid="82947" grpId="0" animBg="1" autoUpdateAnimBg="0"/>
      <p:bldP spid="82948" grpId="0" animBg="1" autoUpdateAnimBg="0"/>
      <p:bldP spid="82949" grpId="0" animBg="1" autoUpdateAnimBg="0"/>
      <p:bldP spid="82950" grpId="0" animBg="1" autoUpdateAnimBg="0"/>
      <p:bldP spid="82951" grpId="0" animBg="1" autoUpdateAnimBg="0"/>
      <p:bldP spid="82952" grpId="0" animBg="1" autoUpdateAnimBg="0"/>
      <p:bldP spid="82953" grpId="0" animBg="1" autoUpdateAnimBg="0"/>
      <p:bldP spid="82954" grpId="0" animBg="1" autoUpdateAnimBg="0"/>
      <p:bldP spid="82955" grpId="0" animBg="1" autoUpdateAnimBg="0"/>
      <p:bldP spid="82956" grpId="0" animBg="1" autoUpdateAnimBg="0"/>
      <p:bldP spid="8295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517E108-D309-4FD5-9FDA-54C1289721B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2276475"/>
            <a:ext cx="7004050" cy="3097213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6838" tIns="47625" rIns="96838" bIns="47625"/>
          <a:lstStyle/>
          <a:p>
            <a:pPr algn="ctr" eaLnBrk="0" hangingPunct="0"/>
            <a:r>
              <a:rPr lang="pt-BR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Mordomia é o estilo de vida da pessoa que tem um relacionamento vivo com Jesus Cristo e aceita Seu senhorio, andando em parceria com Deus e agindo como Seu agente para administrar Seus assuntos na terra.</a:t>
            </a:r>
            <a:r>
              <a:rPr lang="en-US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3937278-BDA9-4B56-875C-7D28BFF35A5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1052513"/>
            <a:ext cx="6985000" cy="754062"/>
          </a:xfrm>
          <a:prstGeom prst="rect">
            <a:avLst/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0" hangingPunct="0"/>
            <a:r>
              <a:rPr lang="pt-BR" altLang="pt-BR" sz="44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Bíblica</a:t>
            </a:r>
            <a:r>
              <a:rPr lang="en-US" altLang="pt-BR" sz="4400" b="1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endParaRPr lang="en-US" altLang="pt-BR" sz="44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97004F29-1667-4813-B37F-EBD32E33D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268413"/>
            <a:ext cx="6840538" cy="5329237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mordomia bíblica é mal interpretada por muitos membros da nossa igreja como “dízimo e ofertas”. Esta concepção errônea e nosso foco em “dar” criaram os seguintes problemas: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endParaRPr lang="pt-BR" altLang="pt-BR" sz="1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Desconfiança dos líderes e sistemas da igreja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Desvio do dízimo e ofertas por membros para outras pessoas e grupos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Oferta para projetos em substituição a oferta sistemática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Resistência à mordomia</a:t>
            </a:r>
            <a:r>
              <a:rPr lang="en-US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800">
                <a:solidFill>
                  <a:schemeClr val="bg1"/>
                </a:solidFill>
                <a:latin typeface="Times New Roman" panose="02020603050405020304" pitchFamily="18" charset="0"/>
              </a:rPr>
              <a:t>por pastores e membros de igrejas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D8EFCC9-1AE3-4C8D-94A2-09F219257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76250"/>
            <a:ext cx="7056438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1">
                <a:solidFill>
                  <a:srgbClr val="660033"/>
                </a:solidFill>
                <a:latin typeface="Times New Roman" panose="02020603050405020304" pitchFamily="18" charset="0"/>
              </a:rPr>
              <a:t>Mordomia Hoje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489B09D-F1A9-4CE4-8DC9-22BE00C8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700213"/>
            <a:ext cx="6911975" cy="5041900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A mordomia começa com Deus como o Criador</a:t>
            </a:r>
          </a:p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Ela o reconhece como dono de todas as coisas (vida, tempo, habilidades, recursos etc)</a:t>
            </a:r>
          </a:p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Reconhece-O como o sustentador da vida, e que Ele está no comando de Sua criação</a:t>
            </a:r>
          </a:p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Aceita-O como o mantenedor de toda boa dádiva e bênção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B254D95-2DAB-4F5D-ABC1-0D45F9104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908050"/>
            <a:ext cx="7056437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Redefinindo Mordomia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C9D3C733-58CB-417D-ADF8-6571E828C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700213"/>
            <a:ext cx="7127875" cy="4321175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A mordomia reconhece Deus como o introdutor de relacionamentos com as pessoas</a:t>
            </a:r>
          </a:p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Ensina que Jesus é Salvador e Senhor</a:t>
            </a:r>
          </a:p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Reconhece a igreja, o corpo, como uma extensão do próprio Cristo</a:t>
            </a:r>
          </a:p>
          <a:p>
            <a:pPr>
              <a:spcBef>
                <a:spcPct val="10000"/>
              </a:spcBef>
              <a:buClr>
                <a:schemeClr val="bg1"/>
              </a:buClr>
              <a:buSzPct val="70000"/>
              <a:buFont typeface="Wingdings" panose="05000000000000000000" pitchFamily="2" charset="2"/>
              <a:buChar char="u"/>
            </a:pPr>
            <a:r>
              <a:rPr lang="pt-BR" altLang="pt-BR">
                <a:solidFill>
                  <a:schemeClr val="bg1"/>
                </a:solidFill>
                <a:latin typeface="Times New Roman" panose="02020603050405020304" pitchFamily="18" charset="0"/>
              </a:rPr>
              <a:t>Cristianismo é um estilo de vida do crente em parceria com Deus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6F124F7-74BE-4772-A5F0-69E8AE3A9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908050"/>
            <a:ext cx="7056437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Redefinindo Mordomia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2C5B4E31-E867-4DC0-B7D6-DB695FFA72D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19250" y="2276475"/>
            <a:ext cx="7148513" cy="3168650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6838" tIns="47625" rIns="96838" bIns="47625"/>
          <a:lstStyle/>
          <a:p>
            <a:pPr algn="ctr" eaLnBrk="0" hangingPunct="0"/>
            <a:r>
              <a:rPr lang="pt-BR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Mordomia é o estilo de vida da pessoa que tem um relacionamento vivo com Jesus Cristo e aceita Seu senhorio, andando em parceria com Deus e agindo como Seu agente para administrar Seus assuntos na terra.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11F358F-AA7D-48C0-B577-8C176818C89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19250" y="1052513"/>
            <a:ext cx="7200900" cy="754062"/>
          </a:xfrm>
          <a:prstGeom prst="rect">
            <a:avLst/>
          </a:prstGeom>
          <a:solidFill>
            <a:schemeClr val="bg1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0" hangingPunct="0"/>
            <a:r>
              <a:rPr lang="pt-BR" altLang="pt-BR" sz="44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Bíblica</a:t>
            </a:r>
            <a:endParaRPr lang="pt-BR" altLang="pt-BR" sz="44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2" name="Oval 4">
            <a:extLst>
              <a:ext uri="{FF2B5EF4-FFF2-40B4-BE49-F238E27FC236}">
                <a16:creationId xmlns:a16="http://schemas.microsoft.com/office/drawing/2014/main" id="{75D36B7D-3217-4C43-AB2C-BB53FCDFC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852738"/>
            <a:ext cx="2881312" cy="576262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3" name="Oval 5">
            <a:extLst>
              <a:ext uri="{FF2B5EF4-FFF2-40B4-BE49-F238E27FC236}">
                <a16:creationId xmlns:a16="http://schemas.microsoft.com/office/drawing/2014/main" id="{9295693D-EA73-4525-8ACC-DF299C815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284538"/>
            <a:ext cx="1657350" cy="576262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4" name="Oval 6">
            <a:extLst>
              <a:ext uri="{FF2B5EF4-FFF2-40B4-BE49-F238E27FC236}">
                <a16:creationId xmlns:a16="http://schemas.microsoft.com/office/drawing/2014/main" id="{FD87DAC0-4E14-46DC-8823-2822898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860800"/>
            <a:ext cx="1657350" cy="576263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5" name="Oval 7">
            <a:extLst>
              <a:ext uri="{FF2B5EF4-FFF2-40B4-BE49-F238E27FC236}">
                <a16:creationId xmlns:a16="http://schemas.microsoft.com/office/drawing/2014/main" id="{91312AE4-6ECD-4B9B-B7A8-9213EA200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797425"/>
            <a:ext cx="2232025" cy="576263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6" name="Rectangle 8">
            <a:extLst>
              <a:ext uri="{FF2B5EF4-FFF2-40B4-BE49-F238E27FC236}">
                <a16:creationId xmlns:a16="http://schemas.microsoft.com/office/drawing/2014/main" id="{B369DF77-B85E-4279-928F-3AC45C3FB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60800"/>
            <a:ext cx="935038" cy="503238"/>
          </a:xfrm>
          <a:prstGeom prst="rect">
            <a:avLst/>
          </a:prstGeom>
          <a:noFill/>
          <a:ln w="412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3977" name="Oval 9">
            <a:extLst>
              <a:ext uri="{FF2B5EF4-FFF2-40B4-BE49-F238E27FC236}">
                <a16:creationId xmlns:a16="http://schemas.microsoft.com/office/drawing/2014/main" id="{828DDB0D-407C-4EC5-9DF1-5AC47D844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2349500"/>
            <a:ext cx="2447925" cy="574675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D7D3EBDF-70B6-464B-B66E-21271FD7D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Recebedor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D9B8BFC-84A3-464F-9678-A9DA1D442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Mestre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2CC831A1-4289-4244-9CA9-C36C315F9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Escravo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80E10E76-9669-443E-B2C2-5D3F70345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Criador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A8569547-5796-45F7-A0A4-D6B5144EC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Criatura</a:t>
            </a:r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7537A1A1-63F7-46F7-A57B-35B6366C3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Redentor</a:t>
            </a:r>
          </a:p>
        </p:txBody>
      </p:sp>
      <p:sp>
        <p:nvSpPr>
          <p:cNvPr id="81928" name="Rectangle 8">
            <a:extLst>
              <a:ext uri="{FF2B5EF4-FFF2-40B4-BE49-F238E27FC236}">
                <a16:creationId xmlns:a16="http://schemas.microsoft.com/office/drawing/2014/main" id="{82A510CB-0CD6-4B18-A176-4913882C0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Doador</a:t>
            </a:r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29" name="Rectangle 9">
            <a:extLst>
              <a:ext uri="{FF2B5EF4-FFF2-40B4-BE49-F238E27FC236}">
                <a16:creationId xmlns:a16="http://schemas.microsoft.com/office/drawing/2014/main" id="{4AC7C5E5-D800-4BD9-B11D-5913852B0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Administrador</a:t>
            </a:r>
          </a:p>
        </p:txBody>
      </p:sp>
      <p:sp>
        <p:nvSpPr>
          <p:cNvPr id="81930" name="Rectangle 10">
            <a:extLst>
              <a:ext uri="{FF2B5EF4-FFF2-40B4-BE49-F238E27FC236}">
                <a16:creationId xmlns:a16="http://schemas.microsoft.com/office/drawing/2014/main" id="{DEAB834A-0766-4FB8-8CD9-5D322D1E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Proprietário</a:t>
            </a:r>
          </a:p>
        </p:txBody>
      </p:sp>
      <p:sp>
        <p:nvSpPr>
          <p:cNvPr id="81931" name="Rectangle 11">
            <a:extLst>
              <a:ext uri="{FF2B5EF4-FFF2-40B4-BE49-F238E27FC236}">
                <a16:creationId xmlns:a16="http://schemas.microsoft.com/office/drawing/2014/main" id="{C09BAB85-E18C-4B06-B99A-95F01959F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Redimido</a:t>
            </a:r>
          </a:p>
        </p:txBody>
      </p:sp>
      <p:sp>
        <p:nvSpPr>
          <p:cNvPr id="81932" name="Rectangle 12">
            <a:extLst>
              <a:ext uri="{FF2B5EF4-FFF2-40B4-BE49-F238E27FC236}">
                <a16:creationId xmlns:a16="http://schemas.microsoft.com/office/drawing/2014/main" id="{4E731CEF-668E-4E35-AA70-2ECC73944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MORDOMO</a:t>
            </a:r>
          </a:p>
        </p:txBody>
      </p:sp>
      <p:sp>
        <p:nvSpPr>
          <p:cNvPr id="81933" name="Rectangle 13">
            <a:extLst>
              <a:ext uri="{FF2B5EF4-FFF2-40B4-BE49-F238E27FC236}">
                <a16:creationId xmlns:a16="http://schemas.microsoft.com/office/drawing/2014/main" id="{5985BE12-481B-4F5E-A7A8-277CCA20B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SENHOR</a:t>
            </a:r>
          </a:p>
        </p:txBody>
      </p:sp>
      <p:sp>
        <p:nvSpPr>
          <p:cNvPr id="81934" name="Rectangle 14">
            <a:extLst>
              <a:ext uri="{FF2B5EF4-FFF2-40B4-BE49-F238E27FC236}">
                <a16:creationId xmlns:a16="http://schemas.microsoft.com/office/drawing/2014/main" id="{A8AFEE6C-8F5C-4C2C-AEA3-C0AA3FF24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121400" cy="720725"/>
          </a:xfrm>
          <a:solidFill>
            <a:srgbClr val="663300">
              <a:alpha val="50000"/>
            </a:srgbClr>
          </a:solidFill>
          <a:ln/>
        </p:spPr>
        <p:txBody>
          <a:bodyPr/>
          <a:lstStyle/>
          <a:p>
            <a:r>
              <a:rPr lang="en-US" altLang="pt-B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OS DOIS LADOS DA MORDOMIA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 autoUpdateAnimBg="0"/>
      <p:bldP spid="81923" grpId="0" animBg="1" autoUpdateAnimBg="0"/>
      <p:bldP spid="81924" grpId="0" animBg="1" autoUpdateAnimBg="0"/>
      <p:bldP spid="81925" grpId="0" animBg="1" autoUpdateAnimBg="0"/>
      <p:bldP spid="81926" grpId="0" animBg="1" autoUpdateAnimBg="0"/>
      <p:bldP spid="81927" grpId="0" animBg="1" autoUpdateAnimBg="0"/>
      <p:bldP spid="81928" grpId="0" animBg="1" autoUpdateAnimBg="0"/>
      <p:bldP spid="81929" grpId="0" animBg="1" autoUpdateAnimBg="0"/>
      <p:bldP spid="81930" grpId="0" animBg="1" autoUpdateAnimBg="0"/>
      <p:bldP spid="81931" grpId="0" animBg="1" autoUpdateAnimBg="0"/>
      <p:bldP spid="81932" grpId="0" animBg="1" autoUpdateAnimBg="0"/>
      <p:bldP spid="819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0BFC770-B61E-4B73-AE09-BB47CA21F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25488"/>
          </a:xfrm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Criação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8AB80EC-98FD-4E27-B8A5-97BAC1BBC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557338"/>
            <a:ext cx="7127875" cy="44640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pt-BR">
                <a:solidFill>
                  <a:srgbClr val="660033"/>
                </a:solidFill>
                <a:latin typeface="Times New Roman" panose="02020603050405020304" pitchFamily="18" charset="0"/>
              </a:rPr>
              <a:t>O 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Deus Criador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	“No princípio Deus criou os céus e a terra.”</a:t>
            </a: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Gên. 1:1 (NVI)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endParaRPr lang="pt-BR" altLang="pt-BR" sz="40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“Criou Deus o homem à sua imagem, à imagem de Deus o criou; homem e mulher os criou.”</a:t>
            </a:r>
            <a:r>
              <a:rPr lang="pt-BR" altLang="pt-BR" sz="360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Gên. 1:27 (NVI)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8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O Princípio Bíblico: Deus é Criador e Proprietário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A3D8ECD-36BD-4489-953B-EF03C91F7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Criação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AE473B6-6186-4116-998F-AC0BD13B7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557338"/>
            <a:ext cx="7345363" cy="41767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Um Deus Doador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“Ora, o Senhor Deus tinha plantado um jardim no Éden, para os lados do leste, e ali colocou o homem que formara.”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000">
                <a:solidFill>
                  <a:srgbClr val="660033"/>
                </a:solidFill>
                <a:latin typeface="Times New Roman" panose="02020603050405020304" pitchFamily="18" charset="0"/>
              </a:rPr>
              <a:t>Gên. 2:8 (NVI)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000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2400">
                <a:solidFill>
                  <a:srgbClr val="660033"/>
                </a:solidFill>
                <a:latin typeface="Times New Roman" panose="02020603050405020304" pitchFamily="18" charset="0"/>
              </a:rPr>
              <a:t>	“Então Deus os abençoou, dizendo: ‘Sejam férteis e multipliquem-se! Encham as águas dos mares! E multipliquem-se as aves na terra.’” </a:t>
            </a:r>
            <a:r>
              <a:rPr lang="pt-BR" altLang="pt-BR" sz="2000">
                <a:solidFill>
                  <a:srgbClr val="660033"/>
                </a:solidFill>
                <a:latin typeface="Times New Roman" panose="02020603050405020304" pitchFamily="18" charset="0"/>
              </a:rPr>
              <a:t>Gên. 1:22 (NVI)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pt-BR" altLang="pt-BR" sz="18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O Princípio Bíblico: Deus é doador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		de TODAS as boas dádivas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5E180DF3-1ADD-4DCA-B679-E72BBCA0D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1557338"/>
            <a:ext cx="7056438" cy="43195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pt-BR">
                <a:solidFill>
                  <a:srgbClr val="660033"/>
                </a:solidFill>
                <a:latin typeface="Times New Roman" panose="02020603050405020304" pitchFamily="18" charset="0"/>
              </a:rPr>
              <a:t>Um Deus de </a:t>
            </a:r>
            <a:r>
              <a:rPr lang="pt-BR" altLang="pt-BR">
                <a:solidFill>
                  <a:srgbClr val="660033"/>
                </a:solidFill>
                <a:latin typeface="Times New Roman" panose="02020603050405020304" pitchFamily="18" charset="0"/>
              </a:rPr>
              <a:t>Bênçãos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>
                <a:solidFill>
                  <a:srgbClr val="660033"/>
                </a:solidFill>
                <a:latin typeface="Times New Roman" panose="02020603050405020304" pitchFamily="18" charset="0"/>
              </a:rPr>
              <a:t>	</a:t>
            </a:r>
            <a:r>
              <a:rPr lang="pt-BR" altLang="pt-BR" sz="2800">
                <a:solidFill>
                  <a:srgbClr val="660033"/>
                </a:solidFill>
                <a:latin typeface="Times New Roman" panose="02020603050405020304" pitchFamily="18" charset="0"/>
              </a:rPr>
              <a:t>“Deus os abençoou e lhes disse: ‘Sejam férteis e multipliquem-se! Encham e subjuguem a terra! Dominem sobre os peixes do mar, sobre as aves do céu e sobre todos os animais que se movem pela terra’.” Gên. 1:28 (NVI)</a:t>
            </a: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240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660033"/>
                </a:solidFill>
                <a:latin typeface="Times New Roman" panose="02020603050405020304" pitchFamily="18" charset="0"/>
              </a:rPr>
              <a:t>O Princípio Bíblico: as bênçãos de Deus antecedem a mordomia e a responsabilidade humanas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492C5448-ABD7-478F-B0D3-918477043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7283450" cy="792163"/>
          </a:xfrm>
          <a:noFill/>
          <a:ln/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e Criação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1202</Words>
  <Application>Microsoft Office PowerPoint</Application>
  <PresentationFormat>Apresentação na tela (4:3)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Default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OS DOIS LADOS DA MORDOMIA</vt:lpstr>
      <vt:lpstr>Mordomia e Criação</vt:lpstr>
      <vt:lpstr>Mordomia e Criação</vt:lpstr>
      <vt:lpstr>Mordomia e Criação</vt:lpstr>
      <vt:lpstr>Mordomia e Criação</vt:lpstr>
      <vt:lpstr>Mordomia e Criação</vt:lpstr>
      <vt:lpstr>Mordomia e Redenção</vt:lpstr>
      <vt:lpstr>Mordomia e Redenção</vt:lpstr>
      <vt:lpstr>Mordomia e Redenção</vt:lpstr>
      <vt:lpstr>Mordomia e Redenção</vt:lpstr>
      <vt:lpstr>Mordomia e Redenção</vt:lpstr>
      <vt:lpstr>Mordomia é TODO o meu eu  em resposta a TUDO de Deus</vt:lpstr>
      <vt:lpstr>Apresentação do PowerPoint</vt:lpstr>
    </vt:vector>
  </TitlesOfParts>
  <Company>Seventh-day Adventist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SPD</dc:creator>
  <cp:keywords>www.4tons.com.br</cp:keywords>
  <dc:description>COMÉRCIO PROIBIDO. USO PESSOAL</dc:description>
  <cp:lastModifiedBy>UCB - Marcelo Augusto de Carvalho</cp:lastModifiedBy>
  <cp:revision>456</cp:revision>
  <dcterms:created xsi:type="dcterms:W3CDTF">2004-03-12T03:21:27Z</dcterms:created>
  <dcterms:modified xsi:type="dcterms:W3CDTF">2020-12-17T13:18:26Z</dcterms:modified>
</cp:coreProperties>
</file>