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7" r:id="rId2"/>
    <p:sldId id="258" r:id="rId3"/>
    <p:sldId id="332" r:id="rId4"/>
    <p:sldId id="259" r:id="rId5"/>
    <p:sldId id="329" r:id="rId6"/>
    <p:sldId id="336" r:id="rId7"/>
    <p:sldId id="339" r:id="rId8"/>
    <p:sldId id="338" r:id="rId9"/>
    <p:sldId id="337" r:id="rId10"/>
    <p:sldId id="264" r:id="rId11"/>
    <p:sldId id="340" r:id="rId12"/>
    <p:sldId id="269" r:id="rId13"/>
    <p:sldId id="270" r:id="rId14"/>
    <p:sldId id="330" r:id="rId15"/>
    <p:sldId id="341" r:id="rId16"/>
    <p:sldId id="284" r:id="rId17"/>
    <p:sldId id="290" r:id="rId18"/>
    <p:sldId id="342" r:id="rId19"/>
    <p:sldId id="289" r:id="rId20"/>
    <p:sldId id="291" r:id="rId21"/>
    <p:sldId id="343" r:id="rId22"/>
    <p:sldId id="292" r:id="rId23"/>
    <p:sldId id="293" r:id="rId24"/>
    <p:sldId id="295" r:id="rId25"/>
    <p:sldId id="298" r:id="rId26"/>
    <p:sldId id="307" r:id="rId27"/>
    <p:sldId id="331" r:id="rId28"/>
  </p:sldIdLst>
  <p:sldSz cx="9144000" cy="6858000" type="screen4x3"/>
  <p:notesSz cx="7077075" cy="93837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4D4D4D"/>
    <a:srgbClr val="990A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1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975E99D6-B4E3-4084-B6D1-257AC67729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53" tIns="47027" rIns="94053" bIns="47027" numCol="1" anchor="t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endParaRPr lang="en-US" altLang="pt-BR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13DB06C7-DFEA-48A2-B5C0-1CB93D6A5B9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438" y="0"/>
            <a:ext cx="3067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53" tIns="47027" rIns="94053" bIns="47027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endParaRPr lang="en-US" altLang="pt-BR"/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062C6DF3-0986-45FA-A770-73A723A7E44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2225"/>
            <a:ext cx="3067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53" tIns="47027" rIns="94053" bIns="47027" numCol="1" anchor="b" anchorCtr="0" compatLnSpc="1">
            <a:prstTxWarp prst="textNoShape">
              <a:avLst/>
            </a:prstTxWarp>
          </a:bodyPr>
          <a:lstStyle>
            <a:lvl1pPr defTabSz="941388">
              <a:defRPr sz="1200"/>
            </a:lvl1pPr>
          </a:lstStyle>
          <a:p>
            <a:endParaRPr lang="en-US" altLang="pt-BR"/>
          </a:p>
        </p:txBody>
      </p:sp>
      <p:sp>
        <p:nvSpPr>
          <p:cNvPr id="82949" name="Rectangle 5">
            <a:extLst>
              <a:ext uri="{FF2B5EF4-FFF2-40B4-BE49-F238E27FC236}">
                <a16:creationId xmlns:a16="http://schemas.microsoft.com/office/drawing/2014/main" id="{C9238F74-4F39-4207-B517-1723C9D1D12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438" y="8912225"/>
            <a:ext cx="3067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53" tIns="47027" rIns="94053" bIns="47027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/>
            </a:lvl1pPr>
          </a:lstStyle>
          <a:p>
            <a:fld id="{8CBDB471-5CC2-47FB-801E-E0ABBAD54DAC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A5EE8-CF16-4F8B-A27A-EFB1980B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A2DD7F-0B36-4D56-A55A-578F97D02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EB94C9-DAE3-4E8D-9EAE-3288C683F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1EA7D8-3E17-4266-A1FD-9D0DE802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193CD0-0075-40FE-9796-9789A523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0E8E9-B174-4056-844D-56B18D8E67C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2386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90045-0DC3-4FB9-A262-D8B2C44D0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4D4484A-BDD9-4602-AE73-73C7F2768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5E91D2-3179-4847-BF22-FE52FADC6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725FF0-A0E6-4491-9B46-4566BDE5D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D6A5E6-BD95-4711-85E2-8A232D80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BB4EC-3225-488B-A516-2D32D4165C7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7130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874C3E-E0A6-4330-8251-FE944D0E7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B38B7A0-BACA-470D-AAFA-5EF8E4DEE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C46992-CB93-440B-B35B-4AC6DE9D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14A8E8-BFAF-4BD7-84B5-5C6809F88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C53AD0-69BB-4A71-93FA-03032EA67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C5940-141E-42F1-91CD-008EE725A27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3656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AB921-A8C2-40A5-9643-26920F6D2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AB3024-70E5-460E-984A-51EAE730F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6E0012-7DEE-48E3-AE7D-E94632910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FCDE6E-DC45-4D45-B6A2-D32C517D9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645C3C-5850-412E-BE15-99310A3C0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4C422-6441-4931-A00F-8C460C1DC42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6525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0C61A-3AD2-4B52-815D-43091EA40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1D62B9-E93B-4042-B098-9AFC704BF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C5D3F4-477E-46C5-841C-EFF40F83E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8B2F47-6B4A-4DF5-AC40-69833F7E6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9F74B7-13A6-451B-8B64-D75DA188F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88BA8-944F-48CF-8D15-1312E6A8A2A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0043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2F610-14FB-4C3D-82F3-C7735DE62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C56357-5217-4264-9955-89C5C2D5D1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CC59D8-8B0A-4AFF-A018-6DC2DAC09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3D0D35-421B-4957-97BD-889769A26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7C0D4FE-A293-4C0C-BB8E-B83F9392E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3B27E92-5AD6-4C4E-AD41-307AAFB3A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E4728-E228-4E29-A3B6-6908CF574F1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8968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6CB694-201B-4646-BB25-85CD21A39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2E97252-0487-4E21-BD37-E3D3E8593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6031D62-EBA2-4D05-B791-82B9FDA03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C133A0D-8F4F-436F-8E0C-FFA93DBD6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F5CE1BB-F6E8-4267-B80E-154759CD0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30E419D-E142-4729-A726-E2B7F309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55CBF16-D63E-49B6-AF42-261B9297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6C74641-999A-4EA6-A189-D2D65166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BC1FD-6AB2-44D1-BCF8-1F0F5AB4F88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4469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2951B-47D8-43F5-8EE9-170E1CC6A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CF1A79E-7802-4EFE-9BBB-AF5E83F63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61EC4F8-A922-4E6C-B996-8BC754D3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6C29AB2-7877-4F69-B37B-9FE526F6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17513-A291-4736-BE61-4C12456BE8D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2873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E9089AE-B28C-4EE3-8626-246B8FF62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E615A4D-3258-406B-8C2B-A6B33956E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27C85DF-9757-4907-82CB-F70C4C126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6F2AB-C5F0-4C4D-9B48-30C90BDCDC4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1240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A470EE-1A30-460C-9BCF-D364E6375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62DE1D-71D6-46FC-B262-ED462EBB4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8479276-F3DA-4537-903D-AB4196ED4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97F88E-9680-43C8-9D4E-316A66C7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F5C462-9986-480E-B973-710203EDE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B429B5D-A60B-4865-B257-BBC1D14F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20FB7-1A2F-4401-A6B5-6689726714D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6695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664E1-22FF-47EA-B621-17C6B18FE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17B4431-A0A8-4AEB-98C4-69FBDF85D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A7B7F93-A826-4B4A-9215-8D1944295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3200DC-4EE9-43E7-A748-2EBEC0232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9B13B67-CB22-46E2-BF68-BCB2B92C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6399AE-4897-47F9-B86E-DC1152ACA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5D2AA-05C7-46A8-9AC1-72361D14C1C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8327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3F482CD-1398-433C-BFEE-9FB5B216F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F920167-6FD4-4DFD-9993-BDBEDC5069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F87CF3B-289A-41A9-A0BF-93021DF9F8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7338F6-E8CC-438E-AE02-84526BB51E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0553AE0-072A-48B8-BD59-559F651B07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54B286-355A-4163-80AB-F96BC387A0C4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66AE644E-CA43-4DE1-9AFF-014BF946A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9220200" cy="691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4621AB6B-4B80-4209-867F-A5322E4EB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ext Box 3">
            <a:extLst>
              <a:ext uri="{FF2B5EF4-FFF2-40B4-BE49-F238E27FC236}">
                <a16:creationId xmlns:a16="http://schemas.microsoft.com/office/drawing/2014/main" id="{95C9EB45-08DE-40DA-9B25-68785F274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17638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001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716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3431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146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718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290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862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434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11.	</a:t>
            </a:r>
            <a:r>
              <a:rPr lang="pt-BR" altLang="pt-BR" sz="3200">
                <a:latin typeface="Tahoma" panose="020B0604030504040204" pitchFamily="34" charset="0"/>
              </a:rPr>
              <a:t>O Princípio do Tesouro: “Você não pode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</a:t>
            </a:r>
            <a:r>
              <a:rPr lang="pt-BR" altLang="pt-BR" sz="3200">
                <a:latin typeface="Tahoma" panose="020B0604030504040204" pitchFamily="34" charset="0"/>
              </a:rPr>
              <a:t> , mas pode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</a:t>
            </a:r>
            <a:r>
              <a:rPr lang="pt-BR" altLang="pt-BR" sz="3200">
                <a:latin typeface="Tahoma" panose="020B0604030504040204" pitchFamily="34" charset="0"/>
              </a:rPr>
              <a:t> adiante.”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271FD95D-9ECB-49C8-BA1A-99E9DA69D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775" y="219075"/>
            <a:ext cx="5781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pt-BR" sz="3600">
                <a:solidFill>
                  <a:schemeClr val="bg2"/>
                </a:solidFill>
                <a:latin typeface="Tahoma" panose="020B0604030504040204" pitchFamily="34" charset="0"/>
              </a:rPr>
              <a:t>O PRINCÍPIO DO TESOURO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F5236B25-D995-4B45-AAA5-0F97615FD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49650"/>
            <a:ext cx="82296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001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716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3431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146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718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290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862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434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12.	</a:t>
            </a:r>
            <a:r>
              <a:rPr lang="pt-BR" altLang="pt-BR" sz="3200">
                <a:latin typeface="Tahoma" panose="020B0604030504040204" pitchFamily="34" charset="0"/>
              </a:rPr>
              <a:t>Qualquer coisa que coloquemos nas mãos de Deus será nossa para a 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___________</a:t>
            </a:r>
            <a:r>
              <a:rPr lang="pt-BR" altLang="pt-BR" sz="320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03428826-4A67-49D4-98ED-F1695FF2E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905000"/>
            <a:ext cx="1357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>
                <a:solidFill>
                  <a:srgbClr val="990A00"/>
                </a:solidFill>
                <a:latin typeface="Tahoma" panose="020B0604030504040204" pitchFamily="34" charset="0"/>
              </a:rPr>
              <a:t>retê-lo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71CB1AA7-0CE1-4855-A551-265B8AADE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05000"/>
            <a:ext cx="16589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>
                <a:solidFill>
                  <a:srgbClr val="990A00"/>
                </a:solidFill>
                <a:latin typeface="Tahoma" panose="020B0604030504040204" pitchFamily="34" charset="0"/>
              </a:rPr>
              <a:t>passá-lo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F040FFE2-A293-458F-B935-063A80341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495800"/>
            <a:ext cx="2093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>
                <a:solidFill>
                  <a:srgbClr val="990A00"/>
                </a:solidFill>
                <a:latin typeface="Tahoma" panose="020B0604030504040204" pitchFamily="34" charset="0"/>
              </a:rPr>
              <a:t>eternidade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5" grpId="0" autoUpdateAnimBg="0"/>
      <p:bldP spid="10247" grpId="0" build="p" autoUpdateAnimBg="0"/>
      <p:bldP spid="10248" grpId="0" build="p" autoUpdateAnimBg="0"/>
      <p:bldP spid="1024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>
            <a:extLst>
              <a:ext uri="{FF2B5EF4-FFF2-40B4-BE49-F238E27FC236}">
                <a16:creationId xmlns:a16="http://schemas.microsoft.com/office/drawing/2014/main" id="{8F82CE27-02C4-42AB-B60D-DCCE379C4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08" name="Text Box 4">
            <a:extLst>
              <a:ext uri="{FF2B5EF4-FFF2-40B4-BE49-F238E27FC236}">
                <a16:creationId xmlns:a16="http://schemas.microsoft.com/office/drawing/2014/main" id="{AE54A789-D4B1-4FDF-A3C5-F7013953F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"/>
            <a:ext cx="5781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pt-BR" sz="3600">
                <a:solidFill>
                  <a:schemeClr val="bg2"/>
                </a:solidFill>
                <a:latin typeface="Tahoma" panose="020B0604030504040204" pitchFamily="34" charset="0"/>
              </a:rPr>
              <a:t>O PRINCÍPIO DO TESOURO</a:t>
            </a:r>
          </a:p>
        </p:txBody>
      </p:sp>
      <p:sp>
        <p:nvSpPr>
          <p:cNvPr id="98310" name="Text Box 6">
            <a:extLst>
              <a:ext uri="{FF2B5EF4-FFF2-40B4-BE49-F238E27FC236}">
                <a16:creationId xmlns:a16="http://schemas.microsoft.com/office/drawing/2014/main" id="{9A166120-5D37-4410-9286-51EE5A91E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8305800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8650" indent="-6286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001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716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3431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1465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718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290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2862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4345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70000"/>
              </a:lnSpc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13.	</a:t>
            </a:r>
            <a:r>
              <a:rPr lang="pt-BR" altLang="pt-BR" sz="3200">
                <a:latin typeface="Tahoma" panose="020B0604030504040204" pitchFamily="34" charset="0"/>
              </a:rPr>
              <a:t>Se damos em vez de guardarmos, se investimos nas coisas eternas em vez de nas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_________</a:t>
            </a:r>
            <a:r>
              <a:rPr lang="pt-BR" altLang="pt-BR" sz="3200">
                <a:latin typeface="Tahoma" panose="020B0604030504040204" pitchFamily="34" charset="0"/>
              </a:rPr>
              <a:t>, guardamos tesouros no céu que nunca vão parar de dar dividendos</a:t>
            </a:r>
            <a:r>
              <a:rPr lang="en-US" altLang="pt-BR" sz="320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98314" name="Text Box 10">
            <a:extLst>
              <a:ext uri="{FF2B5EF4-FFF2-40B4-BE49-F238E27FC236}">
                <a16:creationId xmlns:a16="http://schemas.microsoft.com/office/drawing/2014/main" id="{6477F30A-BA5C-4BAA-96BB-1BD23346C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352800"/>
            <a:ext cx="195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>
                <a:solidFill>
                  <a:srgbClr val="990A00"/>
                </a:solidFill>
                <a:latin typeface="Tahoma" panose="020B0604030504040204" pitchFamily="34" charset="0"/>
              </a:rPr>
              <a:t>temporais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 autoUpdateAnimBg="0"/>
      <p:bldP spid="9831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7B9824D5-135F-4043-87CE-7C68A4500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0165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600" b="1">
                <a:latin typeface="Times New Roman" panose="02020603050405020304" pitchFamily="18" charset="0"/>
              </a:rPr>
              <a:t>Notas</a:t>
            </a:r>
            <a:endParaRPr lang="pt-BR" altLang="pt-BR" sz="3600" b="1">
              <a:solidFill>
                <a:srgbClr val="CC66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Line 3">
            <a:extLst>
              <a:ext uri="{FF2B5EF4-FFF2-40B4-BE49-F238E27FC236}">
                <a16:creationId xmlns:a16="http://schemas.microsoft.com/office/drawing/2014/main" id="{A34CAA79-D2DC-41C5-8E65-3E64C199F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4418D76D-22E9-476E-969D-0FA402D1F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914400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5" name="Text Box 5">
            <a:extLst>
              <a:ext uri="{FF2B5EF4-FFF2-40B4-BE49-F238E27FC236}">
                <a16:creationId xmlns:a16="http://schemas.microsoft.com/office/drawing/2014/main" id="{A2196715-5D9C-4F2E-9D1E-36D0F78F7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077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50000"/>
              </a:lnSpc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1.	</a:t>
            </a:r>
            <a:r>
              <a:rPr lang="pt-BR" altLang="pt-BR" sz="3200" i="1">
                <a:latin typeface="Tahoma" panose="020B0604030504040204" pitchFamily="34" charset="0"/>
              </a:rPr>
              <a:t>“Tudo o que há debaixo dos céus me </a:t>
            </a:r>
            <a:br>
              <a:rPr lang="pt-BR" altLang="pt-BR"/>
            </a:br>
            <a:r>
              <a:rPr lang="en-US" altLang="pt-BR"/>
              <a:t> </a:t>
            </a:r>
            <a:r>
              <a:rPr lang="en-US" altLang="pt-BR" sz="3200" i="1">
                <a:solidFill>
                  <a:srgbClr val="808080"/>
                </a:solidFill>
                <a:latin typeface="Tahoma" panose="020B0604030504040204" pitchFamily="34" charset="0"/>
              </a:rPr>
              <a:t>________</a:t>
            </a:r>
            <a:r>
              <a:rPr lang="en-US" altLang="pt-BR" sz="3200" i="1">
                <a:latin typeface="Tahoma" panose="020B0604030504040204" pitchFamily="34" charset="0"/>
              </a:rPr>
              <a:t>”</a:t>
            </a:r>
            <a:r>
              <a:rPr lang="en-US" altLang="pt-BR" sz="3200">
                <a:latin typeface="Tahoma" panose="020B0604030504040204" pitchFamily="34" charset="0"/>
              </a:rPr>
              <a:t> (Jó 41:11).</a:t>
            </a: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770F8392-5F1E-4B99-BC7B-171A93B38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702050"/>
            <a:ext cx="8077200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2.	</a:t>
            </a:r>
            <a:r>
              <a:rPr lang="en-US" altLang="pt-BR" sz="3200" i="1">
                <a:latin typeface="Tahoma" panose="020B0604030504040204" pitchFamily="34" charset="0"/>
              </a:rPr>
              <a:t>“</a:t>
            </a:r>
            <a:r>
              <a:rPr lang="pt-BR" altLang="pt-BR" sz="3200" i="1">
                <a:latin typeface="Tahoma" panose="020B0604030504040204" pitchFamily="34" charset="0"/>
              </a:rPr>
              <a:t>Do Senhor é a terra e </a:t>
            </a:r>
            <a:r>
              <a:rPr lang="pt-BR" altLang="pt-BR" i="1">
                <a:solidFill>
                  <a:srgbClr val="808080"/>
                </a:solidFill>
              </a:rPr>
              <a:t>________</a:t>
            </a:r>
            <a:r>
              <a:rPr lang="pt-BR" altLang="pt-BR" sz="3200" i="1">
                <a:latin typeface="Tahoma" panose="020B0604030504040204" pitchFamily="34" charset="0"/>
              </a:rPr>
              <a:t> tudo o que nela existe, o mundo e os que nela vivem.”</a:t>
            </a:r>
            <a:r>
              <a:rPr lang="pt-BR" altLang="pt-BR" sz="3200">
                <a:latin typeface="Tahoma" panose="020B0604030504040204" pitchFamily="34" charset="0"/>
              </a:rPr>
              <a:t> (</a:t>
            </a:r>
            <a:r>
              <a:rPr lang="pt-BR" altLang="pt-BR" sz="3200">
                <a:solidFill>
                  <a:srgbClr val="000000"/>
                </a:solidFill>
                <a:latin typeface="Tahoma" panose="020B0604030504040204" pitchFamily="34" charset="0"/>
              </a:rPr>
              <a:t>Salmo 24:1)</a:t>
            </a:r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3B352CCE-0413-422B-A618-810FAD308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362200"/>
            <a:ext cx="190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pertence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15368" name="Text Box 8">
            <a:extLst>
              <a:ext uri="{FF2B5EF4-FFF2-40B4-BE49-F238E27FC236}">
                <a16:creationId xmlns:a16="http://schemas.microsoft.com/office/drawing/2014/main" id="{1CD2B97B-C8D2-47A5-AE9C-A517A56D4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886200"/>
            <a:ext cx="9937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tudo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18928" presetClass="entr" presetSubtype="81023415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utoUpdateAnimBg="0"/>
      <p:bldP spid="15367" grpId="0" build="p" autoUpdateAnimBg="0"/>
      <p:bldP spid="1536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3503AD47-825F-451F-AFDF-5FE77E4AB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Text Box 3">
            <a:extLst>
              <a:ext uri="{FF2B5EF4-FFF2-40B4-BE49-F238E27FC236}">
                <a16:creationId xmlns:a16="http://schemas.microsoft.com/office/drawing/2014/main" id="{6D8350F4-127B-463B-BB31-564E87DE8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990600"/>
            <a:ext cx="73152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pt-BR" altLang="pt-BR" sz="3200" b="1">
                <a:latin typeface="Tahoma" panose="020B0604030504040204" pitchFamily="34" charset="0"/>
              </a:rPr>
              <a:t>Princípio Chave do Tesouro nº1:</a:t>
            </a:r>
            <a:endParaRPr lang="pt-BR" altLang="pt-BR" sz="3200">
              <a:latin typeface="Tahoma" panose="020B0604030504040204" pitchFamily="34" charset="0"/>
            </a:endParaRPr>
          </a:p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endParaRPr lang="pt-BR" altLang="pt-BR" sz="3200">
              <a:latin typeface="Tahoma" panose="020B0604030504040204" pitchFamily="34" charset="0"/>
            </a:endParaRPr>
          </a:p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pt-BR" altLang="pt-BR" sz="3200">
                <a:latin typeface="Tahoma" panose="020B0604030504040204" pitchFamily="34" charset="0"/>
              </a:rPr>
              <a:t>			Deus é dono de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</a:t>
            </a:r>
            <a:r>
              <a:rPr lang="pt-BR" altLang="pt-BR" sz="3200">
                <a:latin typeface="Tahoma" panose="020B0604030504040204" pitchFamily="34" charset="0"/>
              </a:rPr>
              <a:t>. 	Eu sou o Seu gerente de dinheiro</a:t>
            </a:r>
            <a:r>
              <a:rPr lang="pt-BR" altLang="pt-BR" sz="3200">
                <a:solidFill>
                  <a:srgbClr val="000000"/>
                </a:solidFill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05FB9D95-16CC-456A-B204-049115642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0480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tudo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>
            <a:extLst>
              <a:ext uri="{FF2B5EF4-FFF2-40B4-BE49-F238E27FC236}">
                <a16:creationId xmlns:a16="http://schemas.microsoft.com/office/drawing/2014/main" id="{579BA45B-570A-4F64-8763-3E0B47CF7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0165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600" b="1">
                <a:latin typeface="Times New Roman" panose="02020603050405020304" pitchFamily="18" charset="0"/>
              </a:rPr>
              <a:t>Notas</a:t>
            </a:r>
            <a:endParaRPr lang="pt-BR" altLang="pt-BR" sz="3600" b="1">
              <a:solidFill>
                <a:srgbClr val="CC66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875" name="Line 3">
            <a:extLst>
              <a:ext uri="{FF2B5EF4-FFF2-40B4-BE49-F238E27FC236}">
                <a16:creationId xmlns:a16="http://schemas.microsoft.com/office/drawing/2014/main" id="{DFAB405C-14C5-4871-9DFE-560F4F9848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79876" name="Picture 4">
            <a:extLst>
              <a:ext uri="{FF2B5EF4-FFF2-40B4-BE49-F238E27FC236}">
                <a16:creationId xmlns:a16="http://schemas.microsoft.com/office/drawing/2014/main" id="{5A8E18EA-5AB2-41DB-972E-30925FCFB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914400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7" name="Text Box 5">
            <a:extLst>
              <a:ext uri="{FF2B5EF4-FFF2-40B4-BE49-F238E27FC236}">
                <a16:creationId xmlns:a16="http://schemas.microsoft.com/office/drawing/2014/main" id="{BD58E16D-E13C-4273-9571-96B6F04AC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80772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20000"/>
              </a:lnSpc>
              <a:spcBef>
                <a:spcPct val="50000"/>
              </a:spcBef>
              <a:buFont typeface="Times" panose="02020603050405020304" pitchFamily="18" charset="0"/>
              <a:buAutoNum type="arabicPeriod"/>
            </a:pPr>
            <a:r>
              <a:rPr lang="pt-BR" altLang="pt-BR" sz="3200">
                <a:latin typeface="Tahoma" panose="020B0604030504040204" pitchFamily="34" charset="0"/>
              </a:rPr>
              <a:t>Jesus disse: </a:t>
            </a:r>
            <a:r>
              <a:rPr lang="pt-BR" altLang="pt-BR" sz="3200" i="1">
                <a:latin typeface="Tahoma" panose="020B0604030504040204" pitchFamily="34" charset="0"/>
              </a:rPr>
              <a:t>“Assim, se vocês não forem dignos de confiança em lidar com as riquezas deste mundo ímpio, quem lhes confiará as  </a:t>
            </a:r>
            <a:r>
              <a:rPr lang="pt-BR" altLang="pt-BR" sz="3200" i="1">
                <a:solidFill>
                  <a:srgbClr val="808080"/>
                </a:solidFill>
                <a:latin typeface="Tahoma" panose="020B0604030504040204" pitchFamily="34" charset="0"/>
              </a:rPr>
              <a:t>__________________</a:t>
            </a:r>
            <a:r>
              <a:rPr lang="pt-BR" altLang="pt-BR" sz="3200" i="1">
                <a:latin typeface="Tahoma" panose="020B0604030504040204" pitchFamily="34" charset="0"/>
              </a:rPr>
              <a:t>?”</a:t>
            </a:r>
            <a:r>
              <a:rPr lang="pt-BR" altLang="pt-BR" sz="3200">
                <a:latin typeface="Tahoma" panose="020B0604030504040204" pitchFamily="34" charset="0"/>
              </a:rPr>
              <a:t> (Lucas 16:11)</a:t>
            </a:r>
          </a:p>
        </p:txBody>
      </p:sp>
      <p:sp>
        <p:nvSpPr>
          <p:cNvPr id="79878" name="Text Box 6">
            <a:extLst>
              <a:ext uri="{FF2B5EF4-FFF2-40B4-BE49-F238E27FC236}">
                <a16:creationId xmlns:a16="http://schemas.microsoft.com/office/drawing/2014/main" id="{399B1B5C-B6AD-4863-8BF0-9FCA722EB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81463"/>
            <a:ext cx="8077200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60000"/>
              </a:lnSpc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2.	</a:t>
            </a:r>
            <a:r>
              <a:rPr lang="en-US" altLang="pt-BR"/>
              <a:t> </a:t>
            </a:r>
            <a:r>
              <a:rPr lang="en-US" altLang="pt-BR" sz="3200" i="1">
                <a:latin typeface="Tahoma" panose="020B0604030504040204" pitchFamily="34" charset="0"/>
              </a:rPr>
              <a:t>“</a:t>
            </a:r>
            <a:r>
              <a:rPr lang="pt-BR" altLang="pt-BR" sz="3200" i="1">
                <a:latin typeface="Tahoma" panose="020B0604030504040204" pitchFamily="34" charset="0"/>
              </a:rPr>
              <a:t>Não que eu esteja procurando ofertas, mas o que pode ser creditado na </a:t>
            </a:r>
            <a:r>
              <a:rPr lang="pt-BR" altLang="pt-BR" sz="3200" i="1">
                <a:solidFill>
                  <a:srgbClr val="808080"/>
                </a:solidFill>
                <a:latin typeface="Tahoma" panose="020B0604030504040204" pitchFamily="34" charset="0"/>
              </a:rPr>
              <a:t>_____ </a:t>
            </a:r>
            <a:r>
              <a:rPr lang="pt-BR" altLang="pt-BR" sz="3200" i="1">
                <a:latin typeface="Tahoma" panose="020B0604030504040204" pitchFamily="34" charset="0"/>
              </a:rPr>
              <a:t>de vocês</a:t>
            </a:r>
            <a:r>
              <a:rPr lang="pt-BR" altLang="pt-BR"/>
              <a:t> </a:t>
            </a:r>
            <a:r>
              <a:rPr lang="pt-BR" altLang="pt-BR" sz="3200">
                <a:latin typeface="Tahoma" panose="020B0604030504040204" pitchFamily="34" charset="0"/>
              </a:rPr>
              <a:t>.</a:t>
            </a:r>
            <a:r>
              <a:rPr lang="pt-BR" altLang="pt-BR" sz="3200" i="1">
                <a:latin typeface="Tahoma" panose="020B0604030504040204" pitchFamily="34" charset="0"/>
              </a:rPr>
              <a:t>”</a:t>
            </a:r>
            <a:r>
              <a:rPr lang="pt-BR" altLang="pt-BR" sz="3200">
                <a:latin typeface="Tahoma" panose="020B0604030504040204" pitchFamily="34" charset="0"/>
              </a:rPr>
              <a:t> (Filipenses 4:17)</a:t>
            </a:r>
          </a:p>
        </p:txBody>
      </p:sp>
      <p:sp>
        <p:nvSpPr>
          <p:cNvPr id="79881" name="Text Box 9">
            <a:extLst>
              <a:ext uri="{FF2B5EF4-FFF2-40B4-BE49-F238E27FC236}">
                <a16:creationId xmlns:a16="http://schemas.microsoft.com/office/drawing/2014/main" id="{C7A1E8A4-2CDF-4ECA-8B5D-0EEB663E7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2398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79882" name="Text Box 10">
            <a:extLst>
              <a:ext uri="{FF2B5EF4-FFF2-40B4-BE49-F238E27FC236}">
                <a16:creationId xmlns:a16="http://schemas.microsoft.com/office/drawing/2014/main" id="{F83D92A0-5389-424B-A6B4-820FA7AC2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24200"/>
            <a:ext cx="3867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verdadeiras riquezas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79883" name="Text Box 11">
            <a:extLst>
              <a:ext uri="{FF2B5EF4-FFF2-40B4-BE49-F238E27FC236}">
                <a16:creationId xmlns:a16="http://schemas.microsoft.com/office/drawing/2014/main" id="{534C6D2B-994C-43B9-8682-4E1A2FE2D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8862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sp>
        <p:nvSpPr>
          <p:cNvPr id="79884" name="Text Box 12">
            <a:extLst>
              <a:ext uri="{FF2B5EF4-FFF2-40B4-BE49-F238E27FC236}">
                <a16:creationId xmlns:a16="http://schemas.microsoft.com/office/drawing/2014/main" id="{1B18BE5A-3B31-4F90-BFAF-4AEABFB25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1054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conta</a:t>
            </a:r>
            <a:endParaRPr lang="en-US" altLang="pt-BR" sz="3200" i="1">
              <a:latin typeface="Tahoma" panose="020B0604030504040204" pitchFamily="34" charset="0"/>
            </a:endParaRPr>
          </a:p>
        </p:txBody>
      </p:sp>
      <p:sp>
        <p:nvSpPr>
          <p:cNvPr id="79886" name="Text Box 14">
            <a:extLst>
              <a:ext uri="{FF2B5EF4-FFF2-40B4-BE49-F238E27FC236}">
                <a16:creationId xmlns:a16="http://schemas.microsoft.com/office/drawing/2014/main" id="{58252A37-2848-4208-A26F-EEC34AA20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562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18928" presetClass="entr" presetSubtype="81023415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 autoUpdateAnimBg="0"/>
      <p:bldP spid="79882" grpId="0" build="p" autoUpdateAnimBg="0"/>
      <p:bldP spid="7988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>
            <a:extLst>
              <a:ext uri="{FF2B5EF4-FFF2-40B4-BE49-F238E27FC236}">
                <a16:creationId xmlns:a16="http://schemas.microsoft.com/office/drawing/2014/main" id="{E21FA23D-997C-4975-95B3-ACAC50D2D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0165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600" b="1">
                <a:latin typeface="Times New Roman" panose="02020603050405020304" pitchFamily="18" charset="0"/>
              </a:rPr>
              <a:t>Notas</a:t>
            </a:r>
            <a:endParaRPr lang="pt-BR" altLang="pt-BR" sz="3600" b="1">
              <a:solidFill>
                <a:srgbClr val="CC66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99331" name="Line 3">
            <a:extLst>
              <a:ext uri="{FF2B5EF4-FFF2-40B4-BE49-F238E27FC236}">
                <a16:creationId xmlns:a16="http://schemas.microsoft.com/office/drawing/2014/main" id="{A071A2A6-223B-4763-B341-3B5F005BD0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99332" name="Picture 4">
            <a:extLst>
              <a:ext uri="{FF2B5EF4-FFF2-40B4-BE49-F238E27FC236}">
                <a16:creationId xmlns:a16="http://schemas.microsoft.com/office/drawing/2014/main" id="{50EC87C0-2081-423F-8D25-81B7B324D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914400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335" name="Text Box 7">
            <a:extLst>
              <a:ext uri="{FF2B5EF4-FFF2-40B4-BE49-F238E27FC236}">
                <a16:creationId xmlns:a16="http://schemas.microsoft.com/office/drawing/2014/main" id="{2B6D2CE4-A41B-4283-B349-F387A596A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2398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99337" name="Text Box 9">
            <a:extLst>
              <a:ext uri="{FF2B5EF4-FFF2-40B4-BE49-F238E27FC236}">
                <a16:creationId xmlns:a16="http://schemas.microsoft.com/office/drawing/2014/main" id="{86F79D08-8BB1-48BD-A3F5-D178AD6F1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8862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sp>
        <p:nvSpPr>
          <p:cNvPr id="99339" name="Text Box 11">
            <a:extLst>
              <a:ext uri="{FF2B5EF4-FFF2-40B4-BE49-F238E27FC236}">
                <a16:creationId xmlns:a16="http://schemas.microsoft.com/office/drawing/2014/main" id="{F7A588D2-0BAA-4203-8298-54DF21D3A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1905000"/>
            <a:ext cx="8112125" cy="345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90000"/>
              </a:lnSpc>
              <a:spcBef>
                <a:spcPct val="50000"/>
              </a:spcBef>
              <a:buFont typeface="Times" panose="02020603050405020304" pitchFamily="18" charset="0"/>
              <a:buAutoNum type="arabicPeriod" startAt="3"/>
            </a:pPr>
            <a:r>
              <a:rPr lang="en-US" altLang="pt-BR" sz="3200">
                <a:latin typeface="Tahoma" panose="020B0604030504040204" pitchFamily="34" charset="0"/>
              </a:rPr>
              <a:t>Jesus </a:t>
            </a:r>
            <a:r>
              <a:rPr lang="pt-BR" altLang="pt-BR" sz="3200">
                <a:latin typeface="Tahoma" panose="020B0604030504040204" pitchFamily="34" charset="0"/>
              </a:rPr>
              <a:t>disse: </a:t>
            </a:r>
            <a:r>
              <a:rPr lang="pt-BR" altLang="pt-BR" sz="3200" i="1">
                <a:latin typeface="Tahoma" panose="020B0604030504040204" pitchFamily="34" charset="0"/>
              </a:rPr>
              <a:t>“Pois onde estiver o seu tesouro, aí também estará o seu </a:t>
            </a:r>
            <a:r>
              <a:rPr lang="pt-BR" altLang="pt-BR" sz="3200" i="1">
                <a:solidFill>
                  <a:srgbClr val="808080"/>
                </a:solidFill>
                <a:latin typeface="Tahoma" panose="020B0604030504040204" pitchFamily="34" charset="0"/>
              </a:rPr>
              <a:t>________</a:t>
            </a:r>
            <a:r>
              <a:rPr lang="pt-BR" altLang="pt-BR" sz="3200" i="1">
                <a:latin typeface="Tahoma" panose="020B0604030504040204" pitchFamily="34" charset="0"/>
              </a:rPr>
              <a:t>.”  </a:t>
            </a:r>
            <a:r>
              <a:rPr lang="pt-BR" altLang="pt-BR" sz="3200">
                <a:latin typeface="Tahoma" panose="020B0604030504040204" pitchFamily="34" charset="0"/>
              </a:rPr>
              <a:t>(Mateus 6:21).</a:t>
            </a:r>
          </a:p>
          <a:p>
            <a:pPr>
              <a:lnSpc>
                <a:spcPct val="120000"/>
              </a:lnSpc>
            </a:pPr>
            <a:endParaRPr lang="pt-BR" altLang="pt-BR" sz="3200">
              <a:latin typeface="Tahoma" panose="020B0604030504040204" pitchFamily="34" charset="0"/>
            </a:endParaRPr>
          </a:p>
        </p:txBody>
      </p:sp>
      <p:sp>
        <p:nvSpPr>
          <p:cNvPr id="99340" name="Text Box 12">
            <a:extLst>
              <a:ext uri="{FF2B5EF4-FFF2-40B4-BE49-F238E27FC236}">
                <a16:creationId xmlns:a16="http://schemas.microsoft.com/office/drawing/2014/main" id="{82127255-5E49-4AA7-AB1A-3CD93C66E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562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 altLang="pt-BR"/>
          </a:p>
        </p:txBody>
      </p:sp>
      <p:sp>
        <p:nvSpPr>
          <p:cNvPr id="99341" name="Text Box 13">
            <a:extLst>
              <a:ext uri="{FF2B5EF4-FFF2-40B4-BE49-F238E27FC236}">
                <a16:creationId xmlns:a16="http://schemas.microsoft.com/office/drawing/2014/main" id="{BB44CE1F-A209-41BC-9BFF-08075C886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1148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coração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9" grpId="0"/>
      <p:bldP spid="9934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>
            <a:extLst>
              <a:ext uri="{FF2B5EF4-FFF2-40B4-BE49-F238E27FC236}">
                <a16:creationId xmlns:a16="http://schemas.microsoft.com/office/drawing/2014/main" id="{4FDC1685-4E55-487F-8930-AB31BE697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3" name="Text Box 3">
            <a:extLst>
              <a:ext uri="{FF2B5EF4-FFF2-40B4-BE49-F238E27FC236}">
                <a16:creationId xmlns:a16="http://schemas.microsoft.com/office/drawing/2014/main" id="{002ECD0A-2A64-4430-8ACE-0D415C779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09600"/>
            <a:ext cx="7162800" cy="267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60000"/>
              </a:lnSpc>
              <a:spcBef>
                <a:spcPct val="50000"/>
              </a:spcBef>
            </a:pPr>
            <a:r>
              <a:rPr lang="pt-BR" altLang="pt-BR" sz="3200" b="1">
                <a:latin typeface="Tahoma" panose="020B0604030504040204" pitchFamily="34" charset="0"/>
              </a:rPr>
              <a:t>Princípio Chave do Tesouro nº2</a:t>
            </a:r>
            <a:r>
              <a:rPr lang="en-US" altLang="pt-BR"/>
              <a:t> </a:t>
            </a:r>
            <a:r>
              <a:rPr lang="en-US" altLang="pt-BR" sz="3200" b="1">
                <a:latin typeface="Tahoma" panose="020B0604030504040204" pitchFamily="34" charset="0"/>
              </a:rPr>
              <a:t>:</a:t>
            </a:r>
            <a:endParaRPr lang="en-US" altLang="pt-BR" sz="3200">
              <a:latin typeface="Tahoma" panose="020B0604030504040204" pitchFamily="34" charset="0"/>
            </a:endParaRPr>
          </a:p>
          <a:p>
            <a:pPr eaLnBrk="0" hangingPunct="0">
              <a:lnSpc>
                <a:spcPct val="160000"/>
              </a:lnSpc>
              <a:spcBef>
                <a:spcPct val="50000"/>
              </a:spcBef>
            </a:pPr>
            <a:r>
              <a:rPr lang="pt-BR" altLang="pt-BR" sz="3200">
                <a:latin typeface="Tahoma" panose="020B0604030504040204" pitchFamily="34" charset="0"/>
              </a:rPr>
              <a:t>	Meu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</a:t>
            </a:r>
            <a:r>
              <a:rPr lang="pt-BR" altLang="pt-BR" sz="3200">
                <a:latin typeface="Tahoma" panose="020B0604030504040204" pitchFamily="34" charset="0"/>
              </a:rPr>
              <a:t> sempre vai aonde 	eu ponho o dinheiro de Deus.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4FD218FD-EE97-4EB5-8F2C-786BC8389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905000"/>
            <a:ext cx="165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coração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AAAD7C89-6B6B-443F-917B-D1C808359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0165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600" b="1">
                <a:latin typeface="Times New Roman" panose="02020603050405020304" pitchFamily="18" charset="0"/>
              </a:rPr>
              <a:t>Notas</a:t>
            </a:r>
            <a:endParaRPr lang="pt-BR" altLang="pt-BR" sz="3600" b="1">
              <a:solidFill>
                <a:srgbClr val="CC66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7" name="Line 3">
            <a:extLst>
              <a:ext uri="{FF2B5EF4-FFF2-40B4-BE49-F238E27FC236}">
                <a16:creationId xmlns:a16="http://schemas.microsoft.com/office/drawing/2014/main" id="{20024FE8-197B-4D63-BB7C-E4E685F577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36868" name="Picture 4">
            <a:extLst>
              <a:ext uri="{FF2B5EF4-FFF2-40B4-BE49-F238E27FC236}">
                <a16:creationId xmlns:a16="http://schemas.microsoft.com/office/drawing/2014/main" id="{833FD6ED-57D2-4145-8520-F5D9391EF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914400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9" name="Text Box 5">
            <a:extLst>
              <a:ext uri="{FF2B5EF4-FFF2-40B4-BE49-F238E27FC236}">
                <a16:creationId xmlns:a16="http://schemas.microsoft.com/office/drawing/2014/main" id="{98709776-1A2C-48C3-9E19-5617FF5B6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07720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80000"/>
              </a:lnSpc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1.	</a:t>
            </a:r>
            <a:r>
              <a:rPr lang="pt-BR" altLang="pt-BR" sz="3200">
                <a:latin typeface="Tahoma" panose="020B0604030504040204" pitchFamily="34" charset="0"/>
              </a:rPr>
              <a:t>Somos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_____________</a:t>
            </a:r>
            <a:r>
              <a:rPr lang="pt-BR" altLang="pt-BR" sz="3200">
                <a:latin typeface="Tahoma" panose="020B0604030504040204" pitchFamily="34" charset="0"/>
              </a:rPr>
              <a:t> representando nossa verdadeira pátria.</a:t>
            </a: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8EB21D16-0DC5-42F3-8AB7-A30E9A0E7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8077200" cy="282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2.	</a:t>
            </a:r>
            <a:r>
              <a:rPr lang="en-US" altLang="pt-BR" sz="3200" i="1">
                <a:latin typeface="Tahoma" panose="020B0604030504040204" pitchFamily="34" charset="0"/>
              </a:rPr>
              <a:t>“</a:t>
            </a:r>
            <a:r>
              <a:rPr lang="pt-BR" altLang="pt-BR" sz="3200" i="1">
                <a:latin typeface="Tahoma" panose="020B0604030504040204" pitchFamily="34" charset="0"/>
              </a:rPr>
              <a:t>A nossa cidadania, porém, está nos </a:t>
            </a:r>
            <a:r>
              <a:rPr lang="pt-BR" altLang="pt-BR" sz="3200" i="1">
                <a:solidFill>
                  <a:srgbClr val="808080"/>
                </a:solidFill>
                <a:latin typeface="Tahoma" panose="020B0604030504040204" pitchFamily="34" charset="0"/>
              </a:rPr>
              <a:t>_____</a:t>
            </a:r>
            <a:r>
              <a:rPr lang="pt-BR" altLang="pt-BR" sz="3200" i="1">
                <a:latin typeface="Tahoma" panose="020B0604030504040204" pitchFamily="34" charset="0"/>
              </a:rPr>
              <a:t>.” </a:t>
            </a:r>
            <a:r>
              <a:rPr lang="pt-BR" altLang="pt-BR" sz="3200">
                <a:latin typeface="Tahoma" panose="020B0604030504040204" pitchFamily="34" charset="0"/>
              </a:rPr>
              <a:t>(Filipenses 3:20). Somos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</a:t>
            </a:r>
            <a:r>
              <a:rPr lang="pt-BR" altLang="pt-BR" sz="3200">
                <a:latin typeface="Tahoma" panose="020B0604030504040204" pitchFamily="34" charset="0"/>
              </a:rPr>
              <a:t> de </a:t>
            </a:r>
            <a:r>
              <a:rPr lang="pt-BR" altLang="pt-BR" sz="3200" i="1">
                <a:latin typeface="Tahoma" panose="020B0604030504040204" pitchFamily="34" charset="0"/>
              </a:rPr>
              <a:t>“uma pátria melhor — a </a:t>
            </a:r>
            <a:r>
              <a:rPr lang="pt-BR" altLang="pt-BR" sz="3200" i="1">
                <a:solidFill>
                  <a:srgbClr val="000000"/>
                </a:solidFill>
                <a:latin typeface="Tahoma" panose="020B0604030504040204" pitchFamily="34" charset="0"/>
              </a:rPr>
              <a:t>pátria celestial.</a:t>
            </a:r>
            <a:r>
              <a:rPr lang="pt-BR" altLang="pt-BR" sz="3200" i="1">
                <a:latin typeface="Tahoma" panose="020B0604030504040204" pitchFamily="34" charset="0"/>
              </a:rPr>
              <a:t>” </a:t>
            </a:r>
            <a:r>
              <a:rPr lang="pt-BR" altLang="pt-BR" sz="3200">
                <a:latin typeface="Tahoma" panose="020B0604030504040204" pitchFamily="34" charset="0"/>
              </a:rPr>
              <a:t>(Hebreus</a:t>
            </a:r>
            <a:r>
              <a:rPr lang="en-US" altLang="pt-BR" sz="3200">
                <a:latin typeface="Tahoma" panose="020B0604030504040204" pitchFamily="34" charset="0"/>
              </a:rPr>
              <a:t> 11:16)</a:t>
            </a:r>
          </a:p>
        </p:txBody>
      </p:sp>
      <p:sp>
        <p:nvSpPr>
          <p:cNvPr id="36872" name="Text Box 8">
            <a:extLst>
              <a:ext uri="{FF2B5EF4-FFF2-40B4-BE49-F238E27FC236}">
                <a16:creationId xmlns:a16="http://schemas.microsoft.com/office/drawing/2014/main" id="{DB03E842-5CAD-44AA-8B47-7806FEFF4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752600"/>
            <a:ext cx="2752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embaixadores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36873" name="Text Box 9">
            <a:extLst>
              <a:ext uri="{FF2B5EF4-FFF2-40B4-BE49-F238E27FC236}">
                <a16:creationId xmlns:a16="http://schemas.microsoft.com/office/drawing/2014/main" id="{E5657B21-FB38-4995-8B22-A8494C42A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3434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céus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36874" name="Text Box 10">
            <a:extLst>
              <a:ext uri="{FF2B5EF4-FFF2-40B4-BE49-F238E27FC236}">
                <a16:creationId xmlns:a16="http://schemas.microsoft.com/office/drawing/2014/main" id="{FF4A8D41-FEC7-4E04-AAE1-D356083E2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cidadãos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18928" presetClass="entr" presetSubtype="81023415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utoUpdateAnimBg="0"/>
      <p:bldP spid="36872" grpId="0" build="p" autoUpdateAnimBg="0"/>
      <p:bldP spid="36873" grpId="0" build="p" autoUpdateAnimBg="0"/>
      <p:bldP spid="3687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>
            <a:extLst>
              <a:ext uri="{FF2B5EF4-FFF2-40B4-BE49-F238E27FC236}">
                <a16:creationId xmlns:a16="http://schemas.microsoft.com/office/drawing/2014/main" id="{E2DB9D45-71EA-417B-966E-A09CAAF26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0165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600" b="1">
                <a:latin typeface="Times New Roman" panose="02020603050405020304" pitchFamily="18" charset="0"/>
              </a:rPr>
              <a:t>Notas</a:t>
            </a:r>
            <a:endParaRPr lang="pt-BR" altLang="pt-BR" sz="3600" b="1">
              <a:solidFill>
                <a:srgbClr val="CC66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0355" name="Line 3">
            <a:extLst>
              <a:ext uri="{FF2B5EF4-FFF2-40B4-BE49-F238E27FC236}">
                <a16:creationId xmlns:a16="http://schemas.microsoft.com/office/drawing/2014/main" id="{96CB3465-500D-440E-89A9-581661FF6D0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100356" name="Picture 4">
            <a:extLst>
              <a:ext uri="{FF2B5EF4-FFF2-40B4-BE49-F238E27FC236}">
                <a16:creationId xmlns:a16="http://schemas.microsoft.com/office/drawing/2014/main" id="{1426E9E6-C8AB-476F-B63B-6E917BFA1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914400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359" name="Text Box 7">
            <a:extLst>
              <a:ext uri="{FF2B5EF4-FFF2-40B4-BE49-F238E27FC236}">
                <a16:creationId xmlns:a16="http://schemas.microsoft.com/office/drawing/2014/main" id="{21CA0B5D-8DCA-444A-B8E2-F0CC880ED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84388"/>
            <a:ext cx="8077200" cy="379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90000"/>
              </a:lnSpc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3.	</a:t>
            </a:r>
            <a:r>
              <a:rPr lang="pt-BR" altLang="pt-BR" sz="3200">
                <a:latin typeface="Tahoma" panose="020B0604030504040204" pitchFamily="34" charset="0"/>
              </a:rPr>
              <a:t>Paradoxalmente, nosso lar é um lugar em que nunca estivemos. Mas é o lugar para onde fomos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</a:t>
            </a:r>
            <a:r>
              <a:rPr lang="pt-BR" altLang="pt-BR" sz="3200">
                <a:latin typeface="Tahoma" panose="020B0604030504040204" pitchFamily="34" charset="0"/>
              </a:rPr>
              <a:t>, o lugar feito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</a:t>
            </a:r>
            <a:r>
              <a:rPr lang="pt-BR" altLang="pt-BR" sz="320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100363" name="Text Box 11">
            <a:extLst>
              <a:ext uri="{FF2B5EF4-FFF2-40B4-BE49-F238E27FC236}">
                <a16:creationId xmlns:a16="http://schemas.microsoft.com/office/drawing/2014/main" id="{F677F9B9-C3C3-417B-8D55-C27AF0F33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343400"/>
            <a:ext cx="11604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feitos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100364" name="Text Box 12">
            <a:extLst>
              <a:ext uri="{FF2B5EF4-FFF2-40B4-BE49-F238E27FC236}">
                <a16:creationId xmlns:a16="http://schemas.microsoft.com/office/drawing/2014/main" id="{9AEC0852-B126-487C-A7AB-C1685D403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257800"/>
            <a:ext cx="1736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para nós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13073166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13067882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9" grpId="0" autoUpdateAnimBg="0"/>
      <p:bldP spid="100363" grpId="0" build="p" autoUpdateAnimBg="0"/>
      <p:bldP spid="100364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>
            <a:extLst>
              <a:ext uri="{FF2B5EF4-FFF2-40B4-BE49-F238E27FC236}">
                <a16:creationId xmlns:a16="http://schemas.microsoft.com/office/drawing/2014/main" id="{082E2598-0121-4ABD-BE88-A1CD68866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3" name="Text Box 3">
            <a:extLst>
              <a:ext uri="{FF2B5EF4-FFF2-40B4-BE49-F238E27FC236}">
                <a16:creationId xmlns:a16="http://schemas.microsoft.com/office/drawing/2014/main" id="{6DB69A4F-89D6-4951-8F14-CB2C4EDAF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85800"/>
            <a:ext cx="7162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pt-BR" altLang="pt-BR" sz="3200" b="1">
                <a:latin typeface="Tahoma" panose="020B0604030504040204" pitchFamily="34" charset="0"/>
              </a:rPr>
              <a:t>Princípio Chave do Tesouro nº3</a:t>
            </a:r>
            <a:r>
              <a:rPr lang="en-US" altLang="pt-BR"/>
              <a:t> </a:t>
            </a:r>
            <a:r>
              <a:rPr lang="en-US" altLang="pt-BR" sz="3200" b="1">
                <a:latin typeface="Tahoma" panose="020B0604030504040204" pitchFamily="34" charset="0"/>
              </a:rPr>
              <a:t>:</a:t>
            </a:r>
            <a:endParaRPr lang="en-US" altLang="pt-BR" sz="3200">
              <a:latin typeface="Tahoma" panose="020B0604030504040204" pitchFamily="34" charset="0"/>
            </a:endParaRPr>
          </a:p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	______</a:t>
            </a:r>
            <a:r>
              <a:rPr lang="en-US" altLang="pt-BR" sz="3200">
                <a:latin typeface="Tahoma" panose="020B0604030504040204" pitchFamily="34" charset="0"/>
              </a:rPr>
              <a:t>, </a:t>
            </a:r>
            <a:r>
              <a:rPr lang="pt-BR" altLang="pt-BR" sz="3200">
                <a:latin typeface="Tahoma" panose="020B0604030504040204" pitchFamily="34" charset="0"/>
              </a:rPr>
              <a:t>não a terra, é o meu lar.</a:t>
            </a: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D867CA08-E731-43B3-B698-338CE40DA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28800"/>
            <a:ext cx="1284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O Céu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9DFB0CEA-B4FF-45B7-8A9E-AD834AE61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651125"/>
            <a:ext cx="7620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pt-BR" altLang="pt-BR" sz="6000" i="1">
                <a:latin typeface="Tahoma" panose="020B0604030504040204" pitchFamily="34" charset="0"/>
              </a:rPr>
              <a:t>A Pérola </a:t>
            </a:r>
            <a:endParaRPr lang="pt-BR" altLang="pt-BR" sz="2800">
              <a:latin typeface="Tahoma" panose="020B0604030504040204" pitchFamily="34" charset="0"/>
            </a:endParaRP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9CE5185C-3C25-4E82-A844-BEAD3C239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238625"/>
            <a:ext cx="39624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pt-BR" sz="2400" b="1" i="1">
                <a:solidFill>
                  <a:schemeClr val="bg2"/>
                </a:solidFill>
                <a:latin typeface="Tahoma" panose="020B0604030504040204" pitchFamily="34" charset="0"/>
              </a:rPr>
              <a:t>“</a:t>
            </a:r>
            <a:r>
              <a:rPr lang="pt-BR" altLang="pt-BR" sz="2400" b="1" i="1">
                <a:solidFill>
                  <a:schemeClr val="bg2"/>
                </a:solidFill>
                <a:latin typeface="Tahoma" panose="020B0604030504040204" pitchFamily="34" charset="0"/>
              </a:rPr>
              <a:t>Aquele que dá o que não pode manter, pra ganhar o que não pode perder, não é um tolo.”</a:t>
            </a:r>
            <a:r>
              <a:rPr lang="pt-BR" altLang="pt-BR" sz="240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</a:p>
          <a:p>
            <a:pPr algn="r" eaLnBrk="0" hangingPunct="0"/>
            <a:r>
              <a:rPr lang="en-US" altLang="pt-BR" sz="2400">
                <a:solidFill>
                  <a:schemeClr val="bg2"/>
                </a:solidFill>
                <a:latin typeface="Tahoma" panose="020B0604030504040204" pitchFamily="34" charset="0"/>
              </a:rPr>
              <a:t>— Jim Elliot</a:t>
            </a:r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7D7A245E-82A2-4B95-B6CA-C0AC8F79A64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0574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EDD6BB89-6377-44F9-88DB-A510307AE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03450"/>
            <a:ext cx="8382000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4.	</a:t>
            </a:r>
            <a:r>
              <a:rPr lang="pt-BR" altLang="pt-BR" sz="3200">
                <a:latin typeface="Tahoma" panose="020B0604030504040204" pitchFamily="34" charset="0"/>
              </a:rPr>
              <a:t>Quando morremos após ter devotado nossas vidas a adquirir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</a:t>
            </a:r>
            <a:r>
              <a:rPr lang="pt-BR" altLang="pt-BR" sz="3200">
                <a:latin typeface="Tahoma" panose="020B0604030504040204" pitchFamily="34" charset="0"/>
              </a:rPr>
              <a:t>, não ganhamos — nós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____________</a:t>
            </a:r>
            <a:r>
              <a:rPr lang="pt-BR" altLang="pt-BR" sz="320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BBBEA412-A39A-415C-AF44-DFBB43B1A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33400"/>
            <a:ext cx="5421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pt-BR" sz="3200">
                <a:solidFill>
                  <a:schemeClr val="bg2"/>
                </a:solidFill>
                <a:latin typeface="Tahoma" panose="020B0604030504040204" pitchFamily="34" charset="0"/>
              </a:rPr>
              <a:t>A MAIORIA DAS NINHARIAS 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3A98E5F1-D978-47B4-B51C-66CE95C0A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0480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coisas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37896" name="Text Box 8">
            <a:extLst>
              <a:ext uri="{FF2B5EF4-FFF2-40B4-BE49-F238E27FC236}">
                <a16:creationId xmlns:a16="http://schemas.microsoft.com/office/drawing/2014/main" id="{8A31AF0B-7012-4967-A18B-EEF044987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7338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perdemos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 build="p" autoUpdateAnimBg="0"/>
      <p:bldP spid="37896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Text Box 3">
            <a:extLst>
              <a:ext uri="{FF2B5EF4-FFF2-40B4-BE49-F238E27FC236}">
                <a16:creationId xmlns:a16="http://schemas.microsoft.com/office/drawing/2014/main" id="{B5EDEA1B-262B-4FA2-BE4D-341DC314F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"/>
            <a:ext cx="5294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pt-BR" sz="3200">
                <a:solidFill>
                  <a:schemeClr val="bg2"/>
                </a:solidFill>
                <a:latin typeface="Tahoma" panose="020B0604030504040204" pitchFamily="34" charset="0"/>
              </a:rPr>
              <a:t>A MAIORIA DAS NINHARIAS</a:t>
            </a:r>
          </a:p>
        </p:txBody>
      </p:sp>
      <p:sp>
        <p:nvSpPr>
          <p:cNvPr id="101380" name="Text Box 4">
            <a:extLst>
              <a:ext uri="{FF2B5EF4-FFF2-40B4-BE49-F238E27FC236}">
                <a16:creationId xmlns:a16="http://schemas.microsoft.com/office/drawing/2014/main" id="{3483DEAA-52A9-4956-94D9-706287B43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382000" cy="389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30000"/>
              </a:lnSpc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5.	</a:t>
            </a:r>
            <a:r>
              <a:rPr lang="pt-BR" altLang="pt-BR" sz="3200">
                <a:latin typeface="Tahoma" panose="020B0604030504040204" pitchFamily="34" charset="0"/>
              </a:rPr>
              <a:t>Nossas vidas têm duas fases: a primeira é a nossa vida na terra. Quanto tempo dura? Ela começa e termina. É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</a:t>
            </a:r>
            <a:r>
              <a:rPr lang="pt-BR" altLang="pt-BR" sz="3200">
                <a:latin typeface="Tahoma" panose="020B0604030504040204" pitchFamily="34" charset="0"/>
              </a:rPr>
              <a:t>. É o ponto. Mas somos chamados a viver  ___________ . Deste ponto estende-se uma linha que é a eternidade. </a:t>
            </a:r>
          </a:p>
        </p:txBody>
      </p:sp>
      <p:sp>
        <p:nvSpPr>
          <p:cNvPr id="101381" name="Oval 5">
            <a:extLst>
              <a:ext uri="{FF2B5EF4-FFF2-40B4-BE49-F238E27FC236}">
                <a16:creationId xmlns:a16="http://schemas.microsoft.com/office/drawing/2014/main" id="{EEC59F69-4733-42E4-AC40-EDEB69D01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334000"/>
            <a:ext cx="457200" cy="457200"/>
          </a:xfrm>
          <a:prstGeom prst="ellipse">
            <a:avLst/>
          </a:prstGeom>
          <a:solidFill>
            <a:srgbClr val="990A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1382" name="Line 6">
            <a:extLst>
              <a:ext uri="{FF2B5EF4-FFF2-40B4-BE49-F238E27FC236}">
                <a16:creationId xmlns:a16="http://schemas.microsoft.com/office/drawing/2014/main" id="{1EE5BA62-1A51-4592-A2CF-2527A402C07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562600"/>
            <a:ext cx="4495800" cy="0"/>
          </a:xfrm>
          <a:prstGeom prst="line">
            <a:avLst/>
          </a:prstGeom>
          <a:noFill/>
          <a:ln w="152400">
            <a:solidFill>
              <a:srgbClr val="990A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1385" name="Text Box 9">
            <a:extLst>
              <a:ext uri="{FF2B5EF4-FFF2-40B4-BE49-F238E27FC236}">
                <a16:creationId xmlns:a16="http://schemas.microsoft.com/office/drawing/2014/main" id="{4B9D3C96-1F5C-44C4-970A-80D0C6B21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438400"/>
            <a:ext cx="1187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breve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101386" name="Text Box 10">
            <a:extLst>
              <a:ext uri="{FF2B5EF4-FFF2-40B4-BE49-F238E27FC236}">
                <a16:creationId xmlns:a16="http://schemas.microsoft.com/office/drawing/2014/main" id="{D651E625-8177-4EB4-9D05-64E95C398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3687763"/>
            <a:ext cx="2659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para sempre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utoUpdateAnimBg="0"/>
      <p:bldP spid="101385" grpId="0" build="p" autoUpdateAnimBg="0"/>
      <p:bldP spid="101386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>
            <a:extLst>
              <a:ext uri="{FF2B5EF4-FFF2-40B4-BE49-F238E27FC236}">
                <a16:creationId xmlns:a16="http://schemas.microsoft.com/office/drawing/2014/main" id="{90980790-6E28-4DC3-852E-8A24CDDF9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5" name="Text Box 3">
            <a:extLst>
              <a:ext uri="{FF2B5EF4-FFF2-40B4-BE49-F238E27FC236}">
                <a16:creationId xmlns:a16="http://schemas.microsoft.com/office/drawing/2014/main" id="{9CC8405A-D053-49A4-BA25-59532EA18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6576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ponto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75B33937-049A-4F0F-8D85-C11A1AE8B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7239000" cy="335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altLang="pt-BR" sz="3200" b="1">
                <a:latin typeface="Tahoma" panose="020B0604030504040204" pitchFamily="34" charset="0"/>
              </a:rPr>
              <a:t>Princípio Chave do Tesouro nº4</a:t>
            </a:r>
            <a:r>
              <a:rPr lang="en-US" altLang="pt-BR"/>
              <a:t> </a:t>
            </a:r>
            <a:r>
              <a:rPr lang="en-US" altLang="pt-BR" sz="3200" b="1">
                <a:latin typeface="Tahoma" panose="020B0604030504040204" pitchFamily="34" charset="0"/>
              </a:rPr>
              <a:t>:</a:t>
            </a:r>
            <a:endParaRPr lang="en-US" altLang="pt-BR" sz="3200">
              <a:latin typeface="Tahoma" panose="020B0604030504040204" pitchFamily="34" charset="0"/>
            </a:endParaRPr>
          </a:p>
          <a:p>
            <a:pPr eaLnBrk="0" hangingPunct="0">
              <a:lnSpc>
                <a:spcPct val="160000"/>
              </a:lnSpc>
              <a:spcBef>
                <a:spcPct val="50000"/>
              </a:spcBef>
            </a:pPr>
            <a:r>
              <a:rPr lang="pt-BR" altLang="pt-BR" sz="3200">
                <a:latin typeface="Tahoma" panose="020B0604030504040204" pitchFamily="34" charset="0"/>
              </a:rPr>
              <a:t>	</a:t>
            </a:r>
          </a:p>
          <a:p>
            <a:pPr eaLnBrk="0" hangingPunct="0">
              <a:lnSpc>
                <a:spcPct val="160000"/>
              </a:lnSpc>
              <a:spcBef>
                <a:spcPct val="50000"/>
              </a:spcBef>
            </a:pPr>
            <a:r>
              <a:rPr lang="pt-BR" altLang="pt-BR" sz="3200">
                <a:latin typeface="Tahoma" panose="020B0604030504040204" pitchFamily="34" charset="0"/>
              </a:rPr>
              <a:t>		Eu não deveria viver para o  		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</a:t>
            </a:r>
            <a:r>
              <a:rPr lang="pt-BR" altLang="pt-BR" sz="3200">
                <a:latin typeface="Tahoma" panose="020B0604030504040204" pitchFamily="34" charset="0"/>
              </a:rPr>
              <a:t>, mas para a linha.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50986C41-922E-4389-9F0C-281FF5941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"/>
            <a:ext cx="8763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6.	Dar é  </a:t>
            </a:r>
            <a:r>
              <a:rPr lang="en-US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_______________</a:t>
            </a:r>
            <a:r>
              <a:rPr lang="en-US" altLang="pt-BR" sz="3200">
                <a:latin typeface="Tahoma" panose="020B0604030504040204" pitchFamily="34" charset="0"/>
              </a:rPr>
              <a:t> (</a:t>
            </a:r>
            <a:r>
              <a:rPr lang="pt-BR" altLang="pt-BR" sz="3200">
                <a:latin typeface="Tahoma" panose="020B0604030504040204" pitchFamily="34" charset="0"/>
              </a:rPr>
              <a:t>vida no céu</a:t>
            </a:r>
            <a:r>
              <a:rPr lang="en-US" altLang="pt-BR" sz="3200">
                <a:latin typeface="Tahoma" panose="020B0604030504040204" pitchFamily="34" charset="0"/>
              </a:rPr>
              <a:t>).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3BBBF334-D0A2-4F55-9B26-104BC81E4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09688"/>
            <a:ext cx="8382000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20000"/>
              </a:lnSpc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7.	“</a:t>
            </a:r>
            <a:r>
              <a:rPr lang="pt-BR" altLang="pt-BR" sz="3200">
                <a:latin typeface="Tahoma" panose="020B0604030504040204" pitchFamily="34" charset="0"/>
              </a:rPr>
              <a:t>Aquele que dá o que não pode </a:t>
            </a:r>
            <a:r>
              <a:rPr lang="en-US" altLang="pt-BR" b="1">
                <a:solidFill>
                  <a:srgbClr val="808080"/>
                </a:solidFill>
              </a:rPr>
              <a:t>___________</a:t>
            </a:r>
            <a:r>
              <a:rPr lang="pt-BR" altLang="pt-BR" sz="3200">
                <a:latin typeface="Tahoma" panose="020B0604030504040204" pitchFamily="34" charset="0"/>
              </a:rPr>
              <a:t>, pra ganhar o que não pode </a:t>
            </a:r>
            <a:r>
              <a:rPr lang="en-US" altLang="pt-BR"/>
              <a:t> </a:t>
            </a:r>
            <a:r>
              <a:rPr lang="en-US" altLang="pt-BR" b="1">
                <a:solidFill>
                  <a:srgbClr val="808080"/>
                </a:solidFill>
              </a:rPr>
              <a:t>__________</a:t>
            </a:r>
            <a:r>
              <a:rPr lang="pt-BR" altLang="pt-BR" sz="3200">
                <a:latin typeface="Tahoma" panose="020B0604030504040204" pitchFamily="34" charset="0"/>
              </a:rPr>
              <a:t>, não é um tolo</a:t>
            </a:r>
            <a:r>
              <a:rPr lang="en-US" altLang="pt-BR" sz="3200">
                <a:latin typeface="Tahoma" panose="020B0604030504040204" pitchFamily="34" charset="0"/>
              </a:rPr>
              <a:t>.” – Jim Elliot</a:t>
            </a: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AAECF35A-1916-499E-919B-39D94E7D4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40163"/>
            <a:ext cx="8382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8.	</a:t>
            </a:r>
            <a:r>
              <a:rPr lang="pt-BR" altLang="pt-BR" sz="3200">
                <a:latin typeface="Tahoma" panose="020B0604030504040204" pitchFamily="34" charset="0"/>
              </a:rPr>
              <a:t>Riqueza material não nos faz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</a:t>
            </a:r>
            <a:r>
              <a:rPr lang="pt-BR" altLang="pt-BR" sz="320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CEFD496C-7699-4B79-9674-7F05C2A28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200400"/>
            <a:ext cx="4459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>
                <a:solidFill>
                  <a:schemeClr val="bg2"/>
                </a:solidFill>
                <a:latin typeface="Tahoma" panose="020B0604030504040204" pitchFamily="34" charset="0"/>
              </a:rPr>
              <a:t>POSSESSÃO OBSESSÃO</a:t>
            </a: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D25E8CFC-4435-46E5-A68E-E023FC320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67200"/>
            <a:ext cx="8382000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60000"/>
              </a:lnSpc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9.	</a:t>
            </a:r>
            <a:r>
              <a:rPr lang="pt-BR" altLang="pt-BR" sz="3200">
                <a:latin typeface="Tahoma" panose="020B0604030504040204" pitchFamily="34" charset="0"/>
              </a:rPr>
              <a:t>Achamos que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</a:t>
            </a:r>
            <a:r>
              <a:rPr lang="pt-BR" altLang="pt-BR" sz="3200">
                <a:latin typeface="Tahoma" panose="020B0604030504040204" pitchFamily="34" charset="0"/>
              </a:rPr>
              <a:t> somos donos de nossas posses, mas freqüentemente elas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 </a:t>
            </a:r>
            <a:r>
              <a:rPr lang="pt-BR" altLang="pt-BR" sz="3200">
                <a:latin typeface="Tahoma" panose="020B0604030504040204" pitchFamily="34" charset="0"/>
              </a:rPr>
              <a:t>possuem. </a:t>
            </a:r>
            <a:endParaRPr lang="pt-BR" altLang="pt-BR"/>
          </a:p>
        </p:txBody>
      </p:sp>
      <p:sp>
        <p:nvSpPr>
          <p:cNvPr id="39943" name="Text Box 7">
            <a:extLst>
              <a:ext uri="{FF2B5EF4-FFF2-40B4-BE49-F238E27FC236}">
                <a16:creationId xmlns:a16="http://schemas.microsoft.com/office/drawing/2014/main" id="{99F2F748-4E73-4E8C-A593-E70A69CDE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85800"/>
            <a:ext cx="3289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viver para a linha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39944" name="Text Box 8">
            <a:extLst>
              <a:ext uri="{FF2B5EF4-FFF2-40B4-BE49-F238E27FC236}">
                <a16:creationId xmlns:a16="http://schemas.microsoft.com/office/drawing/2014/main" id="{8285E799-3A47-40E2-A95D-8DA52BD9E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371600"/>
            <a:ext cx="1462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manter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39945" name="Text Box 9">
            <a:extLst>
              <a:ext uri="{FF2B5EF4-FFF2-40B4-BE49-F238E27FC236}">
                <a16:creationId xmlns:a16="http://schemas.microsoft.com/office/drawing/2014/main" id="{B42BA2FF-7DFF-443E-AB31-9A9301759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981200"/>
            <a:ext cx="1355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perder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39946" name="Text Box 10">
            <a:extLst>
              <a:ext uri="{FF2B5EF4-FFF2-40B4-BE49-F238E27FC236}">
                <a16:creationId xmlns:a16="http://schemas.microsoft.com/office/drawing/2014/main" id="{67A396E6-6691-46C9-9DBC-B1848CCBE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886200"/>
            <a:ext cx="1292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felizes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39947" name="Text Box 11">
            <a:extLst>
              <a:ext uri="{FF2B5EF4-FFF2-40B4-BE49-F238E27FC236}">
                <a16:creationId xmlns:a16="http://schemas.microsoft.com/office/drawing/2014/main" id="{C139214D-1524-4A7D-8C67-D97891D44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495800"/>
            <a:ext cx="81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nós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39948" name="Text Box 12">
            <a:extLst>
              <a:ext uri="{FF2B5EF4-FFF2-40B4-BE49-F238E27FC236}">
                <a16:creationId xmlns:a16="http://schemas.microsoft.com/office/drawing/2014/main" id="{4CF3FF17-77AA-484F-9A43-0DC0B1B28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0960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nos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18928" presetClass="entr" presetSubtype="81023415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allAtOnce" autoUpdateAnimBg="0"/>
      <p:bldP spid="39940" grpId="0" autoUpdateAnimBg="0"/>
      <p:bldP spid="39941" grpId="0" autoUpdateAnimBg="0"/>
      <p:bldP spid="39942" grpId="0" autoUpdateAnimBg="0"/>
      <p:bldP spid="39943" grpId="0" build="p" autoUpdateAnimBg="0"/>
      <p:bldP spid="39944" grpId="0" build="p" autoUpdateAnimBg="0"/>
      <p:bldP spid="39945" grpId="0" build="p" autoUpdateAnimBg="0"/>
      <p:bldP spid="39946" grpId="0" build="p" autoUpdateAnimBg="0"/>
      <p:bldP spid="39947" grpId="0" build="p" autoUpdateAnimBg="0"/>
      <p:bldP spid="39948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>
            <a:extLst>
              <a:ext uri="{FF2B5EF4-FFF2-40B4-BE49-F238E27FC236}">
                <a16:creationId xmlns:a16="http://schemas.microsoft.com/office/drawing/2014/main" id="{F15D010E-9083-4D33-A0A1-435774E98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7" name="Text Box 3">
            <a:extLst>
              <a:ext uri="{FF2B5EF4-FFF2-40B4-BE49-F238E27FC236}">
                <a16:creationId xmlns:a16="http://schemas.microsoft.com/office/drawing/2014/main" id="{73C3D4D2-61DA-4655-9711-F73C0057C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143000"/>
            <a:ext cx="7772400" cy="321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altLang="pt-BR" sz="3200" b="1">
                <a:latin typeface="Tahoma" panose="020B0604030504040204" pitchFamily="34" charset="0"/>
              </a:rPr>
              <a:t>	Princípio Chave do Tesouro nº5</a:t>
            </a:r>
            <a:r>
              <a:rPr lang="en-US" altLang="pt-BR"/>
              <a:t> </a:t>
            </a:r>
            <a:r>
              <a:rPr lang="en-US" altLang="pt-BR" sz="3200" b="1">
                <a:latin typeface="Tahoma" panose="020B0604030504040204" pitchFamily="34" charset="0"/>
              </a:rPr>
              <a:t>:</a:t>
            </a:r>
            <a:endParaRPr lang="en-US" altLang="pt-BR" sz="3200">
              <a:latin typeface="Tahoma" panose="020B0604030504040204" pitchFamily="34" charset="0"/>
            </a:endParaRPr>
          </a:p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endParaRPr lang="pt-BR" altLang="pt-BR" sz="3200">
              <a:latin typeface="Tahoma" panose="020B0604030504040204" pitchFamily="34" charset="0"/>
            </a:endParaRPr>
          </a:p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pt-BR" altLang="pt-BR" sz="3200">
                <a:latin typeface="Tahoma" panose="020B0604030504040204" pitchFamily="34" charset="0"/>
              </a:rPr>
              <a:t>		Dar é o único </a:t>
            </a:r>
            <a:r>
              <a:rPr lang="pt-BR" altLang="pt-BR" sz="3200">
                <a:solidFill>
                  <a:schemeClr val="bg2"/>
                </a:solidFill>
                <a:latin typeface="Tahoma" panose="020B0604030504040204" pitchFamily="34" charset="0"/>
              </a:rPr>
              <a:t>________</a:t>
            </a:r>
            <a:r>
              <a:rPr lang="pt-BR" altLang="pt-BR" sz="3200">
                <a:latin typeface="Tahoma" panose="020B0604030504040204" pitchFamily="34" charset="0"/>
              </a:rPr>
              <a:t> contra 		o  materialismo.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FD37FB40-A3DE-4707-A2E4-592566B0C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0480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antídoto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1894B271-7FEC-4663-8DF9-1420EE101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"/>
            <a:ext cx="8382000" cy="651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20000"/>
              </a:lnSpc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4.	</a:t>
            </a:r>
            <a:r>
              <a:rPr lang="pt-BR" altLang="pt-BR" sz="3200">
                <a:latin typeface="Tahoma" panose="020B0604030504040204" pitchFamily="34" charset="0"/>
              </a:rPr>
              <a:t>A.W. Tozer disse: “</a:t>
            </a:r>
            <a:r>
              <a:rPr lang="pt-BR" altLang="pt-BR" sz="3200" b="1" i="1">
                <a:solidFill>
                  <a:srgbClr val="990A00"/>
                </a:solidFill>
                <a:latin typeface="Tahoma" panose="020B0604030504040204" pitchFamily="34" charset="0"/>
              </a:rPr>
              <a:t>Toda posse temporal pode ser revertida em riqueza eterna. Tudo o que é dado a Cristo é imediatamente tocado com imortalidade</a:t>
            </a:r>
            <a:r>
              <a:rPr lang="pt-BR" altLang="pt-BR" sz="3200">
                <a:latin typeface="Tahoma" panose="020B0604030504040204" pitchFamily="34" charset="0"/>
              </a:rPr>
              <a:t>.” Como isto afeta sua atitude em relação a dar suas posses? Como você pode transformar seu antigo modo de pensar (o sentimento natural de perda) num novo modo de pensar (o sentimento adquirido de antecipação positiva da fé)?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>
            <a:extLst>
              <a:ext uri="{FF2B5EF4-FFF2-40B4-BE49-F238E27FC236}">
                <a16:creationId xmlns:a16="http://schemas.microsoft.com/office/drawing/2014/main" id="{87A8ECC1-5A17-405A-B535-A669894F7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5" name="Text Box 3">
            <a:extLst>
              <a:ext uri="{FF2B5EF4-FFF2-40B4-BE49-F238E27FC236}">
                <a16:creationId xmlns:a16="http://schemas.microsoft.com/office/drawing/2014/main" id="{15803635-4629-40EC-9565-E5102A626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990600"/>
            <a:ext cx="7086600" cy="506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altLang="pt-BR" sz="3200" b="1">
                <a:latin typeface="Tahoma" panose="020B0604030504040204" pitchFamily="34" charset="0"/>
              </a:rPr>
              <a:t>Princípio Chave do Tesouro nº</a:t>
            </a:r>
            <a:r>
              <a:rPr lang="en-US" altLang="pt-BR" sz="3200" b="1">
                <a:latin typeface="Tahoma" panose="020B0604030504040204" pitchFamily="34" charset="0"/>
              </a:rPr>
              <a:t>6:</a:t>
            </a:r>
            <a:endParaRPr lang="en-US" altLang="pt-BR" sz="3200">
              <a:latin typeface="Tahoma" panose="020B0604030504040204" pitchFamily="34" charset="0"/>
            </a:endParaRPr>
          </a:p>
          <a:p>
            <a:pPr eaLnBrk="0" hangingPunct="0">
              <a:lnSpc>
                <a:spcPct val="130000"/>
              </a:lnSpc>
              <a:spcBef>
                <a:spcPct val="50000"/>
              </a:spcBef>
            </a:pPr>
            <a:endParaRPr lang="en-US" altLang="pt-BR" sz="3200">
              <a:latin typeface="Tahoma" panose="020B0604030504040204" pitchFamily="34" charset="0"/>
            </a:endParaRPr>
          </a:p>
          <a:p>
            <a:pPr eaLnBrk="0" hangingPunct="0">
              <a:lnSpc>
                <a:spcPct val="130000"/>
              </a:lnSpc>
              <a:spcBef>
                <a:spcPct val="50000"/>
              </a:spcBef>
            </a:pPr>
            <a:endParaRPr lang="en-US" altLang="pt-BR" sz="3200">
              <a:latin typeface="Tahoma" panose="020B0604030504040204" pitchFamily="34" charset="0"/>
            </a:endParaRPr>
          </a:p>
          <a:p>
            <a:pPr eaLnBrk="0" hangingPunct="0">
              <a:lnSpc>
                <a:spcPct val="130000"/>
              </a:lnSpc>
              <a:spcBef>
                <a:spcPct val="50000"/>
              </a:spcBef>
            </a:pPr>
            <a:r>
              <a:rPr lang="en-US" altLang="pt-BR" sz="3200">
                <a:latin typeface="Tahoma" panose="020B0604030504040204" pitchFamily="34" charset="0"/>
              </a:rPr>
              <a:t>	</a:t>
            </a:r>
            <a:r>
              <a:rPr lang="pt-BR" altLang="pt-BR" sz="3200">
                <a:latin typeface="Tahoma" panose="020B0604030504040204" pitchFamily="34" charset="0"/>
              </a:rPr>
              <a:t>Deus me torna próspero não para melhorar o meu padrão de  ______, mas para melhorar o meu padrão de ______.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D51D5F26-88A7-4D52-AE22-6943F47C7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00600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vida</a:t>
            </a:r>
            <a:endParaRPr lang="pt-BR" altLang="pt-BR" sz="3200" i="1">
              <a:latin typeface="Tahoma" panose="020B0604030504040204" pitchFamily="34" charset="0"/>
            </a:endParaRPr>
          </a:p>
        </p:txBody>
      </p:sp>
      <p:sp>
        <p:nvSpPr>
          <p:cNvPr id="54277" name="Text Box 5">
            <a:extLst>
              <a:ext uri="{FF2B5EF4-FFF2-40B4-BE49-F238E27FC236}">
                <a16:creationId xmlns:a16="http://schemas.microsoft.com/office/drawing/2014/main" id="{183812DA-08C0-4830-94C5-1C43745FD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410200"/>
            <a:ext cx="1590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doação</a:t>
            </a:r>
            <a:r>
              <a:rPr lang="en-US" altLang="pt-BR" sz="3200" i="1">
                <a:solidFill>
                  <a:srgbClr val="990A00"/>
                </a:solidFill>
                <a:latin typeface="Tahoma" panose="020B0604030504040204" pitchFamily="34" charset="0"/>
              </a:rPr>
              <a:t> </a:t>
            </a:r>
            <a:endParaRPr lang="en-US" altLang="pt-BR" sz="3200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build="p" autoUpdateAnimBg="0"/>
      <p:bldP spid="5427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9E0060C4-32DA-4696-A505-7267CD231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pic>
        <p:nvPicPr>
          <p:cNvPr id="81924" name="Picture 4">
            <a:extLst>
              <a:ext uri="{FF2B5EF4-FFF2-40B4-BE49-F238E27FC236}">
                <a16:creationId xmlns:a16="http://schemas.microsoft.com/office/drawing/2014/main" id="{B590CEC9-89FF-42F5-8BB2-7E50EE32709F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22225"/>
            <a:ext cx="9144000" cy="6880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25" name="Text Box 5">
            <a:extLst>
              <a:ext uri="{FF2B5EF4-FFF2-40B4-BE49-F238E27FC236}">
                <a16:creationId xmlns:a16="http://schemas.microsoft.com/office/drawing/2014/main" id="{BC8CC86D-829F-434D-9EBF-86454ABD2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9718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3200" b="1" i="1">
                <a:solidFill>
                  <a:srgbClr val="990A00"/>
                </a:solidFill>
                <a:latin typeface="Tahoma" panose="020B0604030504040204" pitchFamily="34" charset="0"/>
              </a:rPr>
              <a:t>F</a:t>
            </a:r>
            <a:r>
              <a:rPr lang="pt-BR" altLang="pt-BR" sz="3200" b="1" i="1">
                <a:solidFill>
                  <a:srgbClr val="990A00"/>
                </a:solidFill>
                <a:latin typeface="Tahoma" panose="020B0604030504040204" pitchFamily="34" charset="0"/>
              </a:rPr>
              <a:t>im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Line 3">
            <a:extLst>
              <a:ext uri="{FF2B5EF4-FFF2-40B4-BE49-F238E27FC236}">
                <a16:creationId xmlns:a16="http://schemas.microsoft.com/office/drawing/2014/main" id="{C7D334F4-FFA9-493E-B3BB-B5F782BFF2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4997" name="Text Box 5">
            <a:extLst>
              <a:ext uri="{FF2B5EF4-FFF2-40B4-BE49-F238E27FC236}">
                <a16:creationId xmlns:a16="http://schemas.microsoft.com/office/drawing/2014/main" id="{B55FCCDA-2D45-475F-AE30-BA09DF443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077200" cy="508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180000"/>
              </a:lnSpc>
              <a:spcBef>
                <a:spcPct val="50000"/>
              </a:spcBef>
              <a:buFont typeface="Times" panose="02020603050405020304" pitchFamily="18" charset="0"/>
              <a:buAutoNum type="arabicPeriod"/>
            </a:pPr>
            <a:r>
              <a:rPr lang="pt-BR" altLang="pt-BR" sz="3000">
                <a:latin typeface="Tahoma" panose="020B0604030504040204" pitchFamily="34" charset="0"/>
              </a:rPr>
              <a:t>A história é resumida por Jesus num único verso:</a:t>
            </a:r>
            <a:r>
              <a:rPr lang="pt-BR" altLang="pt-BR" sz="3000" i="1">
                <a:latin typeface="Tahoma" panose="020B0604030504040204" pitchFamily="34" charset="0"/>
              </a:rPr>
              <a:t>“O reino dos céus também é como um negociante que procura </a:t>
            </a:r>
            <a:r>
              <a:rPr lang="pt-BR" altLang="pt-BR" sz="3000" i="1">
                <a:solidFill>
                  <a:srgbClr val="4D4D4D"/>
                </a:solidFill>
                <a:latin typeface="Tahoma" panose="020B0604030504040204" pitchFamily="34" charset="0"/>
              </a:rPr>
              <a:t>_______ </a:t>
            </a:r>
            <a:r>
              <a:rPr lang="pt-BR" altLang="pt-BR" sz="3000" i="1">
                <a:latin typeface="Tahoma" panose="020B0604030504040204" pitchFamily="34" charset="0"/>
              </a:rPr>
              <a:t>preciosas. Encontrando uma pérola de grande valor, foi, </a:t>
            </a:r>
            <a:r>
              <a:rPr lang="pt-BR" altLang="pt-BR" sz="3000" i="1">
                <a:solidFill>
                  <a:srgbClr val="4D4D4D"/>
                </a:solidFill>
                <a:latin typeface="Tahoma" panose="020B0604030504040204" pitchFamily="34" charset="0"/>
              </a:rPr>
              <a:t>________</a:t>
            </a:r>
            <a:r>
              <a:rPr lang="pt-BR" altLang="pt-BR" sz="3000" i="1">
                <a:latin typeface="Tahoma" panose="020B0604030504040204" pitchFamily="34" charset="0"/>
              </a:rPr>
              <a:t> tudo o que  tinha e a comprou.”</a:t>
            </a:r>
            <a:r>
              <a:rPr lang="pt-BR" altLang="pt-BR" sz="3200">
                <a:latin typeface="Tahoma" panose="020B0604030504040204" pitchFamily="34" charset="0"/>
              </a:rPr>
              <a:t>  (Mateus 13:45, 46).</a:t>
            </a:r>
          </a:p>
        </p:txBody>
      </p:sp>
      <p:sp>
        <p:nvSpPr>
          <p:cNvPr id="84998" name="Text Box 6">
            <a:extLst>
              <a:ext uri="{FF2B5EF4-FFF2-40B4-BE49-F238E27FC236}">
                <a16:creationId xmlns:a16="http://schemas.microsoft.com/office/drawing/2014/main" id="{555F362A-8D16-4358-9CE3-E600C5039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429000"/>
            <a:ext cx="1828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000" b="1" i="1">
                <a:solidFill>
                  <a:srgbClr val="990A00"/>
                </a:solidFill>
                <a:latin typeface="Tahoma" panose="020B0604030504040204" pitchFamily="34" charset="0"/>
              </a:rPr>
              <a:t>pérolas</a:t>
            </a:r>
            <a:endParaRPr lang="pt-BR" altLang="pt-BR" sz="3000" b="1" i="1">
              <a:latin typeface="Tahoma" panose="020B0604030504040204" pitchFamily="34" charset="0"/>
            </a:endParaRPr>
          </a:p>
        </p:txBody>
      </p:sp>
      <p:sp>
        <p:nvSpPr>
          <p:cNvPr id="84999" name="Text Box 7">
            <a:extLst>
              <a:ext uri="{FF2B5EF4-FFF2-40B4-BE49-F238E27FC236}">
                <a16:creationId xmlns:a16="http://schemas.microsoft.com/office/drawing/2014/main" id="{D95069C2-67ED-416A-9BC4-6178F66CE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0292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pt-BR" altLang="pt-BR" sz="3200" b="1" i="1">
                <a:solidFill>
                  <a:srgbClr val="990A00"/>
                </a:solidFill>
                <a:latin typeface="Tahoma" panose="020B0604030504040204" pitchFamily="34" charset="0"/>
              </a:rPr>
              <a:t>vendeu</a:t>
            </a:r>
          </a:p>
        </p:txBody>
      </p:sp>
      <p:sp>
        <p:nvSpPr>
          <p:cNvPr id="85003" name="Text Box 11">
            <a:extLst>
              <a:ext uri="{FF2B5EF4-FFF2-40B4-BE49-F238E27FC236}">
                <a16:creationId xmlns:a16="http://schemas.microsoft.com/office/drawing/2014/main" id="{39C0B636-008C-405E-8072-24B45714A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85004" name="Text Box 12">
            <a:extLst>
              <a:ext uri="{FF2B5EF4-FFF2-40B4-BE49-F238E27FC236}">
                <a16:creationId xmlns:a16="http://schemas.microsoft.com/office/drawing/2014/main" id="{4F5A0AA7-5788-444C-BBA4-EE8F22425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138" y="349250"/>
            <a:ext cx="55641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pt-BR" sz="3600">
                <a:solidFill>
                  <a:srgbClr val="777777"/>
                </a:solidFill>
                <a:latin typeface="Tahoma" panose="020B0604030504040204" pitchFamily="34" charset="0"/>
              </a:rPr>
              <a:t>A RELAÇÃO DO DINHEIRO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99856" presetClass="entr" presetSubtype="2117249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2117809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8" grpId="0" build="p" autoUpdateAnimBg="0"/>
      <p:bldP spid="849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3">
            <a:extLst>
              <a:ext uri="{FF2B5EF4-FFF2-40B4-BE49-F238E27FC236}">
                <a16:creationId xmlns:a16="http://schemas.microsoft.com/office/drawing/2014/main" id="{450CF587-7036-4D9B-BB96-6ABE5F1F145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9948EE4A-2618-4FBA-8388-F235BE173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63675"/>
            <a:ext cx="8610600" cy="437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220000"/>
              </a:lnSpc>
              <a:buFont typeface="Times" panose="02020603050405020304" pitchFamily="18" charset="0"/>
              <a:buNone/>
            </a:pPr>
            <a:r>
              <a:rPr lang="en-US" altLang="pt-BR" sz="2800">
                <a:latin typeface="Tahoma" panose="020B0604030504040204" pitchFamily="34" charset="0"/>
              </a:rPr>
              <a:t>2.	</a:t>
            </a:r>
            <a:r>
              <a:rPr lang="pt-BR" altLang="pt-BR" sz="3200">
                <a:latin typeface="Tahoma" panose="020B0604030504040204" pitchFamily="34" charset="0"/>
              </a:rPr>
              <a:t>A parábola da pérola é uma das muitas referências que Jesus fez ao dinheiro e às posses. De fato,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</a:t>
            </a:r>
            <a:r>
              <a:rPr lang="pt-BR" altLang="pt-BR" sz="3200">
                <a:latin typeface="Tahoma" panose="020B0604030504040204" pitchFamily="34" charset="0"/>
              </a:rPr>
              <a:t> das parábolas de Jesus relata este tópico.  </a:t>
            </a: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92156AFE-6329-4E00-999B-B2106CC73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1148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pt-BR" sz="2800" b="1" i="1">
                <a:solidFill>
                  <a:srgbClr val="990A00"/>
                </a:solidFill>
                <a:latin typeface="Tahoma" panose="020B0604030504040204" pitchFamily="34" charset="0"/>
              </a:rPr>
              <a:t>1/3</a:t>
            </a:r>
            <a:endParaRPr lang="en-US" altLang="pt-BR" sz="2800" b="1" i="1">
              <a:latin typeface="Tahoma" panose="020B0604030504040204" pitchFamily="34" charset="0"/>
            </a:endParaRP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F635F9CC-28CE-4792-934B-BCA9AE778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7925" y="493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8E91A903-53B4-4DBB-BF59-559008DC6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313" y="349250"/>
            <a:ext cx="55641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pt-BR" sz="3600">
                <a:solidFill>
                  <a:srgbClr val="777777"/>
                </a:solidFill>
                <a:latin typeface="Tahoma" panose="020B0604030504040204" pitchFamily="34" charset="0"/>
              </a:rPr>
              <a:t>A RELAÇÃO DO DINHEIRO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utoUpdateAnimBg="0"/>
      <p:bldP spid="512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Line 3">
            <a:extLst>
              <a:ext uri="{FF2B5EF4-FFF2-40B4-BE49-F238E27FC236}">
                <a16:creationId xmlns:a16="http://schemas.microsoft.com/office/drawing/2014/main" id="{7EA9C429-6A4E-4C34-BD47-F0B15CFABF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6805" name="Text Box 5">
            <a:extLst>
              <a:ext uri="{FF2B5EF4-FFF2-40B4-BE49-F238E27FC236}">
                <a16:creationId xmlns:a16="http://schemas.microsoft.com/office/drawing/2014/main" id="{D56F3F82-6A1E-4A9D-83E2-CA5CE2265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43000"/>
            <a:ext cx="8077200" cy="350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lnSpc>
                <a:spcPct val="140000"/>
              </a:lnSpc>
              <a:spcBef>
                <a:spcPct val="20000"/>
              </a:spcBef>
              <a:buFontTx/>
              <a:buAutoNum type="arabicPeriod" startAt="3"/>
            </a:pPr>
            <a:r>
              <a:rPr lang="pt-BR" altLang="pt-BR" sz="3200">
                <a:latin typeface="Tahoma" panose="020B0604030504040204" pitchFamily="34" charset="0"/>
              </a:rPr>
              <a:t>Há 2342 referências a dinheiro, posses, ouro e tesouros na Bíblia!</a:t>
            </a:r>
          </a:p>
          <a:p>
            <a:pPr lvl="2">
              <a:lnSpc>
                <a:spcPct val="140000"/>
              </a:lnSpc>
              <a:spcBef>
                <a:spcPct val="20000"/>
              </a:spcBef>
            </a:pPr>
            <a:r>
              <a:rPr lang="en-US" altLang="pt-BR" sz="2800"/>
              <a:t>	</a:t>
            </a:r>
            <a:r>
              <a:rPr lang="pt-BR" altLang="pt-BR" sz="2800"/>
              <a:t>2 vezes mais que acreditar (1716)</a:t>
            </a:r>
          </a:p>
          <a:p>
            <a:pPr lvl="2">
              <a:lnSpc>
                <a:spcPct val="140000"/>
              </a:lnSpc>
              <a:spcBef>
                <a:spcPct val="20000"/>
              </a:spcBef>
            </a:pPr>
            <a:r>
              <a:rPr lang="pt-BR" altLang="pt-BR" sz="2800"/>
              <a:t>	3 vezes mais que amor (789)</a:t>
            </a:r>
          </a:p>
          <a:p>
            <a:pPr lvl="2">
              <a:lnSpc>
                <a:spcPct val="140000"/>
              </a:lnSpc>
              <a:spcBef>
                <a:spcPct val="20000"/>
              </a:spcBef>
            </a:pPr>
            <a:r>
              <a:rPr lang="pt-BR" altLang="pt-BR" sz="2800"/>
              <a:t>	138 vezes mais que graça (161)</a:t>
            </a:r>
            <a:endParaRPr lang="pt-BR" altLang="pt-BR" sz="2800">
              <a:latin typeface="Tahoma" panose="020B0604030504040204" pitchFamily="34" charset="0"/>
            </a:endParaRPr>
          </a:p>
        </p:txBody>
      </p:sp>
      <p:sp>
        <p:nvSpPr>
          <p:cNvPr id="76808" name="Text Box 8">
            <a:extLst>
              <a:ext uri="{FF2B5EF4-FFF2-40B4-BE49-F238E27FC236}">
                <a16:creationId xmlns:a16="http://schemas.microsoft.com/office/drawing/2014/main" id="{0580A7FE-473C-4439-ADC7-DE02303E3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78450"/>
            <a:ext cx="815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	4.	</a:t>
            </a:r>
            <a:r>
              <a:rPr lang="en-US" altLang="pt-BR" sz="3200" i="1">
                <a:latin typeface="Tahoma" panose="020B0604030504040204" pitchFamily="34" charset="0"/>
              </a:rPr>
              <a:t>___</a:t>
            </a:r>
            <a:r>
              <a:rPr lang="en-US" altLang="pt-BR" sz="3200">
                <a:latin typeface="Tahoma" panose="020B0604030504040204" pitchFamily="34" charset="0"/>
              </a:rPr>
              <a:t>% </a:t>
            </a:r>
            <a:r>
              <a:rPr lang="pt-BR" altLang="pt-BR" sz="3200">
                <a:latin typeface="Tahoma" panose="020B0604030504040204" pitchFamily="34" charset="0"/>
              </a:rPr>
              <a:t>da Bíblia fala sobre posses materiais.</a:t>
            </a:r>
          </a:p>
        </p:txBody>
      </p:sp>
      <p:sp>
        <p:nvSpPr>
          <p:cNvPr id="76811" name="Text Box 11">
            <a:extLst>
              <a:ext uri="{FF2B5EF4-FFF2-40B4-BE49-F238E27FC236}">
                <a16:creationId xmlns:a16="http://schemas.microsoft.com/office/drawing/2014/main" id="{9DF85F1A-1CF5-4C6F-8067-1572AFCEA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424488"/>
            <a:ext cx="76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pt-BR" sz="2800" b="1" i="1">
                <a:solidFill>
                  <a:srgbClr val="990A00"/>
                </a:solidFill>
                <a:latin typeface="Tahoma" panose="020B0604030504040204" pitchFamily="34" charset="0"/>
              </a:rPr>
              <a:t>15</a:t>
            </a:r>
          </a:p>
        </p:txBody>
      </p:sp>
      <p:sp>
        <p:nvSpPr>
          <p:cNvPr id="76813" name="Text Box 13">
            <a:extLst>
              <a:ext uri="{FF2B5EF4-FFF2-40B4-BE49-F238E27FC236}">
                <a16:creationId xmlns:a16="http://schemas.microsoft.com/office/drawing/2014/main" id="{8B817AA4-40EA-4B0B-9882-1B0B8C17F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788" y="349250"/>
            <a:ext cx="55641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pt-BR" sz="3600">
                <a:solidFill>
                  <a:srgbClr val="777777"/>
                </a:solidFill>
                <a:latin typeface="Tahoma" panose="020B0604030504040204" pitchFamily="34" charset="0"/>
              </a:rPr>
              <a:t>A RELAÇÃO DO DINHEIRO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8" grpId="0" autoUpdateAnimBg="0"/>
      <p:bldP spid="768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Line 2">
            <a:extLst>
              <a:ext uri="{FF2B5EF4-FFF2-40B4-BE49-F238E27FC236}">
                <a16:creationId xmlns:a16="http://schemas.microsoft.com/office/drawing/2014/main" id="{B2F4D7AC-6942-462E-BE46-E97A913483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4213" name="Text Box 5">
            <a:extLst>
              <a:ext uri="{FF2B5EF4-FFF2-40B4-BE49-F238E27FC236}">
                <a16:creationId xmlns:a16="http://schemas.microsoft.com/office/drawing/2014/main" id="{439CFCB4-4609-4C2E-86A2-5FF5533E5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1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pt-BR" altLang="pt-BR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215" name="Text Box 7">
            <a:extLst>
              <a:ext uri="{FF2B5EF4-FFF2-40B4-BE49-F238E27FC236}">
                <a16:creationId xmlns:a16="http://schemas.microsoft.com/office/drawing/2014/main" id="{14E4743F-3E65-435F-A735-CDCB788D5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349250"/>
            <a:ext cx="5564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pt-BR" sz="3600">
                <a:solidFill>
                  <a:srgbClr val="777777"/>
                </a:solidFill>
                <a:latin typeface="Tahoma" panose="020B0604030504040204" pitchFamily="34" charset="0"/>
              </a:rPr>
              <a:t>A RELAÇÃO DO DINHEIRO</a:t>
            </a:r>
          </a:p>
        </p:txBody>
      </p:sp>
      <p:sp>
        <p:nvSpPr>
          <p:cNvPr id="94216" name="Text Box 8">
            <a:extLst>
              <a:ext uri="{FF2B5EF4-FFF2-40B4-BE49-F238E27FC236}">
                <a16:creationId xmlns:a16="http://schemas.microsoft.com/office/drawing/2014/main" id="{8122C2BC-E02B-417F-AB9F-B450E781A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305800" cy="545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200000"/>
              </a:lnSpc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pt-BR" sz="3200">
                <a:latin typeface="Tahoma" panose="020B0604030504040204" pitchFamily="34" charset="0"/>
              </a:rPr>
              <a:t>10.	</a:t>
            </a:r>
            <a:r>
              <a:rPr lang="pt-BR" altLang="pt-BR" sz="3200">
                <a:latin typeface="Tahoma" panose="020B0604030504040204" pitchFamily="34" charset="0"/>
              </a:rPr>
              <a:t>Considere o que Jesus está dizendo: </a:t>
            </a:r>
            <a:r>
              <a:rPr lang="pt-BR" altLang="pt-BR" sz="3200" i="1">
                <a:latin typeface="Tahoma" panose="020B0604030504040204" pitchFamily="34" charset="0"/>
              </a:rPr>
              <a:t>“Não acumulem para vocês tesouros na terra.”</a:t>
            </a:r>
            <a:r>
              <a:rPr lang="pt-BR" altLang="pt-BR" sz="3200">
                <a:latin typeface="Tahoma" panose="020B0604030504040204" pitchFamily="34" charset="0"/>
              </a:rPr>
              <a:t> Por que não? Porque tesouros terrestres são ruins? Não. Porque eles não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</a:t>
            </a:r>
            <a:r>
              <a:rPr lang="pt-BR" altLang="pt-BR" sz="3200">
                <a:latin typeface="Tahoma" panose="020B0604030504040204" pitchFamily="34" charset="0"/>
              </a:rPr>
              <a:t>.</a:t>
            </a:r>
          </a:p>
          <a:p>
            <a:endParaRPr lang="pt-BR" altLang="pt-BR" sz="3200">
              <a:latin typeface="Tahoma" panose="020B0604030504040204" pitchFamily="34" charset="0"/>
            </a:endParaRPr>
          </a:p>
        </p:txBody>
      </p:sp>
      <p:sp>
        <p:nvSpPr>
          <p:cNvPr id="94217" name="Text Box 9">
            <a:extLst>
              <a:ext uri="{FF2B5EF4-FFF2-40B4-BE49-F238E27FC236}">
                <a16:creationId xmlns:a16="http://schemas.microsoft.com/office/drawing/2014/main" id="{48F8AB5C-696A-4937-AFA8-555F310D1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38800"/>
            <a:ext cx="1789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b="1" i="1">
                <a:solidFill>
                  <a:srgbClr val="990A00"/>
                </a:solidFill>
                <a:latin typeface="Tahoma" panose="020B0604030504040204" pitchFamily="34" charset="0"/>
              </a:rPr>
              <a:t>durarão</a:t>
            </a:r>
            <a:endParaRPr lang="pt-BR" altLang="pt-BR" sz="3200" b="1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2118524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6" grpId="0"/>
      <p:bldP spid="9421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Line 2">
            <a:extLst>
              <a:ext uri="{FF2B5EF4-FFF2-40B4-BE49-F238E27FC236}">
                <a16:creationId xmlns:a16="http://schemas.microsoft.com/office/drawing/2014/main" id="{8DBEB573-521B-4EDE-9883-D3F27FB0E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7285" name="Text Box 5">
            <a:extLst>
              <a:ext uri="{FF2B5EF4-FFF2-40B4-BE49-F238E27FC236}">
                <a16:creationId xmlns:a16="http://schemas.microsoft.com/office/drawing/2014/main" id="{B907AC17-92D7-4492-8F3F-249D7C71C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1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pt-BR" altLang="pt-BR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7287" name="Text Box 7">
            <a:extLst>
              <a:ext uri="{FF2B5EF4-FFF2-40B4-BE49-F238E27FC236}">
                <a16:creationId xmlns:a16="http://schemas.microsoft.com/office/drawing/2014/main" id="{DAAE8ECA-612B-4EB6-9DA1-E69C9C230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349250"/>
            <a:ext cx="5564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pt-BR" sz="3600">
                <a:solidFill>
                  <a:srgbClr val="777777"/>
                </a:solidFill>
                <a:latin typeface="Tahoma" panose="020B0604030504040204" pitchFamily="34" charset="0"/>
              </a:rPr>
              <a:t>A RELAÇÃO DO DINHEIRO</a:t>
            </a:r>
          </a:p>
        </p:txBody>
      </p:sp>
      <p:sp>
        <p:nvSpPr>
          <p:cNvPr id="97288" name="Text Box 8">
            <a:extLst>
              <a:ext uri="{FF2B5EF4-FFF2-40B4-BE49-F238E27FC236}">
                <a16:creationId xmlns:a16="http://schemas.microsoft.com/office/drawing/2014/main" id="{F01A35AF-4B8C-40C3-8145-A82F12FD9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3058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pt-BR" sz="3200">
                <a:latin typeface="Tahoma" panose="020B0604030504040204" pitchFamily="34" charset="0"/>
              </a:rPr>
              <a:t>5.	</a:t>
            </a:r>
            <a:r>
              <a:rPr lang="pt-BR" altLang="pt-BR" sz="3200">
                <a:latin typeface="Tahoma" panose="020B0604030504040204" pitchFamily="34" charset="0"/>
              </a:rPr>
              <a:t>Por que há tanta ênfase no dinheiro e nas posses? Porque há uma relação fundamental entre nossas vidas espirituais e como pensamos sobre e lidamos com o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</a:t>
            </a:r>
            <a:r>
              <a:rPr lang="pt-BR" altLang="pt-BR" sz="3200">
                <a:latin typeface="Tahoma" panose="020B060403050404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pt-BR" altLang="pt-BR" sz="3200">
                <a:latin typeface="Tahoma" panose="020B0604030504040204" pitchFamily="34" charset="0"/>
              </a:rPr>
              <a:t>6.	Podemos tentar separar nossa fé e nossas finanças, mas Deus as considera  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____________</a:t>
            </a:r>
            <a:r>
              <a:rPr lang="pt-BR" altLang="pt-BR" sz="320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97289" name="Text Box 9">
            <a:extLst>
              <a:ext uri="{FF2B5EF4-FFF2-40B4-BE49-F238E27FC236}">
                <a16:creationId xmlns:a16="http://schemas.microsoft.com/office/drawing/2014/main" id="{DF013624-C911-4911-BCE6-A84C09717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86200"/>
            <a:ext cx="1873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b="1" i="1">
                <a:solidFill>
                  <a:srgbClr val="990A00"/>
                </a:solidFill>
                <a:latin typeface="Tahoma" panose="020B0604030504040204" pitchFamily="34" charset="0"/>
              </a:rPr>
              <a:t>dinheiro</a:t>
            </a:r>
            <a:endParaRPr lang="pt-BR" altLang="pt-BR" sz="3200" b="1" i="1">
              <a:latin typeface="Tahoma" panose="020B0604030504040204" pitchFamily="34" charset="0"/>
            </a:endParaRPr>
          </a:p>
        </p:txBody>
      </p:sp>
      <p:sp>
        <p:nvSpPr>
          <p:cNvPr id="97290" name="Text Box 10">
            <a:extLst>
              <a:ext uri="{FF2B5EF4-FFF2-40B4-BE49-F238E27FC236}">
                <a16:creationId xmlns:a16="http://schemas.microsoft.com/office/drawing/2014/main" id="{71CD9647-1E13-431B-BAC7-E345C7519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592763"/>
            <a:ext cx="2819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b="1" i="1">
                <a:solidFill>
                  <a:srgbClr val="990A00"/>
                </a:solidFill>
                <a:latin typeface="Tahoma" panose="020B0604030504040204" pitchFamily="34" charset="0"/>
              </a:rPr>
              <a:t>inseparáveis</a:t>
            </a:r>
            <a:endParaRPr lang="pt-BR" altLang="pt-BR" sz="3200" b="1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18928" presetClass="entr" presetSubtype="81023415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9" grpId="0" build="p" autoUpdateAnimBg="0"/>
      <p:bldP spid="9729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Line 2">
            <a:extLst>
              <a:ext uri="{FF2B5EF4-FFF2-40B4-BE49-F238E27FC236}">
                <a16:creationId xmlns:a16="http://schemas.microsoft.com/office/drawing/2014/main" id="{1BB2DB4F-C252-4E0E-9720-33BE0014EC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6261" name="Text Box 5">
            <a:extLst>
              <a:ext uri="{FF2B5EF4-FFF2-40B4-BE49-F238E27FC236}">
                <a16:creationId xmlns:a16="http://schemas.microsoft.com/office/drawing/2014/main" id="{CC72D1CF-8121-45AE-B0B1-3C9FA4051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1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pt-BR" altLang="pt-BR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263" name="Text Box 7">
            <a:extLst>
              <a:ext uri="{FF2B5EF4-FFF2-40B4-BE49-F238E27FC236}">
                <a16:creationId xmlns:a16="http://schemas.microsoft.com/office/drawing/2014/main" id="{EBF80729-5EF9-4414-9227-279E6FE55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349250"/>
            <a:ext cx="5564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pt-BR" sz="3600">
                <a:solidFill>
                  <a:srgbClr val="777777"/>
                </a:solidFill>
                <a:latin typeface="Tahoma" panose="020B0604030504040204" pitchFamily="34" charset="0"/>
              </a:rPr>
              <a:t>A RELAÇÃO DO DINHEIRO</a:t>
            </a:r>
          </a:p>
        </p:txBody>
      </p:sp>
      <p:sp>
        <p:nvSpPr>
          <p:cNvPr id="96264" name="Text Box 8">
            <a:extLst>
              <a:ext uri="{FF2B5EF4-FFF2-40B4-BE49-F238E27FC236}">
                <a16:creationId xmlns:a16="http://schemas.microsoft.com/office/drawing/2014/main" id="{E31AB7CE-714D-4CD2-855E-7FFFB5166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8153400" cy="506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70000"/>
              </a:lnSpc>
            </a:pPr>
            <a:r>
              <a:rPr lang="en-US" altLang="pt-BR" sz="3200">
                <a:latin typeface="Tahoma" panose="020B0604030504040204" pitchFamily="34" charset="0"/>
              </a:rPr>
              <a:t>7.	</a:t>
            </a:r>
            <a:r>
              <a:rPr lang="pt-BR" altLang="pt-BR" sz="3200">
                <a:latin typeface="Tahoma" panose="020B0604030504040204" pitchFamily="34" charset="0"/>
              </a:rPr>
              <a:t>A história de Cristo sobre o tesouro no campo é uma lição prática a respeito do tesouro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</a:t>
            </a:r>
            <a:r>
              <a:rPr lang="pt-BR" altLang="pt-BR" sz="3200">
                <a:solidFill>
                  <a:srgbClr val="000000"/>
                </a:solidFill>
                <a:latin typeface="Tahoma" panose="020B0604030504040204" pitchFamily="34" charset="0"/>
              </a:rPr>
              <a:t>. </a:t>
            </a:r>
          </a:p>
          <a:p>
            <a:pPr>
              <a:lnSpc>
                <a:spcPct val="170000"/>
              </a:lnSpc>
            </a:pPr>
            <a:r>
              <a:rPr lang="pt-BR" altLang="pt-BR" sz="3200">
                <a:latin typeface="Tahoma" panose="020B0604030504040204" pitchFamily="34" charset="0"/>
              </a:rPr>
              <a:t>8.	Não importa quão grande seja o valor dessa fortuna terrestre, ela seria </a:t>
            </a:r>
            <a:r>
              <a:rPr lang="pt-BR" altLang="pt-BR" sz="3200">
                <a:solidFill>
                  <a:srgbClr val="808080"/>
                </a:solidFill>
                <a:latin typeface="Tahoma" panose="020B0604030504040204" pitchFamily="34" charset="0"/>
              </a:rPr>
              <a:t>__________</a:t>
            </a:r>
            <a:r>
              <a:rPr lang="pt-BR" altLang="pt-BR" sz="3200">
                <a:latin typeface="Tahoma" panose="020B0604030504040204" pitchFamily="34" charset="0"/>
              </a:rPr>
              <a:t> na eternidade</a:t>
            </a:r>
            <a:r>
              <a:rPr lang="pt-BR" altLang="pt-BR" sz="3200">
                <a:solidFill>
                  <a:srgbClr val="000000"/>
                </a:solidFill>
                <a:latin typeface="Tahoma" panose="020B0604030504040204" pitchFamily="34" charset="0"/>
              </a:rPr>
              <a:t>.</a:t>
            </a:r>
            <a:endParaRPr lang="pt-BR" altLang="pt-BR" sz="3200">
              <a:latin typeface="Tahoma" panose="020B0604030504040204" pitchFamily="34" charset="0"/>
            </a:endParaRPr>
          </a:p>
        </p:txBody>
      </p:sp>
      <p:sp>
        <p:nvSpPr>
          <p:cNvPr id="96265" name="Text Box 9">
            <a:extLst>
              <a:ext uri="{FF2B5EF4-FFF2-40B4-BE49-F238E27FC236}">
                <a16:creationId xmlns:a16="http://schemas.microsoft.com/office/drawing/2014/main" id="{C752FA61-4E75-4C44-AD4E-6CC499F50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200400"/>
            <a:ext cx="1622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b="1" i="1">
                <a:solidFill>
                  <a:srgbClr val="990A00"/>
                </a:solidFill>
                <a:latin typeface="Tahoma" panose="020B0604030504040204" pitchFamily="34" charset="0"/>
              </a:rPr>
              <a:t>celeste</a:t>
            </a:r>
            <a:endParaRPr lang="pt-BR" altLang="pt-BR" sz="3200" b="1" i="1">
              <a:latin typeface="Tahoma" panose="020B0604030504040204" pitchFamily="34" charset="0"/>
            </a:endParaRPr>
          </a:p>
        </p:txBody>
      </p:sp>
      <p:sp>
        <p:nvSpPr>
          <p:cNvPr id="96266" name="Text Box 10">
            <a:extLst>
              <a:ext uri="{FF2B5EF4-FFF2-40B4-BE49-F238E27FC236}">
                <a16:creationId xmlns:a16="http://schemas.microsoft.com/office/drawing/2014/main" id="{E2668B8D-57DA-4217-BB52-EEA864737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715000"/>
            <a:ext cx="2168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pt-BR" altLang="pt-BR" sz="3200" b="1" i="1">
                <a:solidFill>
                  <a:srgbClr val="990A00"/>
                </a:solidFill>
                <a:latin typeface="Tahoma" panose="020B0604030504040204" pitchFamily="34" charset="0"/>
              </a:rPr>
              <a:t>sem</a:t>
            </a:r>
            <a:r>
              <a:rPr lang="en-US" altLang="pt-BR" sz="3200" b="1" i="1">
                <a:solidFill>
                  <a:srgbClr val="990A00"/>
                </a:solidFill>
                <a:latin typeface="Tahoma" panose="020B0604030504040204" pitchFamily="34" charset="0"/>
              </a:rPr>
              <a:t> valor</a:t>
            </a:r>
            <a:endParaRPr lang="en-US" altLang="pt-BR" sz="3200" b="1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5" grpId="0" build="p" autoUpdateAnimBg="0"/>
      <p:bldP spid="9626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Line 2">
            <a:extLst>
              <a:ext uri="{FF2B5EF4-FFF2-40B4-BE49-F238E27FC236}">
                <a16:creationId xmlns:a16="http://schemas.microsoft.com/office/drawing/2014/main" id="{18FA2B66-510C-4FEC-9652-7E24A440E8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066800"/>
            <a:ext cx="807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5237" name="Text Box 5">
            <a:extLst>
              <a:ext uri="{FF2B5EF4-FFF2-40B4-BE49-F238E27FC236}">
                <a16:creationId xmlns:a16="http://schemas.microsoft.com/office/drawing/2014/main" id="{C7F25593-D25D-4BF5-B1F7-4753B9232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1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pt-BR" altLang="pt-BR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95239" name="Text Box 7">
            <a:extLst>
              <a:ext uri="{FF2B5EF4-FFF2-40B4-BE49-F238E27FC236}">
                <a16:creationId xmlns:a16="http://schemas.microsoft.com/office/drawing/2014/main" id="{C5A47B65-5CE6-42FD-ABD2-78502660A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550" y="349250"/>
            <a:ext cx="5564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pt-BR" sz="3600">
                <a:solidFill>
                  <a:srgbClr val="777777"/>
                </a:solidFill>
                <a:latin typeface="Tahoma" panose="020B0604030504040204" pitchFamily="34" charset="0"/>
              </a:rPr>
              <a:t>A RELAÇÃO DO DINHEIRO</a:t>
            </a:r>
          </a:p>
        </p:txBody>
      </p:sp>
      <p:sp>
        <p:nvSpPr>
          <p:cNvPr id="95240" name="Text Box 8">
            <a:extLst>
              <a:ext uri="{FF2B5EF4-FFF2-40B4-BE49-F238E27FC236}">
                <a16:creationId xmlns:a16="http://schemas.microsoft.com/office/drawing/2014/main" id="{25169D7C-2B6E-4443-BC26-67D073759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47800"/>
            <a:ext cx="792480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 sz="3200">
                <a:solidFill>
                  <a:srgbClr val="000000"/>
                </a:solidFill>
                <a:latin typeface="Tahoma" panose="020B0604030504040204" pitchFamily="34" charset="0"/>
              </a:rPr>
              <a:t>9.	</a:t>
            </a:r>
            <a:r>
              <a:rPr lang="pt-BR" altLang="pt-BR" sz="3200">
                <a:solidFill>
                  <a:srgbClr val="000000"/>
                </a:solidFill>
                <a:latin typeface="Tahoma" panose="020B0604030504040204" pitchFamily="34" charset="0"/>
              </a:rPr>
              <a:t>“</a:t>
            </a:r>
            <a:r>
              <a:rPr lang="pt-BR" altLang="pt-BR" sz="3200" i="1">
                <a:latin typeface="Tahoma" panose="020B0604030504040204" pitchFamily="34" charset="0"/>
              </a:rPr>
              <a:t>Não acumulem para vocês tesouros na terra, onde a traça e a ferrugem destroem, e onde os ladrões arrombam e furtam. Mas acumulem para vocês tesouros nos céus, onde a traça e a ferrugem não destroem, e onde os ladrões não arrombam nem furtam. Pois onde estiver o seu tesouro, aí também estará o seu</a:t>
            </a:r>
            <a:r>
              <a:rPr lang="pt-BR" altLang="pt-BR" sz="3200" i="1"/>
              <a:t> </a:t>
            </a:r>
            <a:r>
              <a:rPr lang="pt-BR" altLang="pt-BR" sz="3200" i="1">
                <a:solidFill>
                  <a:srgbClr val="808080"/>
                </a:solidFill>
                <a:latin typeface="Tahoma" panose="020B0604030504040204" pitchFamily="34" charset="0"/>
              </a:rPr>
              <a:t>________.</a:t>
            </a:r>
            <a:r>
              <a:rPr lang="pt-BR" altLang="pt-BR" sz="3200" i="1">
                <a:solidFill>
                  <a:srgbClr val="000000"/>
                </a:solidFill>
                <a:latin typeface="Tahoma" panose="020B0604030504040204" pitchFamily="34" charset="0"/>
              </a:rPr>
              <a:t>”</a:t>
            </a:r>
            <a:r>
              <a:rPr lang="pt-BR" altLang="pt-BR" sz="3200">
                <a:solidFill>
                  <a:srgbClr val="000000"/>
                </a:solidFill>
                <a:latin typeface="Tahoma" panose="020B0604030504040204" pitchFamily="34" charset="0"/>
              </a:rPr>
              <a:t> (Mateus 6:19-21)</a:t>
            </a:r>
            <a:endParaRPr lang="pt-BR" altLang="pt-BR" sz="3200" i="1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endParaRPr lang="pt-BR" altLang="pt-BR" sz="3200">
              <a:latin typeface="Tahoma" panose="020B0604030504040204" pitchFamily="34" charset="0"/>
            </a:endParaRPr>
          </a:p>
        </p:txBody>
      </p:sp>
      <p:sp>
        <p:nvSpPr>
          <p:cNvPr id="95241" name="Text Box 9">
            <a:extLst>
              <a:ext uri="{FF2B5EF4-FFF2-40B4-BE49-F238E27FC236}">
                <a16:creationId xmlns:a16="http://schemas.microsoft.com/office/drawing/2014/main" id="{BB50576D-1139-4141-9BE2-BE6162573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34000"/>
            <a:ext cx="17764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pt-BR" altLang="pt-BR" sz="3200" b="1" i="1">
                <a:solidFill>
                  <a:srgbClr val="990A00"/>
                </a:solidFill>
                <a:latin typeface="Tahoma" panose="020B0604030504040204" pitchFamily="34" charset="0"/>
              </a:rPr>
              <a:t>coração</a:t>
            </a:r>
            <a:endParaRPr lang="pt-BR" altLang="pt-BR" sz="3200" b="1" i="1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18928" presetClass="entr" presetSubtype="81023415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1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1067</Words>
  <Application>Microsoft Office PowerPoint</Application>
  <PresentationFormat>Apresentação na tela (4:3)</PresentationFormat>
  <Paragraphs>110</Paragraphs>
  <Slides>27</Slides>
  <Notes>0</Notes>
  <HiddenSlides>1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2" baseType="lpstr">
      <vt:lpstr>Arial</vt:lpstr>
      <vt:lpstr>Tahoma</vt:lpstr>
      <vt:lpstr>Times</vt:lpstr>
      <vt:lpstr>Times New Roman</vt:lpstr>
      <vt:lpstr>Default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 S.D.A. Church World Headquarters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MORDOMIA CRISTÃ</dc:subject>
  <dc:creator>Pr. MARCELO AUGUSTO DE CARVALHO; lezeauj</dc:creator>
  <cp:keywords>www.4tons.com.br</cp:keywords>
  <dc:description>COMÉRCIO PROIBIDO. USO PESSOAL</dc:description>
  <cp:lastModifiedBy>UCB - Marcelo Augusto de Carvalho</cp:lastModifiedBy>
  <cp:revision>255</cp:revision>
  <dcterms:created xsi:type="dcterms:W3CDTF">2004-09-28T13:34:40Z</dcterms:created>
  <dcterms:modified xsi:type="dcterms:W3CDTF">2020-12-17T13:18:35Z</dcterms:modified>
</cp:coreProperties>
</file>