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EDBB19F-CA0D-4DCF-8002-FFA9CA1C35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E6506DC-4263-455F-9DBA-0AD0765889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C0855C99-11A0-4540-8A8F-442D195BA0C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A7054E40-C47B-49E5-A445-DF89EADD8B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EF3D04A3-F9D2-43AB-8C6D-BC425618BA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00A1EAB-CA9A-4A54-A268-3A6EDBAE3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D44CBF-CE68-4233-AFE1-FAA46008C62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370CD0-4EBC-47E4-9627-94247D4DEE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9244AF-4A7F-4280-BA48-3B67CF5909B5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7730F85-382F-4376-9EDB-D7E915DE3DE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DC4B24B-DAB1-43F8-8868-BB2B3F94A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40CA32-00CB-4859-BDA1-C929495D17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AA1208-BACF-4EF0-B81F-D06BA458ED2A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06F513F-D4BE-441E-BBBC-0EB28AF587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2F9069B-8CAE-4A6D-952F-A091B5271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3256AE-CD56-4B93-9D14-A27E496FD6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B5BBA2-284E-43E2-94F1-FC1BDC20BAB6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67F6939A-562B-412A-B766-CDB4D162C7C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97E8DB2-166E-4B29-B4DD-DE64D2532A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021F97-1923-4082-AD72-9AD13D49BC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753C7F-5B15-40C0-9743-7690C1FD5CE5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C5D24904-3210-4204-84CC-8332F63095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63DD894-A929-489F-898C-74D543246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D5D98D-BEC9-4EE4-A972-AD9D5F8500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4D5F47-3F9E-4A4D-BC27-3A19F4C4E489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8CA94DC1-4CD8-45D5-9E0C-DE9DD913EB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E337AC4-0817-4F69-B099-87E0F2051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FF0B81-BAB7-48F8-BAA2-DD58B9F4D5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6E8255-1A9F-4E39-ACBB-C203376C9EE8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3CB8EEC0-F18C-4DC6-BB6C-8E4F1A2C894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4B2955F-101D-4DB2-B0D4-73BF6B9A1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DB30FA-2E26-40ED-B64E-6D55E7CF26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50DF0-0D04-4E3C-B418-CA97D54C624D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1A878F79-86DF-4294-AE49-8105743F273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21FD25C-FFA3-4222-818B-486C38C9F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8A66A9-C126-483A-890C-EA549B89C5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26E4E8-E638-4E06-BC11-A1885CF60009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89A3CAC5-3712-4A4E-83A4-129966CDD3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832907F-80C4-4668-B646-B8E1FD828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CE0283-3B80-47C3-BA8A-CA0D129CE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27F9F4-1CB8-4190-BF56-9C63FB64C632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AC64CFF4-2B95-4378-9781-B3C6CF879B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A4DED15-85DE-41CE-B874-30C285541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7F20B1-4F75-4B6E-897F-6652557C31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8DA76-D45E-47D9-9B47-581879683E6F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CA3EBC04-13CD-4FE3-B8D5-B8B34FB4E27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8290085-A649-4AEF-9230-421447D67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80D089-BCAD-46FA-BB5D-7435DC71D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0A942F-E80D-4629-9F8C-04E60510CC26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B428E966-29A0-4F8C-9AF7-9704ABEFE3E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02066E4-A32C-4031-BA52-5758944014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4909DB-3803-42EE-80AB-C013E4524D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F29001-7744-4548-A67D-AF4E5D8EB332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9EF3A05-B20F-478D-A2DA-356794BC9F5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84DCEE2-57AF-4129-B56D-E28D68AEF4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02B72D-8124-42D8-B320-D2AA23AC6B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ECD596-C22F-48F9-B9D2-E53556DD5790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6DE5FBF8-0CC6-496E-89B7-97975F9460F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5156E1B-D6CD-4C0D-91E0-E76C13342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A30659-9A54-4660-82EE-57677E9180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E90E5-73FC-4B2A-9B6E-EA0A69C25566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71B7EF98-B510-44EA-B3DC-6259AB188E2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C32E529-6E42-43BA-8809-1469580C0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662D62-74AC-43E1-B1C7-E7E323103C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D3648-25B9-4D41-9796-1F98626BA40A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7DEFD4A5-4812-4B7D-AEB1-90C228FA333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57BE55D-AC45-4FBB-8FC5-56F9384C7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3BE5C9-7D1D-4B41-920D-1DE496FE95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6D8D5-CC94-4B7B-9C89-6F66898D3C49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DB481FE6-E941-40E1-B586-054A5F9B898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13D6211-5DA0-40D8-BDA4-4B3850BFCB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D609E-0C23-4EC2-9D70-ED68E016D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F8E61A-2E94-4DB3-B809-9A9D8365C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5EEFF1-92E5-4ECC-8B35-A98EB9A8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A82252-7B31-4A42-B98A-62BE133FC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D0309D-91F9-4F5F-9632-00656458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B57E3-9411-410D-8603-0428C56CB65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1367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B5875-1A4D-4E3C-A842-F98175A30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09C6F91-BD66-4C9C-BB73-FE503AEA1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DBB914-0F4F-40CD-80BC-A661B1BED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B584F8-16EF-4ABB-A709-8919B633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DA6EA4-8439-4A5C-A1B7-9511B04A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5F97B-F948-413C-8CA7-341C73D815C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3381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B913254-86A3-4B9F-99DE-27B91B167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77623AD-C136-4A08-98EF-508126E62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53EB7D-73BD-472A-B959-D2350BAB0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E40B9A-A90A-4DEE-AAFF-B3C2A61A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A8DC52-658F-49CE-8DC5-09099AA14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4783D-A21E-4018-853A-04A9838F2E9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4210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6B0D4-256F-4437-AB6D-E0946CB9E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CDCDE7-DA78-4383-A332-B27F9A413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2AAF3A-E853-419A-AB50-1756441E4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6D50AE-8BBD-4515-AA83-8B64FF94A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CB1035-1F6D-4B51-8015-B31FAE33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3DF59-E443-4AD9-9ED6-87C14EB5870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0319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4B050-7D19-4006-8656-4FABDFCF3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0F2842-5182-48EB-A4CF-47DACED74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C0FFBB-CD07-4941-9B16-4767C30A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6032E8-5676-4E67-82DA-32925F953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06B409-99F5-4BA3-B779-D3FD72002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F69B5-8C04-4349-842C-6EAB8B8620D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3577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66272B-BDB3-4A3F-A817-591BA6DC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78D84D-1105-4302-B0C7-B17A906DF2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F6E438-281D-439B-A45E-1FF7FF882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31C46FB-2D46-47C8-A7F8-4EA183D15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36E05A7-0F3C-4C21-9449-A00668143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5D495B-1DE5-4E2A-9BD4-BC9CAA54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E3361-B29D-4C4A-BD50-1C745B93275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0610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6F6F6-8258-43FF-A15A-04F8C3514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D12974-2FEF-42ED-8F6F-FE454C30A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305ADC-2FF3-4349-83B2-90206CAA9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0AE2854-F32B-4697-8010-CDC1EECF3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94081A3-1678-48B4-8DD4-AEE29C4A0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5A25E5A-776D-4724-B450-2C380361A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9199B5A-B660-4341-BB97-810D40440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E0B5439-EBD5-4CCE-9C58-DE06AB53F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69F32-BAC4-4E26-9714-51A0F9B0B7A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3191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78202-C4E6-4DC8-8230-341491FBE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A8F7E63-6541-4ED0-BF9B-E7657D9C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D10A623-99FD-43FA-83CE-59EDFF0B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D9E9211-8318-43E4-AF6A-A64E22C0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CA0AC-6402-4CEA-950E-67920947132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0880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A91FC86-C48E-4486-95E2-2F7EE9F2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20CFBA2-7181-4CD5-BBCA-DF0FCF60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33318A9-7D6C-43B1-9234-4DF11CD67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AD92C-2445-497F-B69B-FB79A0FD7D6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0688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C65DD-5732-46D3-88C6-AE3A193ED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2E2B43-B35E-4AFF-9D63-897ACF855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EDB3F4-5CFA-4FC7-A553-8EA2E3A7B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5439B9-BA54-4EA6-80A7-E22158BEF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98B556-2FDD-4625-B8B7-AEBDDA83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2A11F8C-7347-4BB2-A420-E621DFBCE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99565-CCF8-4C7C-BC5E-50390FE741F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305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8FDF3-5DCD-4289-8B9D-EEE2428E6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E1C283-84ED-4D8D-AD0D-96AD1495F1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DC95A2-831E-4FC0-A6C3-1BA1E991C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A6544B-ACB2-4B2F-9302-1877DE535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8022F21-EEEA-45CA-86D5-1399B64E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3B61AF9-2B11-490D-98D3-53856B3D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02975-820E-468A-A1CF-F1A357198CF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837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60C1CCE-1538-444B-874C-55C48DD29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A76184-067C-46B4-B124-07D4ECA88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8E1E2A-C752-417D-8475-CF9725E962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BA39AA5-95D1-4616-8192-0E8E151514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6A363F5-70A7-4331-AF17-2973EBFDEC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0405F3-7D1D-4A05-8F40-4D92D72376A8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CA91D30-E9B7-4801-BACB-F97847C6D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41E5821-4478-4821-A1FE-6962DC054A9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AU" altLang="pt-BR" sz="3200"/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F196F653-E35B-45E8-9A41-72E6B739F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2"/>
          <a:stretch>
            <a:fillRect/>
          </a:stretch>
        </p:blipFill>
        <p:spPr bwMode="auto">
          <a:xfrm>
            <a:off x="685800" y="0"/>
            <a:ext cx="7772400" cy="690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0965C3F2-BE3F-4CCA-BBF7-CF79BFCBA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id="{A5E7AD20-B240-425B-8D00-ED33D93A0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543800" cy="990600"/>
          </a:xfrm>
        </p:spPr>
        <p:txBody>
          <a:bodyPr/>
          <a:lstStyle/>
          <a:p>
            <a:r>
              <a:rPr lang="pt-BR" altLang="pt-B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Aplicação do Texto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A58AFCD-07ED-455A-8C21-872AFBF24B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1524000"/>
            <a:ext cx="7345363" cy="4648200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META de evangelismo e testemunho pessoal é fazer discípulos!       	</a:t>
            </a:r>
            <a:endParaRPr lang="pt-BR" altLang="pt-BR" sz="28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marL="609600" indent="-609600">
              <a:buFont typeface="Wingdings" panose="05000000000000000000" pitchFamily="2" charset="2"/>
              <a:buChar char="Ø"/>
            </a:pP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 MEIO de evangelismo:  </a:t>
            </a:r>
          </a:p>
          <a:p>
            <a:pPr marL="990600" lvl="1" indent="-533400">
              <a:buSzPct val="80000"/>
              <a:buFont typeface="Wingdings" panose="05000000000000000000" pitchFamily="2" charset="2"/>
              <a:buAutoNum type="arabicParenR"/>
            </a:pPr>
            <a:r>
              <a:rPr lang="pt-BR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Os discípulos de Jesus saindo e recrutando novos discípulos</a:t>
            </a:r>
          </a:p>
          <a:p>
            <a:pPr marL="990600" lvl="1" indent="-533400">
              <a:buSzPct val="80000"/>
              <a:buFont typeface="Wingdings" panose="05000000000000000000" pitchFamily="2" charset="2"/>
              <a:buAutoNum type="arabicParenR"/>
            </a:pPr>
            <a:r>
              <a:rPr lang="pt-BR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Inclui o batismo em Jesus</a:t>
            </a:r>
          </a:p>
          <a:p>
            <a:pPr marL="990600" lvl="1" indent="-533400">
              <a:buSzPct val="80000"/>
              <a:buFont typeface="Wingdings" panose="05000000000000000000" pitchFamily="2" charset="2"/>
              <a:buAutoNum type="arabicParenR"/>
            </a:pPr>
            <a:r>
              <a:rPr lang="pt-BR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Envolve o ensino pós-batismo</a:t>
            </a:r>
            <a:endParaRPr lang="pt-BR" altLang="pt-BR" sz="2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507A7C38-A655-492A-96C5-E920296D1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1" name="Rectangle 3">
            <a:extLst>
              <a:ext uri="{FF2B5EF4-FFF2-40B4-BE49-F238E27FC236}">
                <a16:creationId xmlns:a16="http://schemas.microsoft.com/office/drawing/2014/main" id="{A47A4702-34A8-401B-A0E4-A01F113BE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4038600" cy="914400"/>
          </a:xfrm>
          <a:prstGeom prst="rect">
            <a:avLst/>
          </a:prstGeom>
          <a:solidFill>
            <a:srgbClr val="006600"/>
          </a:solidFill>
          <a:ln w="317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40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Fazer Discípulos</a:t>
            </a:r>
            <a:endParaRPr lang="pt-BR" altLang="pt-BR" sz="4000" b="1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3E5FDE34-D0D0-499B-87B5-EAC779D7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828800"/>
            <a:ext cx="2971800" cy="914400"/>
          </a:xfrm>
          <a:prstGeom prst="rect">
            <a:avLst/>
          </a:prstGeom>
          <a:solidFill>
            <a:schemeClr val="bg1"/>
          </a:solidFill>
          <a:ln w="317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3600" b="1">
                <a:solidFill>
                  <a:srgbClr val="006600"/>
                </a:solidFill>
                <a:latin typeface="Comic Sans MS" panose="030F0702030302020204" pitchFamily="66" charset="0"/>
              </a:rPr>
              <a:t>Ir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0AD9B69E-0352-4445-84B2-0D9A6A778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971800"/>
            <a:ext cx="2971800" cy="914400"/>
          </a:xfrm>
          <a:prstGeom prst="rect">
            <a:avLst/>
          </a:prstGeom>
          <a:solidFill>
            <a:schemeClr val="bg1"/>
          </a:solidFill>
          <a:ln w="317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3600" b="1">
                <a:solidFill>
                  <a:srgbClr val="006600"/>
                </a:solidFill>
                <a:latin typeface="Comic Sans MS" panose="030F0702030302020204" pitchFamily="66" charset="0"/>
              </a:rPr>
              <a:t>Batizar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681AC292-E7E1-47D9-86CD-3CE65F430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114800"/>
            <a:ext cx="2971800" cy="914400"/>
          </a:xfrm>
          <a:prstGeom prst="rect">
            <a:avLst/>
          </a:prstGeom>
          <a:solidFill>
            <a:schemeClr val="bg1"/>
          </a:solidFill>
          <a:ln w="317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3600" b="1">
                <a:solidFill>
                  <a:srgbClr val="006600"/>
                </a:solidFill>
                <a:latin typeface="Comic Sans MS" panose="030F0702030302020204" pitchFamily="66" charset="0"/>
              </a:rPr>
              <a:t>Ensinar</a:t>
            </a:r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3B6C10B0-B1D3-4A6C-988B-0738D7D865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286000"/>
            <a:ext cx="381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220E24DF-8519-4B09-89E7-7E1E9FE9B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29000"/>
            <a:ext cx="381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503C43BB-1142-4274-9AF2-CF1BFAE27C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572000"/>
            <a:ext cx="381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92FCA8A4-416E-4318-8064-78EADA5DDE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286000"/>
            <a:ext cx="0" cy="2286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74264A5E-4A63-47DF-AE89-0F25404DAF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429000"/>
            <a:ext cx="457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61B11268-8E57-4F84-AF47-41718A914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467600" cy="1143000"/>
          </a:xfrm>
        </p:spPr>
        <p:txBody>
          <a:bodyPr/>
          <a:lstStyle/>
          <a:p>
            <a:r>
              <a:rPr lang="pt-BR" altLang="pt-BR" sz="40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Discipulado como um Processo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 autoUpdateAnimBg="0"/>
      <p:bldP spid="12292" grpId="0" animBg="1" autoUpdateAnimBg="0"/>
      <p:bldP spid="12293" grpId="0" animBg="1" autoUpdateAnimBg="0"/>
      <p:bldP spid="1229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08F95E7E-0598-43A0-A4E0-E13E8A0CC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id="{620274CD-F8B0-4530-BE14-E921DA362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341438"/>
            <a:ext cx="72009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Fórmula para Fazer  Discípulos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4A85796-48A2-401C-9B30-2E43FE7D9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713" y="3429000"/>
            <a:ext cx="5903912" cy="1143000"/>
          </a:xfrm>
          <a:noFill/>
          <a:ln w="38100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r>
              <a:rPr lang="en-US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+    +    =  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F7F8E32F-A930-4A53-9512-63EAC8988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3500438"/>
            <a:ext cx="842962" cy="9144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AU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7B85AE73-C514-48E3-BFEF-6846CED12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3500438"/>
            <a:ext cx="863600" cy="9144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AU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8D678123-F137-4AA6-BE2E-E3AADF4DE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3500438"/>
            <a:ext cx="842962" cy="9144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AU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8D2DDA96-0E69-440D-9F07-BFB1FB311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500438"/>
            <a:ext cx="914400" cy="9144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AU" altLang="pt-BR" sz="44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  <p:bldP spid="13319" grpId="0" animBg="1"/>
      <p:bldP spid="133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2CC44E24-5AF1-4AFD-8083-EBBF04DA2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C24C07E3-6939-49AD-B891-8DEDD1505A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45413" cy="990600"/>
          </a:xfrm>
        </p:spPr>
        <p:txBody>
          <a:bodyPr/>
          <a:lstStyle/>
          <a:p>
            <a:r>
              <a:rPr lang="pt-BR" altLang="pt-B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Batismo e Discipulado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462C754-396D-4623-BA34-46DC65D2FC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245350" cy="3697288"/>
          </a:xfrm>
        </p:spPr>
        <p:txBody>
          <a:bodyPr/>
          <a:lstStyle/>
          <a:p>
            <a:pPr marL="463550" indent="-463550">
              <a:buFont typeface="Monotype Sorts" pitchFamily="2" charset="2"/>
              <a:buChar char="Ü"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 </a:t>
            </a:r>
            <a:r>
              <a:rPr lang="pt-BR" altLang="pt-BR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começo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da nova vida do discípulo com Jesus</a:t>
            </a:r>
          </a:p>
          <a:p>
            <a:pPr marL="463550" indent="-463550">
              <a:buFont typeface="Monotype Sorts" pitchFamily="2" charset="2"/>
              <a:buChar char="Ü"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 </a:t>
            </a:r>
            <a:r>
              <a:rPr lang="pt-BR" altLang="pt-BR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início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do discípulo na comunhão e vida da igreja</a:t>
            </a:r>
          </a:p>
          <a:p>
            <a:pPr marL="463550" indent="-463550">
              <a:buFont typeface="Monotype Sorts" pitchFamily="2" charset="2"/>
              <a:buChar char="Ü"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 </a:t>
            </a:r>
            <a:r>
              <a:rPr lang="pt-BR" altLang="pt-BR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comissionamento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do discípulo para o ministério cristão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7BD2EAB1-C48E-4004-B8BF-4F7CFDBBD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54523396-7AD9-47D7-B46E-5516EF43D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476250"/>
            <a:ext cx="7199312" cy="914400"/>
          </a:xfrm>
        </p:spPr>
        <p:txBody>
          <a:bodyPr/>
          <a:lstStyle/>
          <a:p>
            <a:r>
              <a:rPr lang="pt-BR" altLang="pt-BR" sz="40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Os Cinco “Todos” </a:t>
            </a:r>
            <a:br>
              <a:rPr lang="pt-BR" altLang="pt-BR" sz="40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</a:br>
            <a:r>
              <a:rPr lang="pt-BR" altLang="pt-BR" sz="40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 Mateus 28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C482CBC2-A6DC-4D15-AECD-A15CB8378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162800" cy="4114800"/>
          </a:xfrm>
        </p:spPr>
        <p:txBody>
          <a:bodyPr/>
          <a:lstStyle/>
          <a:p>
            <a:pPr>
              <a:spcBef>
                <a:spcPct val="25000"/>
              </a:spcBef>
              <a:buFont typeface="Wingdings" panose="05000000000000000000" pitchFamily="2" charset="2"/>
              <a:buChar char="Ø"/>
            </a:pP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Toda a autoridade - céus &amp; terra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18)</a:t>
            </a:r>
          </a:p>
          <a:p>
            <a:pPr>
              <a:spcBef>
                <a:spcPct val="25000"/>
              </a:spcBef>
              <a:buFont typeface="Wingdings" panose="05000000000000000000" pitchFamily="2" charset="2"/>
              <a:buChar char="Ø"/>
            </a:pP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Todas as nações – grupos de pessoas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19)</a:t>
            </a:r>
          </a:p>
          <a:p>
            <a:pPr>
              <a:spcBef>
                <a:spcPct val="25000"/>
              </a:spcBef>
              <a:buFont typeface="Wingdings" panose="05000000000000000000" pitchFamily="2" charset="2"/>
              <a:buChar char="Ø"/>
            </a:pP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Todo Deus - Pai, Filho e Espírito Santo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19)</a:t>
            </a:r>
          </a:p>
          <a:p>
            <a:pPr>
              <a:spcBef>
                <a:spcPct val="25000"/>
              </a:spcBef>
              <a:buFont typeface="Wingdings" panose="05000000000000000000" pitchFamily="2" charset="2"/>
              <a:buChar char="Ø"/>
            </a:pP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Tudo – obediência completa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20)</a:t>
            </a:r>
          </a:p>
          <a:p>
            <a:pPr>
              <a:spcBef>
                <a:spcPct val="25000"/>
              </a:spcBef>
              <a:buFont typeface="Wingdings" panose="05000000000000000000" pitchFamily="2" charset="2"/>
              <a:buChar char="Ø"/>
            </a:pP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Sempre – presença contínua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292BB9EE-EC51-4E77-A351-CBAE42339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3">
            <a:extLst>
              <a:ext uri="{FF2B5EF4-FFF2-40B4-BE49-F238E27FC236}">
                <a16:creationId xmlns:a16="http://schemas.microsoft.com/office/drawing/2014/main" id="{32268B5A-3D7E-4145-8A6F-CA0EC463B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1371600"/>
            <a:ext cx="7162800" cy="990600"/>
          </a:xfrm>
        </p:spPr>
        <p:txBody>
          <a:bodyPr/>
          <a:lstStyle/>
          <a:p>
            <a:r>
              <a:rPr lang="pt-BR" altLang="pt-BR" sz="4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Promessa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2B5944B3-3F41-46B3-900B-A7803F626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43200"/>
            <a:ext cx="7075488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</a:t>
            </a:r>
            <a:r>
              <a:rPr lang="pt-BR" altLang="pt-BR" sz="3200" b="1">
                <a:solidFill>
                  <a:schemeClr val="bg1"/>
                </a:solidFill>
                <a:latin typeface="Comic Sans MS" panose="030F0702030302020204" pitchFamily="66" charset="0"/>
              </a:rPr>
              <a:t>E eu estarei sempre com vocês, até o fim dos tempos.”</a:t>
            </a:r>
            <a:r>
              <a:rPr lang="pt-BR" altLang="pt-BR"/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Mateus 28:20 (NVI)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47F44B5-4ECE-45D1-8311-5F3AE7821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2C31EDA-11EA-4D25-907A-0C4EC0AF07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AU" altLang="pt-BR" sz="3200"/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FD74AFE2-BE50-4F3E-8550-6CD6FFC1D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2"/>
          <a:stretch>
            <a:fillRect/>
          </a:stretch>
        </p:blipFill>
        <p:spPr bwMode="auto">
          <a:xfrm>
            <a:off x="685800" y="0"/>
            <a:ext cx="7772400" cy="690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6B036B6F-F65C-4D01-B2CD-575933982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Line 3">
            <a:extLst>
              <a:ext uri="{FF2B5EF4-FFF2-40B4-BE49-F238E27FC236}">
                <a16:creationId xmlns:a16="http://schemas.microsoft.com/office/drawing/2014/main" id="{56714F2C-8297-4B1E-B25F-DA62773328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600200"/>
            <a:ext cx="76962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B5A82CA-BE2C-45D0-9AF1-8AE187F855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8278813" cy="1746250"/>
          </a:xfrm>
        </p:spPr>
        <p:txBody>
          <a:bodyPr anchor="ctr"/>
          <a:lstStyle/>
          <a:p>
            <a:pPr algn="r"/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Mordomos como </a:t>
            </a:r>
            <a:b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</a:b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Fabricantes de Discípulos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DA813A8-508C-4D28-8CF8-B3C8DA6B453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72200" y="5410200"/>
            <a:ext cx="2557463" cy="838200"/>
          </a:xfrm>
        </p:spPr>
        <p:txBody>
          <a:bodyPr/>
          <a:lstStyle/>
          <a:p>
            <a:pPr algn="r">
              <a:lnSpc>
                <a:spcPct val="85000"/>
              </a:lnSpc>
              <a:spcBef>
                <a:spcPct val="0"/>
              </a:spcBef>
            </a:pPr>
            <a:r>
              <a:rPr lang="en-US" altLang="pt-BR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Erika F Puni, PhD</a:t>
            </a:r>
          </a:p>
          <a:p>
            <a:pPr algn="r">
              <a:lnSpc>
                <a:spcPct val="85000"/>
              </a:lnSpc>
              <a:spcBef>
                <a:spcPct val="0"/>
              </a:spcBef>
            </a:pPr>
            <a:r>
              <a:rPr lang="pt-BR" altLang="pt-BR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Diretor de Mordomia</a:t>
            </a:r>
          </a:p>
          <a:p>
            <a:pPr algn="r">
              <a:lnSpc>
                <a:spcPct val="85000"/>
              </a:lnSpc>
              <a:spcBef>
                <a:spcPct val="0"/>
              </a:spcBef>
            </a:pPr>
            <a:r>
              <a:rPr lang="pt-BR" altLang="pt-BR" sz="1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Associação Geral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E08CD87F-B09C-4D2A-97EA-DE7813C6F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20FA12EC-87BE-42EA-B3CC-18919F19F4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457200"/>
            <a:ext cx="7391400" cy="1243013"/>
          </a:xfrm>
          <a:solidFill>
            <a:schemeClr val="bg1"/>
          </a:solidFill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pt-BR" sz="40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COMISSÃO DO EVANGELHO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9FF44BA9-4E21-4C65-B93C-84187B7BD9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1916113"/>
            <a:ext cx="7461250" cy="40386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</a:t>
            </a:r>
            <a:r>
              <a:rPr lang="pt-BR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Portanto, vão e façam discípulos de todas as nações, batizando-os  em nome do Pai e do Filho e do Espírito Santo, ensinando-os a obedecer a tudo o que lhes ordenei. E eu estarei sempre com vocês, até o fim dos tempos</a:t>
            </a:r>
            <a:r>
              <a:rPr lang="en-US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.” 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Mateus 28:19,20 (NVI</a:t>
            </a:r>
            <a:r>
              <a:rPr lang="en-US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20055710-6C36-4337-A3A7-08E087E30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CBC55261-2580-439C-9CF7-228C595AB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pt-BR" altLang="pt-B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 Contexto Bíblico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980F78B-6EA9-43DC-81AA-C56BB84D1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1773238"/>
            <a:ext cx="7488237" cy="360045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en-US" altLang="pt-BR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Jesus Cristo ressuscitou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6)</a:t>
            </a: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pt-BR" altLang="pt-BR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Jesus apareceu para os 11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17)</a:t>
            </a: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Alguns discípulos duvidaram dEle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17)</a:t>
            </a: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Jesus declarou sua autoridade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18)</a:t>
            </a: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A Comissão do Evangelho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19-20)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1904AB53-8103-4FE4-B847-99FA6F252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678B32B8-652F-4033-9F40-870B7878A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9013" y="501650"/>
            <a:ext cx="7524750" cy="914400"/>
          </a:xfrm>
        </p:spPr>
        <p:txBody>
          <a:bodyPr/>
          <a:lstStyle/>
          <a:p>
            <a:r>
              <a:rPr lang="pt-BR" altLang="pt-B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Base da Missão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78A270E-D940-40B4-9BC1-B15F05806D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2413" y="1608138"/>
            <a:ext cx="7015162" cy="40401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As boas novas do Cristo ressurreto 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6)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A autoridade do Deus todo poderoso 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17)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A presença do Espírito Santo 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EA35DAC4-0992-476C-96EB-89323714C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D9CF8DDE-9353-4EF3-BA41-CB3F45C92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762000"/>
            <a:ext cx="6934200" cy="914400"/>
          </a:xfrm>
        </p:spPr>
        <p:txBody>
          <a:bodyPr/>
          <a:lstStyle/>
          <a:p>
            <a:r>
              <a:rPr lang="pt-BR" altLang="pt-B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 Escopo da Missão</a:t>
            </a:r>
            <a:r>
              <a:rPr lang="en-US" altLang="pt-B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1384485-8221-431C-BDB3-AB0257F5CE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2133600"/>
            <a:ext cx="7343775" cy="3527425"/>
          </a:xfrm>
        </p:spPr>
        <p:txBody>
          <a:bodyPr/>
          <a:lstStyle/>
          <a:p>
            <a:pPr>
              <a:buFont typeface="Monotype Sorts" pitchFamily="2" charset="2"/>
              <a:buChar char="Ü"/>
            </a:pPr>
            <a:r>
              <a:rPr lang="en-US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Todas as regiões geográficas do mundo incluindo áreas não-penetradas</a:t>
            </a:r>
            <a:endParaRPr lang="pt-BR" altLang="pt-BR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>
              <a:buFont typeface="Monotype Sorts" pitchFamily="2" charset="2"/>
              <a:buChar char="Ü"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Todos os tipos de pessoas (sociais, culturais e referentes à geração)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inclusive os grupos não-alcançados da sociedade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9A6F66D1-FD25-489E-B213-B03E1F58E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3">
            <a:extLst>
              <a:ext uri="{FF2B5EF4-FFF2-40B4-BE49-F238E27FC236}">
                <a16:creationId xmlns:a16="http://schemas.microsoft.com/office/drawing/2014/main" id="{3A927E53-7481-41AF-AD22-3A95BF91E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1052513"/>
            <a:ext cx="7485063" cy="1143000"/>
          </a:xfrm>
        </p:spPr>
        <p:txBody>
          <a:bodyPr/>
          <a:lstStyle/>
          <a:p>
            <a:r>
              <a:rPr lang="pt-BR" altLang="pt-BR" sz="40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Experiência dos Discípulos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2361428-F89A-478E-8EA3-CEDBBD4E8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6375" y="2420938"/>
            <a:ext cx="7056438" cy="2663825"/>
          </a:xfrm>
        </p:spPr>
        <p:txBody>
          <a:bodyPr/>
          <a:lstStyle/>
          <a:p>
            <a:pPr>
              <a:buFont typeface="Monotype Sorts" pitchFamily="2" charset="2"/>
              <a:buChar char="Ü"/>
            </a:pPr>
            <a:r>
              <a:rPr lang="en-US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Os Discípulos </a:t>
            </a:r>
            <a:r>
              <a:rPr lang="pt-BR" altLang="pt-BR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adoraram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Jesus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17)</a:t>
            </a:r>
          </a:p>
          <a:p>
            <a:pPr>
              <a:buFont typeface="Monotype Sorts" pitchFamily="2" charset="2"/>
              <a:buChar char="Ü"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Foi delegado aos Discípulos que </a:t>
            </a:r>
            <a:r>
              <a:rPr lang="pt-BR" altLang="pt-BR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testemunhassem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por Jesus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7C807D02-547A-4E63-8A47-01864D319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12DF91F3-1445-4EBC-BCA1-CDAF4C75B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457200"/>
            <a:ext cx="7580312" cy="1100138"/>
          </a:xfrm>
        </p:spPr>
        <p:txBody>
          <a:bodyPr/>
          <a:lstStyle/>
          <a:p>
            <a:r>
              <a:rPr lang="pt-BR" altLang="pt-BR" sz="40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 Chamado para Fazer Discípulos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3FEEB3BE-2D7C-44BE-B329-1A7D25FBD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19250" y="1700213"/>
            <a:ext cx="7056438" cy="3673475"/>
          </a:xfrm>
        </p:spPr>
        <p:txBody>
          <a:bodyPr/>
          <a:lstStyle/>
          <a:p>
            <a:pPr>
              <a:spcBef>
                <a:spcPct val="10000"/>
              </a:spcBef>
              <a:buFont typeface="Wingdings" panose="05000000000000000000" pitchFamily="2" charset="2"/>
              <a:buChar char="Ø"/>
            </a:pPr>
            <a:r>
              <a:rPr lang="en-US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Portanto 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19)</a:t>
            </a:r>
            <a:endParaRPr lang="pt-BR" altLang="pt-BR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10000"/>
              </a:spcBef>
              <a:buFont typeface="Wingdings" panose="05000000000000000000" pitchFamily="2" charset="2"/>
              <a:buChar char="Ø"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Vão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19)</a:t>
            </a:r>
          </a:p>
          <a:p>
            <a:pPr>
              <a:spcBef>
                <a:spcPct val="10000"/>
              </a:spcBef>
              <a:buFont typeface="Wingdings" panose="05000000000000000000" pitchFamily="2" charset="2"/>
              <a:buChar char="Ø"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Façam discípulos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19)</a:t>
            </a:r>
          </a:p>
          <a:p>
            <a:pPr>
              <a:spcBef>
                <a:spcPct val="10000"/>
              </a:spcBef>
              <a:buFont typeface="Wingdings" panose="05000000000000000000" pitchFamily="2" charset="2"/>
              <a:buChar char="Ø"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Batizando-os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19)</a:t>
            </a:r>
          </a:p>
          <a:p>
            <a:pPr>
              <a:spcBef>
                <a:spcPct val="10000"/>
              </a:spcBef>
              <a:buFont typeface="Wingdings" panose="05000000000000000000" pitchFamily="2" charset="2"/>
              <a:buChar char="Ø"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Ensinando-os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20)</a:t>
            </a:r>
          </a:p>
          <a:p>
            <a:pPr>
              <a:spcBef>
                <a:spcPct val="10000"/>
              </a:spcBef>
              <a:buFont typeface="Wingdings" panose="05000000000000000000" pitchFamily="2" charset="2"/>
              <a:buChar char="Ø"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Eu estarei sempre com vocês 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 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17141887-717A-4C46-ADC5-63CF5521E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Rectangle 3">
            <a:extLst>
              <a:ext uri="{FF2B5EF4-FFF2-40B4-BE49-F238E27FC236}">
                <a16:creationId xmlns:a16="http://schemas.microsoft.com/office/drawing/2014/main" id="{FE60D191-F9E5-4635-ABA2-9C7D84BE1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533400"/>
            <a:ext cx="7278688" cy="914400"/>
          </a:xfrm>
        </p:spPr>
        <p:txBody>
          <a:bodyPr/>
          <a:lstStyle/>
          <a:p>
            <a:r>
              <a:rPr lang="pt-BR" altLang="pt-BR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Exposição do Texto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E4CE5E2-144A-43A4-85D7-0CA1D45AC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1828800"/>
            <a:ext cx="7010400" cy="4408488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Há um verbo </a:t>
            </a:r>
            <a:r>
              <a:rPr lang="pt-BR" alt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imperativo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aqui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(verbo de comando)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 “façam discípulos” (</a:t>
            </a:r>
            <a:r>
              <a:rPr lang="el-G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matheeteusate</a:t>
            </a:r>
            <a:r>
              <a:rPr lang="en-US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de todas as nações </a:t>
            </a:r>
            <a:endParaRPr lang="pt-BR" altLang="pt-BR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Há três </a:t>
            </a:r>
            <a:r>
              <a:rPr lang="pt-BR" altLang="pt-BR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particípios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(verbos auxiliares) 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 “vão” (</a:t>
            </a:r>
            <a:r>
              <a:rPr lang="el-G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poreuthentes</a:t>
            </a:r>
            <a:r>
              <a:rPr lang="en-US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</a:t>
            </a:r>
            <a:endParaRPr lang="pt-BR" altLang="pt-BR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lvl="1"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 “batizando” (</a:t>
            </a:r>
            <a:r>
              <a:rPr lang="el-G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baptizontes</a:t>
            </a:r>
            <a:r>
              <a:rPr lang="en-US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</a:t>
            </a:r>
            <a:endParaRPr lang="pt-BR" altLang="pt-BR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lvl="1"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- “ensinando” (</a:t>
            </a:r>
            <a:r>
              <a:rPr lang="el-G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didaskontes</a:t>
            </a:r>
            <a:r>
              <a:rPr lang="en-US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</a:t>
            </a:r>
            <a:endParaRPr lang="pt-BR" altLang="pt-BR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504</Words>
  <Application>Microsoft Office PowerPoint</Application>
  <PresentationFormat>Apresentação na tela (4:3)</PresentationFormat>
  <Paragraphs>84</Paragraphs>
  <Slides>16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Comic Sans MS</vt:lpstr>
      <vt:lpstr>Wingdings</vt:lpstr>
      <vt:lpstr>Monotype Sorts</vt:lpstr>
      <vt:lpstr>Times New Roman</vt:lpstr>
      <vt:lpstr>Default Design</vt:lpstr>
      <vt:lpstr>Apresentação do PowerPoint</vt:lpstr>
      <vt:lpstr>Mordomos como  Fabricantes de Discípulos</vt:lpstr>
      <vt:lpstr>A COMISSÃO DO EVANGELHO</vt:lpstr>
      <vt:lpstr>O Contexto Bíblico</vt:lpstr>
      <vt:lpstr>A Base da Missão</vt:lpstr>
      <vt:lpstr>O Escopo da Missão </vt:lpstr>
      <vt:lpstr>A Experiência dos Discípulos</vt:lpstr>
      <vt:lpstr>O Chamado para Fazer Discípulos</vt:lpstr>
      <vt:lpstr>Exposição do Texto</vt:lpstr>
      <vt:lpstr>Aplicação do Texto</vt:lpstr>
      <vt:lpstr>Discipulado como um Processo</vt:lpstr>
      <vt:lpstr>+    +    =  </vt:lpstr>
      <vt:lpstr>Batismo e Discipulado</vt:lpstr>
      <vt:lpstr>Os Cinco “Todos”  de Mateus 28</vt:lpstr>
      <vt:lpstr>A Promessa</vt:lpstr>
      <vt:lpstr>Apresentação do PowerPoint</vt:lpstr>
    </vt:vector>
  </TitlesOfParts>
  <Company>S.D.A. Church World Headquarters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MORDOMIA CRISTÃ</dc:subject>
  <dc:creator>Pr. MARCELO AUGUSTO DE CARVALHO; PuniE</dc:creator>
  <cp:keywords>www.4tons.com.br</cp:keywords>
  <dc:description>COMÉRCIO PROIBIDO. USO PESSOAL</dc:description>
  <cp:lastModifiedBy>UCB - Marcelo Augusto de Carvalho</cp:lastModifiedBy>
  <cp:revision>82</cp:revision>
  <dcterms:created xsi:type="dcterms:W3CDTF">2007-03-25T12:38:05Z</dcterms:created>
  <dcterms:modified xsi:type="dcterms:W3CDTF">2020-12-17T13:18:45Z</dcterms:modified>
</cp:coreProperties>
</file>