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B16534B9-A0D5-4FB4-B54F-B3CEC3F4AB5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15231F7-97B2-4B45-8DBE-0F56CD59138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t-BR" altLang="pt-BR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817BF2FC-EC91-4EC9-825F-F68DF81F0704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387757D8-2B81-4C4C-A02A-10D4972CEE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1954719F-97E5-4380-97FB-7F53A2D030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BR" altLang="pt-BR"/>
          </a:p>
        </p:txBody>
      </p:sp>
      <p:sp>
        <p:nvSpPr>
          <p:cNvPr id="28679" name="Rectangle 7">
            <a:extLst>
              <a:ext uri="{FF2B5EF4-FFF2-40B4-BE49-F238E27FC236}">
                <a16:creationId xmlns:a16="http://schemas.microsoft.com/office/drawing/2014/main" id="{7936AB7B-230F-4BDD-A4A7-A670D36A53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5745778-CBC5-40D2-9D2F-1073DC4A5D0E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8C51DA4-B9B2-4046-8735-406EFCD50E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0B975E-6605-408B-9926-C15A9268CE88}" type="slidenum">
              <a:rPr lang="pt-BR" altLang="pt-BR"/>
              <a:pPr/>
              <a:t>1</a:t>
            </a:fld>
            <a:endParaRPr lang="pt-BR" altLang="pt-BR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64198C06-D021-42CC-AA53-7F0F706070B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223718F4-BC3F-4863-9390-87AB872F7F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98ADD88-87EA-4EE6-901E-B3E497598C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E8EF53-D672-4B3C-AE2F-7DFE1FD361E6}" type="slidenum">
              <a:rPr lang="pt-BR" altLang="pt-BR"/>
              <a:pPr/>
              <a:t>10</a:t>
            </a:fld>
            <a:endParaRPr lang="pt-BR" altLang="pt-BR"/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40947556-5A1B-4352-9E13-05BD0E95662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B89A9C96-9491-4F72-A4EA-C7B9F4769C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65C04E3-76C5-4F8C-ABFF-473B78B828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18400B-82CE-462C-BC0D-31D367A1BD4E}" type="slidenum">
              <a:rPr lang="pt-BR" altLang="pt-BR"/>
              <a:pPr/>
              <a:t>11</a:t>
            </a:fld>
            <a:endParaRPr lang="pt-BR" altLang="pt-BR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CFBFA0BE-6234-4935-9BBA-C8774E4E1B8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D00282D5-3374-4445-A64F-93BD751A67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1C5D5FB-727A-4DDF-B800-6187AC8B16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963CB8-82F7-4535-9E9F-18016E50CDC6}" type="slidenum">
              <a:rPr lang="pt-BR" altLang="pt-BR"/>
              <a:pPr/>
              <a:t>12</a:t>
            </a:fld>
            <a:endParaRPr lang="pt-BR" altLang="pt-BR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99BDE29E-97BD-4FB5-876A-33AFE2219E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8C1E7E76-C776-4641-955B-8DCB4AA753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3831202-22B0-49E7-BB8E-29E995DF59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326FBA-8DF2-4AFB-B593-FC301303AC67}" type="slidenum">
              <a:rPr lang="pt-BR" altLang="pt-BR"/>
              <a:pPr/>
              <a:t>13</a:t>
            </a:fld>
            <a:endParaRPr lang="pt-BR" altLang="pt-BR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E8C76410-5F53-4698-8856-D6663A769CF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5A51AE1-85E6-489F-8701-811DE1C79A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8795DA0-934B-4650-83FA-9DF4CCBB60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273C1C-788F-4F48-818A-57467A5EABF9}" type="slidenum">
              <a:rPr lang="pt-BR" altLang="pt-BR"/>
              <a:pPr/>
              <a:t>14</a:t>
            </a:fld>
            <a:endParaRPr lang="pt-BR" altLang="pt-BR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2AB98CB9-30D7-4964-9428-4E22E599B49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728617D-ACE2-4586-8852-0B3C39EC55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233E1A2-33A2-4242-9483-7BF9BDF1E7D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784251-E95F-4486-91F3-949827ED9FBE}" type="slidenum">
              <a:rPr lang="pt-BR" altLang="pt-BR"/>
              <a:pPr/>
              <a:t>15</a:t>
            </a:fld>
            <a:endParaRPr lang="pt-BR" altLang="pt-BR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5F5099E6-8D07-4535-A6F4-CE76D20A500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8D569983-0027-4069-B4E4-DA0F12793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9C39D85-26FC-4547-B3DB-C5234B7360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ADB9F3-4EC0-4829-866D-D323EF58F681}" type="slidenum">
              <a:rPr lang="pt-BR" altLang="pt-BR"/>
              <a:pPr/>
              <a:t>16</a:t>
            </a:fld>
            <a:endParaRPr lang="pt-BR" altLang="pt-BR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70E6271E-EDDF-4DFB-9863-22C4E59307A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3210E8B3-9627-4EC6-8F99-C429C6921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759E4F4-09BF-4881-A5E2-077EE6E0F1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DD3CCA-E6AE-47F0-BB11-76EC341F970C}" type="slidenum">
              <a:rPr lang="pt-BR" altLang="pt-BR"/>
              <a:pPr/>
              <a:t>17</a:t>
            </a:fld>
            <a:endParaRPr lang="pt-BR" altLang="pt-BR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ACDC6097-0933-4338-8B7E-EDDF67E3ACF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F599E46-BBC0-495B-B46B-FF1E89E2D5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FEDD804-3DAC-4102-B4DA-AB507BC959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CE0D3-6035-4036-900B-E58306B02F8F}" type="slidenum">
              <a:rPr lang="pt-BR" altLang="pt-BR"/>
              <a:pPr/>
              <a:t>18</a:t>
            </a:fld>
            <a:endParaRPr lang="pt-BR" altLang="pt-BR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B4307687-3A42-4889-B430-3269EAC277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C7446F21-010E-4EC4-822B-8DD28AE062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12DD085-2023-4693-8ED6-CA1E34C72F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A61B56-92C3-4CAE-85D3-9EADC04B9E16}" type="slidenum">
              <a:rPr lang="pt-BR" altLang="pt-BR"/>
              <a:pPr/>
              <a:t>19</a:t>
            </a:fld>
            <a:endParaRPr lang="pt-BR" altLang="pt-BR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0E301C7E-B032-46DF-8DE7-E53054BE4D1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9B5DE0DE-79B4-4726-BF94-8B92072E5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8DECA63-7A24-49A7-82A6-130C74A809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981EE3-4D6A-4D55-8D9C-E457AAA379B6}" type="slidenum">
              <a:rPr lang="pt-BR" altLang="pt-BR"/>
              <a:pPr/>
              <a:t>2</a:t>
            </a:fld>
            <a:endParaRPr lang="pt-BR" altLang="pt-BR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B4CB18A6-C62D-4256-99B9-806A92F65A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DDD4531B-B1F1-48BC-A84C-F3659FA453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49DF440-F903-4B5E-92A1-FAF09BE164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2DDEC2-A4EF-465C-A751-5CE3FF354E0A}" type="slidenum">
              <a:rPr lang="pt-BR" altLang="pt-BR"/>
              <a:pPr/>
              <a:t>3</a:t>
            </a:fld>
            <a:endParaRPr lang="pt-BR" altLang="pt-BR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6791B7B6-0AB9-4772-89D4-71E11DAA06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F0198CE6-CEF4-465F-B5DE-5379EB1F03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16A7F64-F2E2-4F26-9085-0317BF7462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A8C4DF-8160-4E46-B204-FF79AB571476}" type="slidenum">
              <a:rPr lang="pt-BR" altLang="pt-BR"/>
              <a:pPr/>
              <a:t>4</a:t>
            </a:fld>
            <a:endParaRPr lang="pt-BR" altLang="pt-BR"/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2205AE4D-6245-40A3-9633-B6E1B6A9748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515E967B-18B9-4000-AD27-1677734FC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E575540-C139-4BA8-BB87-3201AB843C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8CC890-4913-477F-83F3-DAF286D1F925}" type="slidenum">
              <a:rPr lang="pt-BR" altLang="pt-BR"/>
              <a:pPr/>
              <a:t>5</a:t>
            </a:fld>
            <a:endParaRPr lang="pt-BR" altLang="pt-BR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83DE268C-2B54-4F4E-9199-BA00CE502CC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A66DD2C-D2CE-40A1-804E-928E7D2685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0DDCB33-35D6-4505-84D6-B9C9ED1579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B3854-33C9-49D1-B9F2-471813236831}" type="slidenum">
              <a:rPr lang="pt-BR" altLang="pt-BR"/>
              <a:pPr/>
              <a:t>6</a:t>
            </a:fld>
            <a:endParaRPr lang="pt-BR" altLang="pt-BR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994D47D0-4B85-4FF5-B86A-7130FC76CF0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1609649C-807D-4E07-A37C-E4E7D06791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1CBF89B-4D0E-48BC-B583-0E48F9E491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7227B0-048D-4328-894E-3AF1CE4854F7}" type="slidenum">
              <a:rPr lang="pt-BR" altLang="pt-BR"/>
              <a:pPr/>
              <a:t>7</a:t>
            </a:fld>
            <a:endParaRPr lang="pt-BR" altLang="pt-BR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60821FC9-DCA6-4953-86DF-20FBDB82DD7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93F07DE-B245-4B96-B4C1-51B5C1D2E7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9EC496C-AC19-4817-82D9-766ED099CF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EEFDC5-6337-418D-8BF9-7BDDE659BEEC}" type="slidenum">
              <a:rPr lang="pt-BR" altLang="pt-BR"/>
              <a:pPr/>
              <a:t>8</a:t>
            </a:fld>
            <a:endParaRPr lang="pt-BR" altLang="pt-BR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E3F53292-1D55-433F-B0A2-EFAA886B90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3ED09A0B-D808-4511-A083-E270CFCBBA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7841A09-8E14-4FDA-90B2-09F1D21038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61CD7A-0AB9-44B9-BD4A-2FF2AFFA8C0F}" type="slidenum">
              <a:rPr lang="pt-BR" altLang="pt-BR"/>
              <a:pPr/>
              <a:t>9</a:t>
            </a:fld>
            <a:endParaRPr lang="pt-BR" altLang="pt-BR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794F1613-0601-4543-8076-43ADF9C767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BBB347F-763E-4DA8-8561-978E62B23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3F7192-7405-4A8B-A8FD-B142C2171A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AA025B1-CF87-44D1-86C6-A51DED5F52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EE65E3-F7D5-4B8D-BD82-6AE1A87C9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30CFFF-7554-4E3A-AC2A-FBC740FD5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DFA214-C826-4F26-8B5A-3C57D55A8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2EAA7-A088-4E8E-B8F2-68D25C7099BD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113429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7E1B2D-CD22-4517-91C1-E1B81D762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E3BA7D6-7A6F-40B7-810C-B633B7F54E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3629C43-0906-4730-9DFC-E4117C19C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E2EEB2E-195E-4A71-8459-C3F636FF3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076F6A6-AC62-4932-8B25-AA2F5783F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E628F-A5E2-436E-9BF7-E87145B7DD31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45381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9B83FA2-E7DC-48EB-A705-4F09C5014E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7343EF-505C-4EFB-952F-6B4420C78A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E9FE41-47D6-4705-8FE7-AF5D0198C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AB7C33-C148-49A3-8611-782BF8A16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91C779-D1C1-4EA9-85E7-97FB8360E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516205-B72E-4028-A2A6-9DD5F19EA594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20669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28F565-6639-4691-A8CD-D9D76BE7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15BE8C-F1B1-4690-A61F-05D520D67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BEFB17-6486-4DA7-9966-B2F00438D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B5F86D-2AC1-4EBB-BA9E-95C6D8678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FD55F7-AF31-4F8F-8C9B-030192E8F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03067-70AF-4A45-99DA-02930AEA9893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773627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DC2A31-82E7-412C-8EE8-DD75F3C5D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897D51D-5ED9-4748-8017-B01361DDA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FC58EA0-D31C-46B6-811A-EEA1E6042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A058316-A61C-4FEA-B6A2-1FA2B4A9B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3ED0CE-76BA-4B47-BA39-B99516F0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D010BB-421F-40B9-A8E9-7C98E4D09624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71956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4AF92-7095-44CC-B104-4442452A4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DE69B60-A351-4F2F-B6AB-7121DD3E2B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12A05B0-FAB5-440C-B283-EED692EA3D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C77A63-AC80-4F20-A44F-90948A69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076D907-FCDF-493D-B24C-3E609D714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2A7F674-261F-4345-AAAD-F31B0315B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BA598B-00C1-45A5-B16D-7F0E963A6451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254866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DB1E20-1D80-4C00-8559-989102857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E2D820-2481-4646-BD64-B4B7F470F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C763650-D48D-4951-9B71-C2A728CFC7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9CC133A-6D52-4144-A5E5-57F4C8F87E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1A69F9E-0110-4FFD-B52C-9DD589A42A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763AFF7-74EB-4BF6-9DDA-9CB9A383D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5645F1B-D7C6-4288-936B-57A5344C4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F89245D-926E-41E8-A655-9CB1DB886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BCA49-C2BD-44E8-9989-32FA3D5B5353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104656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71A6CB-C1FA-4A2D-BBE7-2FC92C886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5E33B7-D7A0-4A53-BE32-9CB1AB1C3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FB637AF-A1F3-411D-91BC-9B02506EC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F2469B6-C591-4AF1-B59A-00B237A36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B2FC8-FDE1-4862-B457-9842D7B15E0B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89485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92346D4-4ECF-478A-8E2B-E61741E4F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B2AE0C7-DC65-4997-8D2C-3ED20C8FF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A8A5CE6-2B9B-40C3-B9A9-ED536D045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D68E9F-60CD-4234-8D59-8BEB506A3D6C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19871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642E19-99CC-4160-B37F-2B1D084BD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69FABEC-0B42-40AC-90E7-4B9B4F3D1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D3B5DA1-391A-4E73-8E9F-B6A29EFC5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1E7BAFC-9AC5-4F44-967B-314839244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5171AD8-B610-437B-8E7C-6EC62C5A2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7C80C9A-841A-417A-AFEB-1D7E85D24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B04181-FF3F-4982-8005-FE0910CC3C05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572440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E66F5-BB62-48DB-A0C8-09356F317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F02A969-9D3A-4D84-A111-0C59DF7E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72320AE-BD36-4CF1-B771-43468240C8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4076F8A-0BDD-4406-A0EB-0BBCD9F4B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67D5F-2FBE-4255-8DC8-C52D0EC80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7C17458-D02D-49EF-B425-AF9535544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3B3E9-8EE1-4C9B-BB91-68A9D7DC8ABF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3243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5774AF9-9B79-434C-9E9E-0047B98591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09234-21C8-4AF1-A2E2-DDCCA8AD1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text styles</a:t>
            </a:r>
          </a:p>
          <a:p>
            <a:pPr lvl="1"/>
            <a:r>
              <a:rPr lang="en-US" altLang="pt-BR"/>
              <a:t>Second level</a:t>
            </a:r>
          </a:p>
          <a:p>
            <a:pPr lvl="2"/>
            <a:r>
              <a:rPr lang="en-US" altLang="pt-BR"/>
              <a:t>Third level</a:t>
            </a:r>
          </a:p>
          <a:p>
            <a:pPr lvl="3"/>
            <a:r>
              <a:rPr lang="en-US" altLang="pt-BR"/>
              <a:t>Fourth level</a:t>
            </a:r>
          </a:p>
          <a:p>
            <a:pPr lvl="4"/>
            <a:r>
              <a:rPr lang="en-US" altLang="pt-B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A0BB6DB-CD90-4225-BBE5-6A52DA87D8A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71BA815-774F-435D-AFAD-AB5EEE9F79D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E245D6-6F82-4706-9E0E-EB7D3D14B7E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B85B42-B75B-44BD-9B82-41A7DD990F2B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18604B8-EA15-4561-9067-0D05DBDB9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CAACF4B-2822-42D1-920A-BD7E16DE76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AU" altLang="pt-BR" sz="3200"/>
          </a:p>
        </p:txBody>
      </p:sp>
      <p:pic>
        <p:nvPicPr>
          <p:cNvPr id="20484" name="Picture 4">
            <a:extLst>
              <a:ext uri="{FF2B5EF4-FFF2-40B4-BE49-F238E27FC236}">
                <a16:creationId xmlns:a16="http://schemas.microsoft.com/office/drawing/2014/main" id="{DBDDCCBB-0794-4666-91E3-683BDC843A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2"/>
          <a:stretch>
            <a:fillRect/>
          </a:stretch>
        </p:blipFill>
        <p:spPr bwMode="auto">
          <a:xfrm>
            <a:off x="685800" y="0"/>
            <a:ext cx="7772400" cy="690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extLst>
              <a:ext uri="{FF2B5EF4-FFF2-40B4-BE49-F238E27FC236}">
                <a16:creationId xmlns:a16="http://schemas.microsoft.com/office/drawing/2014/main" id="{FE75DD95-DDA3-4717-ADCC-EF4BF26C6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7" name="Rectangle 3">
            <a:extLst>
              <a:ext uri="{FF2B5EF4-FFF2-40B4-BE49-F238E27FC236}">
                <a16:creationId xmlns:a16="http://schemas.microsoft.com/office/drawing/2014/main" id="{268F9374-BD60-415E-BFAA-BA88E1DA61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914400"/>
            <a:ext cx="7772400" cy="1143000"/>
          </a:xfrm>
        </p:spPr>
        <p:txBody>
          <a:bodyPr/>
          <a:lstStyle/>
          <a:p>
            <a:r>
              <a:rPr lang="pt-BR" altLang="pt-B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 Discípulo é... 4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A6FE5BA3-C6B4-4F91-85CA-49B2B85190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2362200"/>
            <a:ext cx="7292975" cy="2651125"/>
          </a:xfrm>
        </p:spPr>
        <p:txBody>
          <a:bodyPr/>
          <a:lstStyle/>
          <a:p>
            <a:pPr>
              <a:buFont typeface="Monotype Sorts" pitchFamily="2" charset="2"/>
              <a:buChar char="J"/>
            </a:pPr>
            <a:r>
              <a:rPr lang="en-US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pt-BR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 crente que demonstra seu amor pelas outras pessoas (inclusive pelos discípulos) por causa de Jesus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(Jo. 13:34).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>
            <a:extLst>
              <a:ext uri="{FF2B5EF4-FFF2-40B4-BE49-F238E27FC236}">
                <a16:creationId xmlns:a16="http://schemas.microsoft.com/office/drawing/2014/main" id="{B4314561-2BFA-447B-A4E4-181A7D355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1" name="Rectangle 3">
            <a:extLst>
              <a:ext uri="{FF2B5EF4-FFF2-40B4-BE49-F238E27FC236}">
                <a16:creationId xmlns:a16="http://schemas.microsoft.com/office/drawing/2014/main" id="{99F12855-CC2B-423D-BF2A-7F7DE843C8E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1219200"/>
            <a:ext cx="7086600" cy="4038600"/>
          </a:xfrm>
          <a:noFill/>
          <a:ln/>
        </p:spPr>
        <p:txBody>
          <a:bodyPr/>
          <a:lstStyle/>
          <a:p>
            <a:pPr algn="l"/>
            <a:r>
              <a:rPr lang="en-US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34</a:t>
            </a:r>
            <a:r>
              <a:rPr lang="en-US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“</a:t>
            </a: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 novo mandamento lhes dou: Amem-se uns aos outros. Como eu os amei, vocês devem amar-se uns aos outros.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35</a:t>
            </a: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Com isso todos saberão que vocês são meus discípulos, se vocês se amarem uns aos outros.” </a:t>
            </a:r>
          </a:p>
          <a:p>
            <a:pPr algn="l"/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João 13:34,35 (RSV)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>
            <a:extLst>
              <a:ext uri="{FF2B5EF4-FFF2-40B4-BE49-F238E27FC236}">
                <a16:creationId xmlns:a16="http://schemas.microsoft.com/office/drawing/2014/main" id="{1F5418F5-6E91-4BA9-9EC3-D9FEAAA88B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5" name="Rectangle 3">
            <a:extLst>
              <a:ext uri="{FF2B5EF4-FFF2-40B4-BE49-F238E27FC236}">
                <a16:creationId xmlns:a16="http://schemas.microsoft.com/office/drawing/2014/main" id="{2A09B408-1127-4FBE-916F-8D0221D35B0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76400" y="609600"/>
            <a:ext cx="6096000" cy="990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FFCC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altLang="pt-BR" sz="4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DISCIPULADO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A327204C-856B-424A-8027-7C0C9406B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286000"/>
            <a:ext cx="3276600" cy="2971800"/>
          </a:xfrm>
          <a:prstGeom prst="rect">
            <a:avLst/>
          </a:prstGeom>
          <a:solidFill>
            <a:schemeClr val="bg1"/>
          </a:solidFill>
          <a:ln w="3175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pt-BR" altLang="pt-BR" sz="3200" b="1">
                <a:solidFill>
                  <a:srgbClr val="006600"/>
                </a:solidFill>
                <a:latin typeface="Comic Sans MS" panose="030F0702030302020204" pitchFamily="66" charset="0"/>
              </a:rPr>
              <a:t>O Maior </a:t>
            </a:r>
          </a:p>
          <a:p>
            <a:pPr algn="ctr" eaLnBrk="0" hangingPunct="0"/>
            <a:r>
              <a:rPr lang="pt-BR" altLang="pt-BR" sz="3200" b="1">
                <a:solidFill>
                  <a:srgbClr val="006600"/>
                </a:solidFill>
                <a:latin typeface="Comic Sans MS" panose="030F0702030302020204" pitchFamily="66" charset="0"/>
              </a:rPr>
              <a:t>Mandamento</a:t>
            </a:r>
          </a:p>
          <a:p>
            <a:pPr algn="ctr" eaLnBrk="0" hangingPunct="0"/>
            <a:r>
              <a:rPr lang="pt-BR" altLang="pt-BR" sz="3200" b="1">
                <a:solidFill>
                  <a:srgbClr val="006600"/>
                </a:solidFill>
                <a:latin typeface="Comic Sans MS" panose="030F0702030302020204" pitchFamily="66" charset="0"/>
              </a:rPr>
              <a:t>Amar </a:t>
            </a:r>
          </a:p>
          <a:p>
            <a:pPr algn="ctr" eaLnBrk="0" hangingPunct="0"/>
            <a:r>
              <a:rPr lang="pt-BR" altLang="pt-BR" sz="3200" b="1">
                <a:solidFill>
                  <a:srgbClr val="006600"/>
                </a:solidFill>
                <a:latin typeface="Comic Sans MS" panose="030F0702030302020204" pitchFamily="66" charset="0"/>
              </a:rPr>
              <a:t>Mateus 22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AA7DA600-1B52-426A-B236-DE57D8793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2276475"/>
            <a:ext cx="3276600" cy="2971800"/>
          </a:xfrm>
          <a:prstGeom prst="rect">
            <a:avLst/>
          </a:prstGeom>
          <a:solidFill>
            <a:schemeClr val="bg1"/>
          </a:solidFill>
          <a:ln w="3175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pt-BR" altLang="pt-BR" sz="3200" b="1">
                <a:solidFill>
                  <a:srgbClr val="006600"/>
                </a:solidFill>
                <a:latin typeface="Comic Sans MS" panose="030F0702030302020204" pitchFamily="66" charset="0"/>
              </a:rPr>
              <a:t>A Grande </a:t>
            </a:r>
          </a:p>
          <a:p>
            <a:pPr algn="ctr" eaLnBrk="0" hangingPunct="0"/>
            <a:r>
              <a:rPr lang="pt-BR" altLang="pt-BR" sz="3200" b="1">
                <a:solidFill>
                  <a:srgbClr val="006600"/>
                </a:solidFill>
                <a:latin typeface="Comic Sans MS" panose="030F0702030302020204" pitchFamily="66" charset="0"/>
              </a:rPr>
              <a:t>Comissão</a:t>
            </a:r>
          </a:p>
          <a:p>
            <a:pPr algn="ctr" eaLnBrk="0" hangingPunct="0"/>
            <a:r>
              <a:rPr lang="pt-BR" altLang="pt-BR" sz="3200" b="1">
                <a:solidFill>
                  <a:srgbClr val="006600"/>
                </a:solidFill>
                <a:latin typeface="Comic Sans MS" panose="030F0702030302020204" pitchFamily="66" charset="0"/>
              </a:rPr>
              <a:t>Fazer Discípulos</a:t>
            </a:r>
          </a:p>
          <a:p>
            <a:pPr algn="ctr" eaLnBrk="0" hangingPunct="0"/>
            <a:r>
              <a:rPr lang="pt-BR" altLang="pt-BR" sz="3200" b="1">
                <a:solidFill>
                  <a:srgbClr val="006600"/>
                </a:solidFill>
                <a:latin typeface="Comic Sans MS" panose="030F0702030302020204" pitchFamily="66" charset="0"/>
              </a:rPr>
              <a:t>Mateus 28</a:t>
            </a:r>
          </a:p>
        </p:txBody>
      </p:sp>
      <p:sp>
        <p:nvSpPr>
          <p:cNvPr id="13318" name="AutoShape 6">
            <a:extLst>
              <a:ext uri="{FF2B5EF4-FFF2-40B4-BE49-F238E27FC236}">
                <a16:creationId xmlns:a16="http://schemas.microsoft.com/office/drawing/2014/main" id="{093311EB-0E22-4593-AC27-DE0762C46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524000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19" name="AutoShape 7">
            <a:extLst>
              <a:ext uri="{FF2B5EF4-FFF2-40B4-BE49-F238E27FC236}">
                <a16:creationId xmlns:a16="http://schemas.microsoft.com/office/drawing/2014/main" id="{B9238F07-28BA-47BD-925B-EACDAEB6E11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067175" y="5300663"/>
            <a:ext cx="1295400" cy="661987"/>
          </a:xfrm>
          <a:prstGeom prst="curvedUpArrow">
            <a:avLst>
              <a:gd name="adj1" fmla="val 39409"/>
              <a:gd name="adj2" fmla="val 78273"/>
              <a:gd name="adj3" fmla="val 22944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 autoUpdateAnimBg="0"/>
      <p:bldP spid="13317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5DCC15B5-1764-49C0-B579-6C0E8A241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9" name="Rectangle 3">
            <a:extLst>
              <a:ext uri="{FF2B5EF4-FFF2-40B4-BE49-F238E27FC236}">
                <a16:creationId xmlns:a16="http://schemas.microsoft.com/office/drawing/2014/main" id="{88E6DFAB-22B7-46FA-A725-DB25EFC9FD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990600"/>
            <a:ext cx="7772400" cy="1143000"/>
          </a:xfrm>
        </p:spPr>
        <p:txBody>
          <a:bodyPr/>
          <a:lstStyle/>
          <a:p>
            <a:r>
              <a:rPr lang="pt-BR" altLang="pt-B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 Discípulo é... 5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17CCBBD7-5DEC-40D7-AA9E-99ABC35F06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2688" y="2019300"/>
            <a:ext cx="7505700" cy="3708400"/>
          </a:xfrm>
        </p:spPr>
        <p:txBody>
          <a:bodyPr/>
          <a:lstStyle/>
          <a:p>
            <a:pPr>
              <a:buFont typeface="Monotype Sorts" pitchFamily="2" charset="2"/>
              <a:buChar char="J"/>
            </a:pPr>
            <a:r>
              <a:rPr lang="en-US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pt-BR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Alguém que fica conectado a Jesus e dá frutos ao apresentar outros a Ele e à Sua comunidade</a:t>
            </a:r>
          </a:p>
          <a:p>
            <a:pPr>
              <a:buFont typeface="Monotype Sorts" pitchFamily="2" charset="2"/>
              <a:buNone/>
            </a:pPr>
            <a:r>
              <a:rPr lang="pt-BR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  - a igreja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(João 15:8)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>
            <a:extLst>
              <a:ext uri="{FF2B5EF4-FFF2-40B4-BE49-F238E27FC236}">
                <a16:creationId xmlns:a16="http://schemas.microsoft.com/office/drawing/2014/main" id="{B16F9CB5-B0D8-4A96-B9F5-7902CB8A2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Rectangle 3">
            <a:extLst>
              <a:ext uri="{FF2B5EF4-FFF2-40B4-BE49-F238E27FC236}">
                <a16:creationId xmlns:a16="http://schemas.microsoft.com/office/drawing/2014/main" id="{A92163B7-DE8B-46D3-8DF3-1369E5399FA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47800" y="1295400"/>
            <a:ext cx="7086600" cy="4495800"/>
          </a:xfrm>
          <a:noFill/>
          <a:ln/>
        </p:spPr>
        <p:txBody>
          <a:bodyPr/>
          <a:lstStyle/>
          <a:p>
            <a:pPr algn="l">
              <a:spcBef>
                <a:spcPct val="0"/>
              </a:spcBef>
            </a:pPr>
            <a:r>
              <a:rPr lang="en-US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8</a:t>
            </a:r>
            <a:r>
              <a:rPr lang="en-US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“</a:t>
            </a: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Meu Pai é glorificado pelo fato de vocês darem muito fruto; e assim serão meus discípulos.” 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16</a:t>
            </a: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“Vocês não me escolheram, mas eu os escolhi para irem e darem fruto, fruto que permaneça, a fim de que o Pai lhes conceda o que pedirem em meu nome.” </a:t>
            </a:r>
          </a:p>
          <a:p>
            <a:pPr algn="l">
              <a:spcBef>
                <a:spcPct val="0"/>
              </a:spcBef>
            </a:pP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João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15:8,16 (NVI)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>
            <a:extLst>
              <a:ext uri="{FF2B5EF4-FFF2-40B4-BE49-F238E27FC236}">
                <a16:creationId xmlns:a16="http://schemas.microsoft.com/office/drawing/2014/main" id="{247D7C31-EA9D-491D-A4D8-6895EE5E6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07" name="Rectangle 3">
            <a:extLst>
              <a:ext uri="{FF2B5EF4-FFF2-40B4-BE49-F238E27FC236}">
                <a16:creationId xmlns:a16="http://schemas.microsoft.com/office/drawing/2014/main" id="{2F630204-8C03-4BC2-AAE8-7EFE61A550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990600"/>
            <a:ext cx="7772400" cy="1143000"/>
          </a:xfrm>
        </p:spPr>
        <p:txBody>
          <a:bodyPr/>
          <a:lstStyle/>
          <a:p>
            <a:r>
              <a:rPr lang="pt-BR" altLang="pt-BR" sz="40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 Discípulo é alguém que...</a:t>
            </a:r>
            <a:r>
              <a:rPr lang="en-US" altLang="pt-BR" sz="40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A88121C7-9CC7-493D-8653-EE32D628BA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019300"/>
            <a:ext cx="7164388" cy="35433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25000"/>
              </a:spcBef>
              <a:buFont typeface="Monotype Sorts" pitchFamily="2" charset="2"/>
              <a:buChar char="J"/>
            </a:pPr>
            <a:r>
              <a:rPr lang="en-US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Vive num relacionamento com Jesus</a:t>
            </a:r>
          </a:p>
          <a:p>
            <a:pPr>
              <a:lnSpc>
                <a:spcPct val="90000"/>
              </a:lnSpc>
              <a:spcBef>
                <a:spcPct val="25000"/>
              </a:spcBef>
              <a:buFont typeface="Monotype Sorts" pitchFamily="2" charset="2"/>
              <a:buChar char="J"/>
            </a:pP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Vive o senhorio de Cristo</a:t>
            </a:r>
          </a:p>
          <a:p>
            <a:pPr>
              <a:lnSpc>
                <a:spcPct val="90000"/>
              </a:lnSpc>
              <a:spcBef>
                <a:spcPct val="25000"/>
              </a:spcBef>
              <a:buFont typeface="Monotype Sorts" pitchFamily="2" charset="2"/>
              <a:buChar char="J"/>
            </a:pP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Aceita os ensinamentos de Jesus</a:t>
            </a:r>
          </a:p>
          <a:p>
            <a:pPr>
              <a:lnSpc>
                <a:spcPct val="90000"/>
              </a:lnSpc>
              <a:spcBef>
                <a:spcPct val="25000"/>
              </a:spcBef>
              <a:buFont typeface="Monotype Sorts" pitchFamily="2" charset="2"/>
              <a:buChar char="J"/>
            </a:pP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Ama os discípulos como Cristo ama</a:t>
            </a:r>
          </a:p>
          <a:p>
            <a:pPr>
              <a:lnSpc>
                <a:spcPct val="90000"/>
              </a:lnSpc>
              <a:spcBef>
                <a:spcPct val="25000"/>
              </a:spcBef>
              <a:buFont typeface="Monotype Sorts" pitchFamily="2" charset="2"/>
              <a:buChar char="J"/>
            </a:pP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Apresenta outros a Jesus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>
            <a:extLst>
              <a:ext uri="{FF2B5EF4-FFF2-40B4-BE49-F238E27FC236}">
                <a16:creationId xmlns:a16="http://schemas.microsoft.com/office/drawing/2014/main" id="{224FEB10-8E82-4E10-846C-B3D58ED294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7" name="Rectangle 3">
            <a:extLst>
              <a:ext uri="{FF2B5EF4-FFF2-40B4-BE49-F238E27FC236}">
                <a16:creationId xmlns:a16="http://schemas.microsoft.com/office/drawing/2014/main" id="{7ADEBB9D-15C3-420E-BA15-C4769CC87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762000"/>
            <a:ext cx="7239000" cy="990600"/>
          </a:xfrm>
        </p:spPr>
        <p:txBody>
          <a:bodyPr/>
          <a:lstStyle/>
          <a:p>
            <a:r>
              <a:rPr lang="pt-BR" altLang="pt-B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Discipulado e Batismo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2A4764BE-8890-44DE-B3D9-7AFD33EC08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905000"/>
            <a:ext cx="7010400" cy="3900488"/>
          </a:xfrm>
        </p:spPr>
        <p:txBody>
          <a:bodyPr/>
          <a:lstStyle/>
          <a:p>
            <a:pPr marL="609600" indent="-6096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AutoNum type="arabicPeriod"/>
            </a:pP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 discípulo é feito quando alguém é batizado após aceitar Jesus como Salvador e Senhor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(Exemplos: o eunuco e o carcereiro de Filipe)</a:t>
            </a:r>
          </a:p>
          <a:p>
            <a:pPr marL="609600" indent="-6096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AutoNum type="arabicPeriod"/>
            </a:pPr>
            <a:endParaRPr lang="pt-BR" altLang="pt-BR" sz="2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anose="030F0702030302020204" pitchFamily="66" charset="0"/>
            </a:endParaRPr>
          </a:p>
          <a:p>
            <a:pPr marL="990600" lvl="1" indent="-5334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AutoNum type="arabicParenR"/>
            </a:pPr>
            <a:r>
              <a:rPr lang="pt-BR" altLang="pt-B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Não é a duração dos estudos</a:t>
            </a:r>
          </a:p>
          <a:p>
            <a:pPr marL="990600" lvl="1" indent="-5334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AutoNum type="arabicParenR"/>
            </a:pPr>
            <a:r>
              <a:rPr lang="pt-BR" altLang="pt-B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Mas uma rendição do coração </a:t>
            </a:r>
            <a:endParaRPr lang="pt-BR" altLang="pt-BR" sz="2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>
            <a:extLst>
              <a:ext uri="{FF2B5EF4-FFF2-40B4-BE49-F238E27FC236}">
                <a16:creationId xmlns:a16="http://schemas.microsoft.com/office/drawing/2014/main" id="{67F834D6-EF23-4954-B5D1-54891AD09C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1" name="Rectangle 3">
            <a:extLst>
              <a:ext uri="{FF2B5EF4-FFF2-40B4-BE49-F238E27FC236}">
                <a16:creationId xmlns:a16="http://schemas.microsoft.com/office/drawing/2014/main" id="{64A6BFE3-CB9E-4267-8AFB-36EAE74643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905000"/>
            <a:ext cx="7010400" cy="4332288"/>
          </a:xfrm>
        </p:spPr>
        <p:txBody>
          <a:bodyPr/>
          <a:lstStyle/>
          <a:p>
            <a:pPr marL="609600" indent="-6096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None/>
            </a:pPr>
            <a:r>
              <a:rPr lang="en-US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2. </a:t>
            </a: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Através do batismo, o discípulo é incumbido de uma vida de serviço – ministério (Exemplo: batismo e ministério de Jesus)</a:t>
            </a:r>
          </a:p>
          <a:p>
            <a:pPr marL="609600" indent="-6096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None/>
            </a:pPr>
            <a:endParaRPr lang="pt-BR" altLang="pt-BR" sz="2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anose="030F0702030302020204" pitchFamily="66" charset="0"/>
            </a:endParaRPr>
          </a:p>
          <a:p>
            <a:pPr marL="990600" lvl="1" indent="-5334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AutoNum type="arabicParenR"/>
            </a:pPr>
            <a:r>
              <a:rPr lang="pt-BR" altLang="pt-B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Sacerdotes e nação santa</a:t>
            </a:r>
          </a:p>
          <a:p>
            <a:pPr marL="990600" lvl="1" indent="-5334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AutoNum type="arabicParenR"/>
            </a:pPr>
            <a:r>
              <a:rPr lang="pt-BR" altLang="pt-B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Chamado: tornar a bondade de Deus conhecida para o mundo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0F4917A5-D8D0-4207-A643-9347A1073C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7239000" cy="990600"/>
          </a:xfrm>
          <a:noFill/>
          <a:ln/>
        </p:spPr>
        <p:txBody>
          <a:bodyPr/>
          <a:lstStyle/>
          <a:p>
            <a:r>
              <a:rPr lang="pt-BR" altLang="pt-B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Discipulado e Batismo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>
            <a:extLst>
              <a:ext uri="{FF2B5EF4-FFF2-40B4-BE49-F238E27FC236}">
                <a16:creationId xmlns:a16="http://schemas.microsoft.com/office/drawing/2014/main" id="{1AB38A5E-0D76-416B-935A-37513A2F9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5" name="Rectangle 3">
            <a:extLst>
              <a:ext uri="{FF2B5EF4-FFF2-40B4-BE49-F238E27FC236}">
                <a16:creationId xmlns:a16="http://schemas.microsoft.com/office/drawing/2014/main" id="{C7DCC1FF-3B33-4DC3-8808-EC979EFD6E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905000"/>
            <a:ext cx="7010400" cy="3900488"/>
          </a:xfrm>
        </p:spPr>
        <p:txBody>
          <a:bodyPr/>
          <a:lstStyle/>
          <a:p>
            <a:pPr marL="609600" indent="-6096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None/>
            </a:pPr>
            <a:r>
              <a:rPr lang="en-US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3. </a:t>
            </a: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O processo de discipulado inclui treinamento dos discípulos após seu batismo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(Exemplo: igreja em Jerusalém)</a:t>
            </a:r>
          </a:p>
          <a:p>
            <a:pPr marL="609600" indent="-6096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AutoNum type="arabicPeriod"/>
            </a:pPr>
            <a:endParaRPr lang="pt-BR" altLang="pt-BR" sz="24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anose="030F0702030302020204" pitchFamily="66" charset="0"/>
            </a:endParaRPr>
          </a:p>
          <a:p>
            <a:pPr marL="990600" lvl="1" indent="-5334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AutoNum type="arabicParenR"/>
            </a:pPr>
            <a:r>
              <a:rPr lang="pt-BR" altLang="pt-B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Treinamento corporativo na igreja</a:t>
            </a:r>
          </a:p>
          <a:p>
            <a:pPr marL="990600" lvl="1" indent="-533400">
              <a:lnSpc>
                <a:spcPct val="95000"/>
              </a:lnSpc>
              <a:spcBef>
                <a:spcPct val="0"/>
              </a:spcBef>
              <a:buFont typeface="Monotype Sorts" pitchFamily="2" charset="2"/>
              <a:buAutoNum type="arabicParenR"/>
            </a:pPr>
            <a:r>
              <a:rPr lang="pt-BR" altLang="pt-B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Treinamento em pequenos grupos (casas)</a:t>
            </a:r>
            <a:endParaRPr lang="pt-BR" altLang="pt-BR" sz="2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B53BA68F-07B1-49CE-AAB6-98742AA2C3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7239000" cy="990600"/>
          </a:xfrm>
          <a:noFill/>
          <a:ln/>
        </p:spPr>
        <p:txBody>
          <a:bodyPr/>
          <a:lstStyle/>
          <a:p>
            <a:r>
              <a:rPr lang="pt-BR" altLang="pt-B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Discipulado e Batismo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BE051BA-7710-4541-B12F-819E2C03D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F7EF94C-FB57-4D59-8582-64FA212C15C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en-AU" altLang="pt-BR" sz="3200"/>
          </a:p>
        </p:txBody>
      </p:sp>
      <p:pic>
        <p:nvPicPr>
          <p:cNvPr id="19460" name="Picture 4">
            <a:extLst>
              <a:ext uri="{FF2B5EF4-FFF2-40B4-BE49-F238E27FC236}">
                <a16:creationId xmlns:a16="http://schemas.microsoft.com/office/drawing/2014/main" id="{1A55A6AA-B7EA-44FC-8EA7-68A85DABA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2"/>
          <a:stretch>
            <a:fillRect/>
          </a:stretch>
        </p:blipFill>
        <p:spPr bwMode="auto">
          <a:xfrm>
            <a:off x="685800" y="0"/>
            <a:ext cx="7772400" cy="690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EA579B2F-4B61-4B6E-9C53-3009E262B4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Rectangle 3">
            <a:extLst>
              <a:ext uri="{FF2B5EF4-FFF2-40B4-BE49-F238E27FC236}">
                <a16:creationId xmlns:a16="http://schemas.microsoft.com/office/drawing/2014/main" id="{91BC860E-7812-44AE-8690-001300BCB4E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43000" y="836613"/>
            <a:ext cx="7086600" cy="992187"/>
          </a:xfrm>
          <a:solidFill>
            <a:schemeClr val="bg1"/>
          </a:solidFill>
          <a:ln w="38100">
            <a:solidFill>
              <a:srgbClr val="FFCC00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altLang="pt-BR" sz="4400" b="1">
                <a:solidFill>
                  <a:srgbClr val="00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SENDO UM DISCÍPULO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C39EC87-B81D-4907-BF5C-A3AC67D7667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1989138"/>
            <a:ext cx="7315200" cy="4030662"/>
          </a:xfrm>
          <a:noFill/>
          <a:ln/>
        </p:spPr>
        <p:txBody>
          <a:bodyPr/>
          <a:lstStyle/>
          <a:p>
            <a:pPr algn="l"/>
            <a:r>
              <a:rPr lang="en-US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“</a:t>
            </a:r>
            <a:r>
              <a:rPr lang="pt-BR" altLang="pt-BR" sz="3200" b="1">
                <a:solidFill>
                  <a:schemeClr val="bg1"/>
                </a:solidFill>
                <a:latin typeface="Comic Sans MS" panose="030F0702030302020204" pitchFamily="66" charset="0"/>
              </a:rPr>
              <a:t>Portanto, vão e façam discípulos de todas as nações, batizando-os em nome do Pai e do Filho e do Espírito Santo, ensinando-os a obedecer a tudo o que eu lhes ordenei. E eu estarei sempre com vocês, até o fim dos tempos</a:t>
            </a: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.”                  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Mateus 28:19,20 (NVI)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60F75E6B-7E02-4DAF-92C4-7261ED0D83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A349E047-7CEE-44F1-9720-83F889FD6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429000"/>
            <a:ext cx="3048000" cy="914400"/>
          </a:xfrm>
          <a:prstGeom prst="rect">
            <a:avLst/>
          </a:prstGeom>
          <a:solidFill>
            <a:srgbClr val="006600"/>
          </a:solidFill>
          <a:ln w="3175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pt-BR" altLang="pt-BR" sz="40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Pessoa</a:t>
            </a:r>
            <a:endParaRPr lang="pt-BR" altLang="pt-BR" sz="4000" b="1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anose="030F0702030302020204" pitchFamily="66" charset="0"/>
            </a:endParaRP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443B5981-6F9A-4B64-B9C5-E19D9EA23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286000"/>
            <a:ext cx="3505200" cy="914400"/>
          </a:xfrm>
          <a:prstGeom prst="rect">
            <a:avLst/>
          </a:prstGeom>
          <a:solidFill>
            <a:schemeClr val="bg1"/>
          </a:solidFill>
          <a:ln w="3175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pt-BR" altLang="pt-BR" sz="3600" b="1">
                <a:solidFill>
                  <a:srgbClr val="006600"/>
                </a:solidFill>
                <a:latin typeface="Comic Sans MS" panose="030F0702030302020204" pitchFamily="66" charset="0"/>
              </a:rPr>
              <a:t>Relacionamento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005F4C4-5852-4816-AC33-FA9A28579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3429000"/>
            <a:ext cx="3505200" cy="914400"/>
          </a:xfrm>
          <a:prstGeom prst="rect">
            <a:avLst/>
          </a:prstGeom>
          <a:solidFill>
            <a:schemeClr val="bg1"/>
          </a:solidFill>
          <a:ln w="3175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pt-BR" altLang="pt-BR" sz="3600" b="1">
                <a:solidFill>
                  <a:srgbClr val="006600"/>
                </a:solidFill>
                <a:latin typeface="Comic Sans MS" panose="030F0702030302020204" pitchFamily="66" charset="0"/>
              </a:rPr>
              <a:t>Aprendiz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C5974FA3-E484-4ADD-A3EE-726FAC54C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572000"/>
            <a:ext cx="3505200" cy="914400"/>
          </a:xfrm>
          <a:prstGeom prst="rect">
            <a:avLst/>
          </a:prstGeom>
          <a:solidFill>
            <a:schemeClr val="bg1"/>
          </a:solidFill>
          <a:ln w="3175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pt-BR" altLang="pt-BR" sz="3600" b="1">
                <a:solidFill>
                  <a:srgbClr val="006600"/>
                </a:solidFill>
                <a:latin typeface="Comic Sans MS" panose="030F0702030302020204" pitchFamily="66" charset="0"/>
              </a:rPr>
              <a:t>Obediente</a:t>
            </a:r>
          </a:p>
        </p:txBody>
      </p:sp>
      <p:sp>
        <p:nvSpPr>
          <p:cNvPr id="4103" name="Line 7">
            <a:extLst>
              <a:ext uri="{FF2B5EF4-FFF2-40B4-BE49-F238E27FC236}">
                <a16:creationId xmlns:a16="http://schemas.microsoft.com/office/drawing/2014/main" id="{E1B8615E-9233-4B29-B8BF-741D871ADC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743200"/>
            <a:ext cx="457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104" name="Line 8">
            <a:extLst>
              <a:ext uri="{FF2B5EF4-FFF2-40B4-BE49-F238E27FC236}">
                <a16:creationId xmlns:a16="http://schemas.microsoft.com/office/drawing/2014/main" id="{A7FC940D-0100-4F04-95D1-65BC85CF8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886200"/>
            <a:ext cx="3810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105" name="Line 9">
            <a:extLst>
              <a:ext uri="{FF2B5EF4-FFF2-40B4-BE49-F238E27FC236}">
                <a16:creationId xmlns:a16="http://schemas.microsoft.com/office/drawing/2014/main" id="{26ADA1F7-B565-4079-854C-E6FFBFBBCB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029200"/>
            <a:ext cx="457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106" name="Line 10">
            <a:extLst>
              <a:ext uri="{FF2B5EF4-FFF2-40B4-BE49-F238E27FC236}">
                <a16:creationId xmlns:a16="http://schemas.microsoft.com/office/drawing/2014/main" id="{200AC033-5E2E-402F-A4DE-EAF3740DC0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743200"/>
            <a:ext cx="0" cy="228600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107" name="Line 11">
            <a:extLst>
              <a:ext uri="{FF2B5EF4-FFF2-40B4-BE49-F238E27FC236}">
                <a16:creationId xmlns:a16="http://schemas.microsoft.com/office/drawing/2014/main" id="{782A17E1-57F6-4996-B7D6-FC3FB9B3C4E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886200"/>
            <a:ext cx="4572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4108" name="Rectangle 12">
            <a:extLst>
              <a:ext uri="{FF2B5EF4-FFF2-40B4-BE49-F238E27FC236}">
                <a16:creationId xmlns:a16="http://schemas.microsoft.com/office/drawing/2014/main" id="{42BB665A-2E33-4BC1-A87A-AC599890DF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79463" y="274638"/>
            <a:ext cx="6132512" cy="1143000"/>
          </a:xfrm>
        </p:spPr>
        <p:txBody>
          <a:bodyPr/>
          <a:lstStyle/>
          <a:p>
            <a:r>
              <a:rPr lang="pt-BR" altLang="pt-BR" sz="4000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O que é um Discípulo?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 autoUpdateAnimBg="0"/>
      <p:bldP spid="4100" grpId="0" animBg="1" autoUpdateAnimBg="0"/>
      <p:bldP spid="4101" grpId="0" animBg="1" autoUpdateAnimBg="0"/>
      <p:bldP spid="410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8E3F7131-CB39-4BEE-88D7-B1C4BE788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>
            <a:extLst>
              <a:ext uri="{FF2B5EF4-FFF2-40B4-BE49-F238E27FC236}">
                <a16:creationId xmlns:a16="http://schemas.microsoft.com/office/drawing/2014/main" id="{1DF2A6E4-D7F3-48D7-8088-6A4E12B948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en-US" altLang="pt-B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 </a:t>
            </a:r>
            <a:r>
              <a:rPr lang="pt-BR" altLang="pt-B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Discípulo</a:t>
            </a:r>
            <a:r>
              <a:rPr lang="en-US" altLang="pt-B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é... 1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0C13BD8C-166D-4F21-BE42-8751967601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19200" y="2362200"/>
            <a:ext cx="7543800" cy="3082925"/>
          </a:xfrm>
        </p:spPr>
        <p:txBody>
          <a:bodyPr/>
          <a:lstStyle/>
          <a:p>
            <a:pPr>
              <a:buFont typeface="Monotype Sorts" pitchFamily="2" charset="2"/>
              <a:buChar char="J"/>
            </a:pPr>
            <a:r>
              <a:rPr lang="en-US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pt-BR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Uma pessoa que tem um relacionamento com Jesus e está disposta a aprender dEle </a:t>
            </a:r>
            <a:r>
              <a:rPr lang="pt-BR" altLang="pt-BR" sz="3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</a:p>
          <a:p>
            <a:pPr>
              <a:buFont typeface="Monotype Sorts" pitchFamily="2" charset="2"/>
              <a:buNone/>
            </a:pPr>
            <a:r>
              <a:rPr lang="pt-BR" altLang="pt-BR" sz="3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  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(Mt 10:24,25).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E368E3F5-5D4D-4420-BB69-674811B547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7" name="Rectangle 3">
            <a:extLst>
              <a:ext uri="{FF2B5EF4-FFF2-40B4-BE49-F238E27FC236}">
                <a16:creationId xmlns:a16="http://schemas.microsoft.com/office/drawing/2014/main" id="{E2D623D0-2CA3-44A1-AC68-B9E570B2A78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1828800"/>
            <a:ext cx="7086600" cy="2971800"/>
          </a:xfrm>
          <a:noFill/>
          <a:ln/>
        </p:spPr>
        <p:txBody>
          <a:bodyPr/>
          <a:lstStyle/>
          <a:p>
            <a:pPr algn="l"/>
            <a:r>
              <a:rPr lang="en-US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24</a:t>
            </a:r>
            <a:r>
              <a:rPr lang="en-US" altLang="pt-BR" sz="3200" b="1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“</a:t>
            </a: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O discípulo não está acima do seu mestre, nem o servo acima do seu senhor.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25</a:t>
            </a: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Basta ao discípulo ser como o seu mestre, e ao servo, como o seu senhor.”                  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Mat. 10:24,25 (NVI)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id="{2A7C62CF-041C-4142-A5C7-CD302F57F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1" name="Rectangle 3">
            <a:extLst>
              <a:ext uri="{FF2B5EF4-FFF2-40B4-BE49-F238E27FC236}">
                <a16:creationId xmlns:a16="http://schemas.microsoft.com/office/drawing/2014/main" id="{AA5180F4-A2CE-45A0-96A9-215479E348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pt-BR" altLang="pt-B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 Discípulo é... 2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0141856E-D012-4C8D-8B86-595DFC2DAE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1913" y="2362200"/>
            <a:ext cx="7343775" cy="24384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Char char="J"/>
            </a:pPr>
            <a:r>
              <a:rPr lang="en-US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 crente que está comprometido com o Senhorio de Jesus e que está disposto a sofrer por Ele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 </a:t>
            </a:r>
            <a:r>
              <a:rPr lang="en-US" altLang="pt-BR" sz="2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(Lc. 14:26,27,33).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7F943182-EEE6-44C9-9752-EC930665AF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5" name="Rectangle 3">
            <a:extLst>
              <a:ext uri="{FF2B5EF4-FFF2-40B4-BE49-F238E27FC236}">
                <a16:creationId xmlns:a16="http://schemas.microsoft.com/office/drawing/2014/main" id="{ED135225-3116-4198-8C9F-8E830730913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76375" y="1125538"/>
            <a:ext cx="7416800" cy="4408487"/>
          </a:xfrm>
          <a:noFill/>
          <a:ln/>
        </p:spPr>
        <p:txBody>
          <a:bodyPr/>
          <a:lstStyle/>
          <a:p>
            <a:pPr algn="l">
              <a:lnSpc>
                <a:spcPct val="90000"/>
              </a:lnSpc>
            </a:pP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26 “Se alguém vem a mim e ama o seu pai, sua mãe, sua mulher, seus filhos, seus irmãos e irmãs, e até sua própria vida mais do que a mim, não pode ser meu discípulo.27 E aquele que não carrega sua cruz e não me segue não pode ser meu discípulo.” 33 “Ida mesma forma, qualquer de vocês que não renunciar a tudo o que possui não pode ser meu discípulo.”</a:t>
            </a: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           </a:t>
            </a:r>
          </a:p>
          <a:p>
            <a:pPr algn="l">
              <a:lnSpc>
                <a:spcPct val="90000"/>
              </a:lnSpc>
            </a:pPr>
            <a:r>
              <a:rPr lang="pt-BR" altLang="pt-BR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Lucas 14:26,27,33 (NVI)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id="{900E6D9E-A7A1-4803-8EA4-DCC2D7F15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19" name="Rectangle 3">
            <a:extLst>
              <a:ext uri="{FF2B5EF4-FFF2-40B4-BE49-F238E27FC236}">
                <a16:creationId xmlns:a16="http://schemas.microsoft.com/office/drawing/2014/main" id="{8CDA4D67-574B-448C-8A3E-65CA5C2D70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r>
              <a:rPr lang="pt-BR" altLang="pt-BR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Um Discípulo é... 3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1E299E1D-8D7F-462F-844A-0CEC0F9D1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362200"/>
            <a:ext cx="7448550" cy="2219325"/>
          </a:xfrm>
        </p:spPr>
        <p:txBody>
          <a:bodyPr/>
          <a:lstStyle/>
          <a:p>
            <a:pPr>
              <a:buFont typeface="Monotype Sorts" pitchFamily="2" charset="2"/>
              <a:buChar char="J"/>
            </a:pPr>
            <a:r>
              <a:rPr lang="en-US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pt-BR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Alguém que entende e aceita os ensinamentos básicos de Jesus Cristo</a:t>
            </a:r>
            <a:r>
              <a:rPr lang="en-US" altLang="pt-BR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(Jo. 8:31,32).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id="{696BF6DE-AEE1-4924-9118-3EE25FDF2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3" name="Rectangle 3">
            <a:extLst>
              <a:ext uri="{FF2B5EF4-FFF2-40B4-BE49-F238E27FC236}">
                <a16:creationId xmlns:a16="http://schemas.microsoft.com/office/drawing/2014/main" id="{723BCD76-E840-4670-A2EF-F256F4D2DC8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00200" y="1828800"/>
            <a:ext cx="7086600" cy="2971800"/>
          </a:xfrm>
          <a:noFill/>
          <a:ln/>
        </p:spPr>
        <p:txBody>
          <a:bodyPr/>
          <a:lstStyle/>
          <a:p>
            <a:pPr algn="l"/>
            <a:r>
              <a:rPr lang="en-US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31</a:t>
            </a:r>
            <a:r>
              <a:rPr lang="en-US" altLang="pt-BR" sz="3200"/>
              <a:t> </a:t>
            </a:r>
            <a:r>
              <a:rPr lang="en-US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”</a:t>
            </a: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Disse Jesus aos judeus que haviam crido nele: ‘Se vocês permanecerem firmes na minha palavra, verdadeiramente serão meus discípulos.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32 E conhecerão a verdade, e a verdade os libertará</a:t>
            </a:r>
            <a:r>
              <a:rPr lang="pt-BR" altLang="pt-B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.” </a:t>
            </a:r>
            <a:r>
              <a:rPr lang="pt-BR" altLang="pt-B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anose="030F0702030302020204" pitchFamily="66" charset="0"/>
              </a:rPr>
              <a:t>João 8:31,32 (NIV)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680</Words>
  <Application>Microsoft Office PowerPoint</Application>
  <PresentationFormat>Apresentação na tela (4:3)</PresentationFormat>
  <Paragraphs>77</Paragraphs>
  <Slides>19</Slides>
  <Notes>19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Arial</vt:lpstr>
      <vt:lpstr>Comic Sans MS</vt:lpstr>
      <vt:lpstr>Times New Roman</vt:lpstr>
      <vt:lpstr>Monotype Sorts</vt:lpstr>
      <vt:lpstr>Default Design</vt:lpstr>
      <vt:lpstr>Apresentação do PowerPoint</vt:lpstr>
      <vt:lpstr>SENDO UM DISCÍPULO</vt:lpstr>
      <vt:lpstr>O que é um Discípulo?</vt:lpstr>
      <vt:lpstr>Um Discípulo é... 1</vt:lpstr>
      <vt:lpstr>Apresentação do PowerPoint</vt:lpstr>
      <vt:lpstr>Um Discípulo é... 2</vt:lpstr>
      <vt:lpstr>Apresentação do PowerPoint</vt:lpstr>
      <vt:lpstr>Um Discípulo é... 3</vt:lpstr>
      <vt:lpstr>Apresentação do PowerPoint</vt:lpstr>
      <vt:lpstr>Um Discípulo é... 4</vt:lpstr>
      <vt:lpstr>Apresentação do PowerPoint</vt:lpstr>
      <vt:lpstr>DISCIPULADO</vt:lpstr>
      <vt:lpstr>Um Discípulo é... 5</vt:lpstr>
      <vt:lpstr>Apresentação do PowerPoint</vt:lpstr>
      <vt:lpstr>Um Discípulo é alguém que... </vt:lpstr>
      <vt:lpstr>Discipulado e Batismo</vt:lpstr>
      <vt:lpstr>Discipulado e Batismo</vt:lpstr>
      <vt:lpstr>Discipulado e Batismo</vt:lpstr>
      <vt:lpstr>Apresentação do PowerPoint</vt:lpstr>
    </vt:vector>
  </TitlesOfParts>
  <Company>S.D.A. Church World Headquarters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MORDOMIA CRISTÃ</dc:subject>
  <dc:creator>Pr. MARCELO AUGUSTO DE CARVALHO; PuniE</dc:creator>
  <cp:keywords>www.4tons.com.br</cp:keywords>
  <dc:description>COMÉRCIO PROIBIDO. USO PESSOAL</dc:description>
  <cp:lastModifiedBy>UCB - Marcelo Augusto de Carvalho</cp:lastModifiedBy>
  <cp:revision>71</cp:revision>
  <dcterms:created xsi:type="dcterms:W3CDTF">2007-03-24T19:55:52Z</dcterms:created>
  <dcterms:modified xsi:type="dcterms:W3CDTF">2020-12-17T13:19:12Z</dcterms:modified>
</cp:coreProperties>
</file>