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73" r:id="rId2"/>
    <p:sldId id="257" r:id="rId3"/>
    <p:sldId id="274" r:id="rId4"/>
    <p:sldId id="292" r:id="rId5"/>
    <p:sldId id="293" r:id="rId6"/>
    <p:sldId id="277" r:id="rId7"/>
    <p:sldId id="275" r:id="rId8"/>
    <p:sldId id="278" r:id="rId9"/>
    <p:sldId id="294" r:id="rId10"/>
    <p:sldId id="276" r:id="rId11"/>
    <p:sldId id="295" r:id="rId12"/>
    <p:sldId id="280" r:id="rId13"/>
    <p:sldId id="281" r:id="rId14"/>
    <p:sldId id="282" r:id="rId15"/>
    <p:sldId id="283" r:id="rId16"/>
    <p:sldId id="298" r:id="rId17"/>
    <p:sldId id="299" r:id="rId18"/>
    <p:sldId id="300" r:id="rId19"/>
    <p:sldId id="297" r:id="rId20"/>
    <p:sldId id="284" r:id="rId21"/>
    <p:sldId id="301" r:id="rId22"/>
    <p:sldId id="302" r:id="rId23"/>
    <p:sldId id="303" r:id="rId24"/>
    <p:sldId id="296" r:id="rId25"/>
    <p:sldId id="285" r:id="rId26"/>
    <p:sldId id="286" r:id="rId27"/>
    <p:sldId id="287" r:id="rId28"/>
    <p:sldId id="304" r:id="rId29"/>
    <p:sldId id="288" r:id="rId30"/>
    <p:sldId id="272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2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  <a:srgbClr val="10253F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1A0488-028F-8B45-A4B0-CD9BA4832E45}" v="352" dt="2020-09-08T14:30:15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7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04T10:22:53.836" idx="2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chemeClr val="tx2">
              <a:lumMod val="5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50991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05" y="2827505"/>
            <a:ext cx="3723079" cy="3492013"/>
          </a:xfrm>
          <a:solidFill>
            <a:schemeClr val="tx2">
              <a:lumMod val="60000"/>
              <a:lumOff val="40000"/>
            </a:schemeClr>
          </a:solidFill>
          <a:ln w="28575">
            <a:noFill/>
          </a:ln>
        </p:spPr>
        <p:txBody>
          <a:bodyPr anchor="ctr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922" y="671512"/>
            <a:ext cx="6635086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103210" y="3980153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07DD8B02-0348-AC48-BB68-5DE9F293884B}"/>
              </a:ext>
            </a:extLst>
          </p:cNvPr>
          <p:cNvSpPr/>
          <p:nvPr userDrawn="1"/>
        </p:nvSpPr>
        <p:spPr>
          <a:xfrm flipV="1">
            <a:off x="242645" y="6309358"/>
            <a:ext cx="847862" cy="470695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9683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BAABE1-65E0-4FDB-8337-C6C02A8C7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7147" y="1041400"/>
            <a:ext cx="2013527" cy="2387600"/>
          </a:xfrm>
          <a:solidFill>
            <a:schemeClr val="accent4">
              <a:alpha val="80000"/>
            </a:schemeClr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algn="ctr">
              <a:defRPr sz="19900" b="1" i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 cap="all" baseline="0">
                <a:solidFill>
                  <a:schemeClr val="accent6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33680"/>
            <a:ext cx="5679744" cy="6054479"/>
          </a:xfrm>
        </p:spPr>
        <p:txBody>
          <a:bodyPr anchor="ctr"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57FB-38C6-46A4-8EB9-B3F01AD3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A44FB1-A44A-43C1-BC35-2D646790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0D4549-FB9A-48C9-B4C1-669CB11B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EFB0CD-71F9-4004-B43F-62F7BDC27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D33FA8-29A0-4442-9589-EBD8283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5E0C91D-DE60-4784-AFB0-BF5297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AA9204-7A39-4073-B0BE-BBF3E002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1" r:id="rId5"/>
    <p:sldLayoutId id="2147483651" r:id="rId6"/>
    <p:sldLayoutId id="2147483665" r:id="rId7"/>
    <p:sldLayoutId id="2147483653" r:id="rId8"/>
    <p:sldLayoutId id="2147483654" r:id="rId9"/>
    <p:sldLayoutId id="2147483655" r:id="rId10"/>
    <p:sldLayoutId id="2147483656" r:id="rId11"/>
    <p:sldLayoutId id="2147483662" r:id="rId12"/>
    <p:sldLayoutId id="2147483660" r:id="rId13"/>
    <p:sldLayoutId id="2147483664" r:id="rId14"/>
    <p:sldLayoutId id="2147483657" r:id="rId15"/>
    <p:sldLayoutId id="2147483663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6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84BAA08-6868-A14D-9955-2619FFD42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Muitos são os determinantes da doação religiosa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6CEC8155-0A36-8D44-BC6B-9F4AC4AAF9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571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217B8-F7DF-384E-B3A4-CDE67DF69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 MODELO DE LIBERALIDADE CRESCENTE</a:t>
            </a:r>
          </a:p>
        </p:txBody>
      </p:sp>
    </p:spTree>
    <p:extLst>
      <p:ext uri="{BB962C8B-B14F-4D97-AF65-F5344CB8AC3E}">
        <p14:creationId xmlns:p14="http://schemas.microsoft.com/office/powerpoint/2010/main" val="208070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C5D7532-CE18-494D-B5FD-C7D1A45C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igreja local é o lugar para aumentar a liberalidade. 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C105E50A-0E2B-6240-A336-6235A2ABC4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43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3712839-3C90-D345-9940-8F213902C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Capacitar membros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50E28B87-AFB0-DF46-91E5-A393E7A4E5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011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CE048FE-936D-C649-9559-F03CA3F87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iniciativas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87D55618-B66E-674C-926B-F000C9D0D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b="0" cap="none" dirty="0"/>
              <a:t>Ajuda os membros a seguir um plano de devoção diária. A iniciativa de “Crede em seus Profetas” poderia ser uma interessante opção</a:t>
            </a:r>
          </a:p>
          <a:p>
            <a:pPr marL="514350" indent="-514350">
              <a:buFont typeface="+mj-lt"/>
              <a:buAutoNum type="arabicPeriod"/>
            </a:pPr>
            <a:r>
              <a:rPr lang="pt-BR" b="0" cap="none" dirty="0"/>
              <a:t>Explora meios de mais membros estudarem sua Lição da Escola Sabatina e frequentar a Escola Sabatina</a:t>
            </a:r>
          </a:p>
          <a:p>
            <a:pPr marL="514350" indent="-514350">
              <a:buFont typeface="+mj-lt"/>
              <a:buAutoNum type="arabicPeriod"/>
            </a:pPr>
            <a:r>
              <a:rPr lang="pt-BR" b="0" cap="none" dirty="0"/>
              <a:t>Torna a reunião semanal de oração atraente e acessível aos membros</a:t>
            </a:r>
          </a:p>
          <a:p>
            <a:pPr marL="514350" indent="-514350">
              <a:buFont typeface="+mj-lt"/>
              <a:buAutoNum type="arabicPeriod"/>
            </a:pPr>
            <a:r>
              <a:rPr lang="pt-BR" b="0" cap="none" dirty="0"/>
              <a:t>Funciona para aumentar o número de membros que estão lendo os livros do Espírito de Profecia</a:t>
            </a:r>
          </a:p>
        </p:txBody>
      </p: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A110F843-7D6B-C941-B46B-852A504345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839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A01D8CF-B055-924C-8A80-DE42DADF6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“Muitos carecem de administração e economia sábias. Eles não pesam bem o assunto e se movem com cautela ... 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ABB6EC-DAC4-374D-9A41-51397CAA21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TC. Vol. 1 p. 224</a:t>
            </a:r>
          </a:p>
        </p:txBody>
      </p:sp>
    </p:spTree>
    <p:extLst>
      <p:ext uri="{BB962C8B-B14F-4D97-AF65-F5344CB8AC3E}">
        <p14:creationId xmlns:p14="http://schemas.microsoft.com/office/powerpoint/2010/main" val="280327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4ECD50A-DC84-2342-986F-36AD9128C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“Quando há um chamado para o avanço do trabalho nas missões domésticas e estrangeiras, eles nada têm para dar, ou tem até excedido sua conta”.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080C46-D7ED-D742-9CFD-5AD89580C6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BR" dirty="0"/>
              <a:t>R. &amp; H.,19 de dezembro de 1893</a:t>
            </a:r>
          </a:p>
        </p:txBody>
      </p:sp>
    </p:spTree>
    <p:extLst>
      <p:ext uri="{BB962C8B-B14F-4D97-AF65-F5344CB8AC3E}">
        <p14:creationId xmlns:p14="http://schemas.microsoft.com/office/powerpoint/2010/main" val="188603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C48F3-92A4-CE4A-8ED7-86CA71D0D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precisamos desenvolver hábitos de gastos inteligentes.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DCDD942C-D0B3-C546-B245-319CB2037B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277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A6AD63-1210-5C45-8CA0-78BDADE77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uma oferta baseada em porcentagem</a:t>
            </a:r>
          </a:p>
        </p:txBody>
      </p: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72AD18FF-4194-BA45-A071-2C405C8BB3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256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EF80B8-7903-0543-99BE-7A6823F2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PROMOVENDO A MENSAGEM DE MORDOMIA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EA70E01D-BB13-FF4C-A46B-102FB5F264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109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E2D6CABE-32C1-444A-8126-34B3D6E97205}"/>
              </a:ext>
            </a:extLst>
          </p:cNvPr>
          <p:cNvSpPr/>
          <p:nvPr/>
        </p:nvSpPr>
        <p:spPr>
          <a:xfrm>
            <a:off x="1237618" y="2078181"/>
            <a:ext cx="10434428" cy="27533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ubtítulo 4">
            <a:extLst>
              <a:ext uri="{FF2B5EF4-FFF2-40B4-BE49-F238E27FC236}">
                <a16:creationId xmlns:a16="http://schemas.microsoft.com/office/drawing/2014/main" id="{5EB8FA96-F008-4411-AE3C-975EFC97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0456" y="2703799"/>
            <a:ext cx="9044070" cy="1655762"/>
          </a:xfrm>
        </p:spPr>
        <p:txBody>
          <a:bodyPr>
            <a:noAutofit/>
          </a:bodyPr>
          <a:lstStyle/>
          <a:p>
            <a:pPr algn="l"/>
            <a:r>
              <a:rPr lang="pt-BR" sz="11500" dirty="0" err="1">
                <a:solidFill>
                  <a:schemeClr val="accent6">
                    <a:lumMod val="50000"/>
                  </a:schemeClr>
                </a:solidFill>
              </a:rPr>
              <a:t>onstruindo</a:t>
            </a:r>
            <a:endParaRPr lang="pt-BR" sz="115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29BA9D92-8C8B-42D7-8A1E-EC3BB3788E07}"/>
              </a:ext>
            </a:extLst>
          </p:cNvPr>
          <p:cNvSpPr/>
          <p:nvPr/>
        </p:nvSpPr>
        <p:spPr>
          <a:xfrm flipH="1">
            <a:off x="1237614" y="2078181"/>
            <a:ext cx="10434431" cy="2753351"/>
          </a:xfrm>
          <a:custGeom>
            <a:avLst/>
            <a:gdLst>
              <a:gd name="connsiteX0" fmla="*/ 1708727 w 1708727"/>
              <a:gd name="connsiteY0" fmla="*/ 858981 h 4673600"/>
              <a:gd name="connsiteX1" fmla="*/ 1708727 w 1708727"/>
              <a:gd name="connsiteY1" fmla="*/ 0 h 4673600"/>
              <a:gd name="connsiteX2" fmla="*/ 0 w 1708727"/>
              <a:gd name="connsiteY2" fmla="*/ 0 h 4673600"/>
              <a:gd name="connsiteX3" fmla="*/ 0 w 1708727"/>
              <a:gd name="connsiteY3" fmla="*/ 4673600 h 4673600"/>
              <a:gd name="connsiteX4" fmla="*/ 831273 w 1708727"/>
              <a:gd name="connsiteY4" fmla="*/ 4673600 h 46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727" h="4673600">
                <a:moveTo>
                  <a:pt x="1708727" y="858981"/>
                </a:moveTo>
                <a:lnTo>
                  <a:pt x="1708727" y="0"/>
                </a:lnTo>
                <a:lnTo>
                  <a:pt x="0" y="0"/>
                </a:lnTo>
                <a:lnTo>
                  <a:pt x="0" y="4673600"/>
                </a:lnTo>
                <a:lnTo>
                  <a:pt x="831273" y="4673600"/>
                </a:lnTo>
              </a:path>
            </a:pathLst>
          </a:custGeom>
          <a:noFill/>
          <a:ln w="28575">
            <a:solidFill>
              <a:schemeClr val="accent6">
                <a:lumMod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1A4E4A47-9521-457C-8032-333771295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23" y="2368360"/>
            <a:ext cx="2033500" cy="2387600"/>
          </a:xfrm>
          <a:solidFill>
            <a:schemeClr val="accent6">
              <a:lumMod val="75000"/>
              <a:alpha val="80000"/>
            </a:schemeClr>
          </a:solidFill>
        </p:spPr>
        <p:txBody>
          <a:bodyPr/>
          <a:lstStyle/>
          <a:p>
            <a:r>
              <a:rPr lang="pt-BR" b="1" dirty="0" err="1">
                <a:latin typeface="Century Gothic" panose="020B0502020202020204" pitchFamily="34" charset="0"/>
              </a:rPr>
              <a:t>c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1365594" y="5967809"/>
            <a:ext cx="145173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Aniel</a:t>
            </a:r>
            <a:r>
              <a:rPr lang="pt-BR" dirty="0">
                <a:solidFill>
                  <a:schemeClr val="bg1"/>
                </a:solidFill>
              </a:rPr>
              <a:t> Barbe 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0653898-BED4-4F6D-97F0-C7765B39A92D}"/>
              </a:ext>
            </a:extLst>
          </p:cNvPr>
          <p:cNvSpPr txBox="1"/>
          <p:nvPr/>
        </p:nvSpPr>
        <p:spPr>
          <a:xfrm>
            <a:off x="2451370" y="4553661"/>
            <a:ext cx="8001477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UMA CULTURA DE </a:t>
            </a:r>
            <a:r>
              <a:rPr lang="pt-BR" sz="3600" b="1" dirty="0">
                <a:solidFill>
                  <a:schemeClr val="bg1"/>
                </a:solidFill>
              </a:rPr>
              <a:t>LIBERALIDADE</a:t>
            </a:r>
            <a:r>
              <a:rPr lang="pt-BR" sz="2400" b="1" dirty="0">
                <a:solidFill>
                  <a:schemeClr val="bg1"/>
                </a:solidFill>
              </a:rPr>
              <a:t> NA IGREJA LOCAL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1355392" y="6324615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998FECDF-711B-BC49-A5A3-9C22C46B5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663" y="5463943"/>
            <a:ext cx="1394056" cy="139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build="p"/>
      <p:bldP spid="9" grpId="0" animBg="1"/>
      <p:bldP spid="7" grpId="0" animBg="1"/>
      <p:bldP spid="3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295C91F-D205-814B-ABB9-6CD086E61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Muitos não têm consciência sobre o ensino de 10% como dízimo e sobre doações financeiras proporcionais e de sacrifício como a norma da mordomia cristã. 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EB17B2B7-F2A2-F54A-9816-230BFF062E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6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7E4734E-B4FB-F245-8B7A-F72B4B1AD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Alguns recusam aceitar o sistema do dízimo; afastam-se e não se unem mais com os que creem na verdade e a amam. Quando outros pontos lhes são expostos, dizem: "Não nos foi ensinado assim", e hesitam em avançar”.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2BE1E17-E72D-FA4D-A082-AAFFB5FF0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Conselhos sobre Mordomia, pág.105</a:t>
            </a:r>
          </a:p>
        </p:txBody>
      </p:sp>
    </p:spTree>
    <p:extLst>
      <p:ext uri="{BB962C8B-B14F-4D97-AF65-F5344CB8AC3E}">
        <p14:creationId xmlns:p14="http://schemas.microsoft.com/office/powerpoint/2010/main" val="195116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3B9C3-6211-9846-90F6-0FB9DE104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/>
              <a:t>mordomos relutantes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993B02BA-50AC-9A45-BA99-B142C79B52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46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E23697-D6F2-3244-9F69-2EAE58894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F3C77B-A44F-4C4C-AD50-5BBE8C3B95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5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pt-BR" dirty="0"/>
              <a:t>Revitalizar a história de missão e o chamado para dizimar e ofertar durante o serviço do sábado.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Ajudar aventureiros e desbravadores a ganhar os prêmios de Mordomo Sábio e Honra à Mordomia respectivamente.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Instruir os membros em potencial sobre Mordomia durante campanhas evangelísticas e estudos bíblicos.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Nutrir membros sobre Mordomia através de programas sistemáticos de visitação aos lares.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Pregar um sermão relacionado à mordomia uma vez a cada trimestre na igreja local.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F1B3753C-A074-D345-B0DB-B541E4D817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960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A6AA3-AF7C-1643-BDF6-53126E867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Criando uma cultura de igreja Promissora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0071D7E-0956-9B4E-AD0F-9CAE93CB7BF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717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00312331-6366-AD48-8C2D-61A4749D4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73769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/>
              <a:t>Pessoas que consideram que “o orçamento é apropriado", que "confiam na liderança" e são “entusiastas com os programas” geralmente aumentam sua taxa de doação em 8% a 11 %.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BD376E6B-F61E-2B49-9CC2-835EA52B6E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773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584D5D4-7C58-4F4D-9245-B0E6302E7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confiança é o maior fator contributivo.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8CAAC7E0-2C3B-4345-826B-CCEACC78D9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310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2AFEC0A-AEE8-284B-9A0A-970CD78C43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Apóstolo Paulo investiu na criação da cultura correta da igreja para incentivar a doação.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581BFF5C-A386-5245-9FE2-E8312EAEE6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817660" cy="6858000"/>
          </a:xfrm>
        </p:spPr>
      </p:pic>
    </p:spTree>
    <p:extLst>
      <p:ext uri="{BB962C8B-B14F-4D97-AF65-F5344CB8AC3E}">
        <p14:creationId xmlns:p14="http://schemas.microsoft.com/office/powerpoint/2010/main" val="147516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02334-8599-8842-ABC3-77594DEB4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9058FF-240C-D146-95FA-486027C12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Ter um eficiente sistema de controle interno conhecido dos membros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Avaliar e melhorar a qualidade dos programas e Serviços.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Priorizar o investimento em missão.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CB277A75-0021-804B-BB98-F6A81B4480F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053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83A9F1C-BF59-0742-94CD-D6857F832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Um crescimento da liberalidade é o resultado de como fazemos a igreja.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47A8F97-8A8D-BD44-B7FF-0A6C8E604B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307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71ADC8D-49EE-7541-AD1C-C27AAC08F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Liberalidade significa doar coisas aos outros gratuitamente e abundantemente.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38520698-4B90-184E-88B6-87B2D47597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739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55476-2224-9049-AF1A-362C0E910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 sistemático de benevolência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DC04AC3-0154-3942-ABF4-81D7FCC6759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910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450AD-5806-A142-9EAF-407D7DD7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FATOS E FATORES QUE INFLUENCAM A DOAÇÃO RELIGIOSA</a:t>
            </a:r>
          </a:p>
        </p:txBody>
      </p:sp>
    </p:spTree>
    <p:extLst>
      <p:ext uri="{BB962C8B-B14F-4D97-AF65-F5344CB8AC3E}">
        <p14:creationId xmlns:p14="http://schemas.microsoft.com/office/powerpoint/2010/main" val="242717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7966726-80BB-CD4F-B22F-DF72930B1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Vários fatores têm impacto sobre a doação religiosa.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DDD0E4FB-13FB-3248-8CCE-2CD38E04DC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881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micírculos 4">
            <a:extLst>
              <a:ext uri="{FF2B5EF4-FFF2-40B4-BE49-F238E27FC236}">
                <a16:creationId xmlns:a16="http://schemas.microsoft.com/office/drawing/2014/main" id="{2D7787CF-B386-8746-8F82-2EF4FAACA130}"/>
              </a:ext>
            </a:extLst>
          </p:cNvPr>
          <p:cNvSpPr/>
          <p:nvPr/>
        </p:nvSpPr>
        <p:spPr>
          <a:xfrm>
            <a:off x="3240024" y="365760"/>
            <a:ext cx="5711952" cy="5711952"/>
          </a:xfrm>
          <a:prstGeom prst="blockArc">
            <a:avLst>
              <a:gd name="adj1" fmla="val 10800000"/>
              <a:gd name="adj2" fmla="val 8660331"/>
              <a:gd name="adj3" fmla="val 826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Semicírculos 14">
            <a:extLst>
              <a:ext uri="{FF2B5EF4-FFF2-40B4-BE49-F238E27FC236}">
                <a16:creationId xmlns:a16="http://schemas.microsoft.com/office/drawing/2014/main" id="{E2A25195-1B9A-E544-A974-66EE33DB175B}"/>
              </a:ext>
            </a:extLst>
          </p:cNvPr>
          <p:cNvSpPr/>
          <p:nvPr/>
        </p:nvSpPr>
        <p:spPr>
          <a:xfrm>
            <a:off x="3240024" y="356723"/>
            <a:ext cx="5711952" cy="5711952"/>
          </a:xfrm>
          <a:prstGeom prst="blockArc">
            <a:avLst>
              <a:gd name="adj1" fmla="val 13379191"/>
              <a:gd name="adj2" fmla="val 8679089"/>
              <a:gd name="adj3" fmla="val 868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Semicírculos 8">
            <a:extLst>
              <a:ext uri="{FF2B5EF4-FFF2-40B4-BE49-F238E27FC236}">
                <a16:creationId xmlns:a16="http://schemas.microsoft.com/office/drawing/2014/main" id="{A5FB553A-497E-7145-ABB8-627946427F35}"/>
              </a:ext>
            </a:extLst>
          </p:cNvPr>
          <p:cNvSpPr/>
          <p:nvPr/>
        </p:nvSpPr>
        <p:spPr>
          <a:xfrm>
            <a:off x="3240024" y="365760"/>
            <a:ext cx="5711952" cy="5711952"/>
          </a:xfrm>
          <a:prstGeom prst="blockArc">
            <a:avLst>
              <a:gd name="adj1" fmla="val 13430669"/>
              <a:gd name="adj2" fmla="val 8660331"/>
              <a:gd name="adj3" fmla="val 826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Semicírculos 6">
            <a:extLst>
              <a:ext uri="{FF2B5EF4-FFF2-40B4-BE49-F238E27FC236}">
                <a16:creationId xmlns:a16="http://schemas.microsoft.com/office/drawing/2014/main" id="{48DAA398-6870-5D40-A59C-6726711BAA5F}"/>
              </a:ext>
            </a:extLst>
          </p:cNvPr>
          <p:cNvSpPr/>
          <p:nvPr/>
        </p:nvSpPr>
        <p:spPr>
          <a:xfrm>
            <a:off x="3240024" y="365760"/>
            <a:ext cx="5711952" cy="5711952"/>
          </a:xfrm>
          <a:prstGeom prst="blockArc">
            <a:avLst>
              <a:gd name="adj1" fmla="val 5664465"/>
              <a:gd name="adj2" fmla="val 8660331"/>
              <a:gd name="adj3" fmla="val 8261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5599457-1136-EA49-996C-BFB71CB100C0}"/>
              </a:ext>
            </a:extLst>
          </p:cNvPr>
          <p:cNvSpPr txBox="1"/>
          <p:nvPr/>
        </p:nvSpPr>
        <p:spPr>
          <a:xfrm>
            <a:off x="9135734" y="2313795"/>
            <a:ext cx="2401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AQUELES QUE DÃO, DÃO MUITO POUCO. </a:t>
            </a:r>
            <a:endParaRPr lang="pt-BR" sz="3200" dirty="0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C2E64DC2-982E-544D-B1E9-8CB7108905A2}"/>
              </a:ext>
            </a:extLst>
          </p:cNvPr>
          <p:cNvGrpSpPr/>
          <p:nvPr/>
        </p:nvGrpSpPr>
        <p:grpSpPr>
          <a:xfrm>
            <a:off x="505590" y="1051911"/>
            <a:ext cx="2817801" cy="2169825"/>
            <a:chOff x="505590" y="1051911"/>
            <a:chExt cx="2817801" cy="2169825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69BCD9BA-3AEA-774A-AA2B-0ADE83C3D6D1}"/>
                </a:ext>
              </a:extLst>
            </p:cNvPr>
            <p:cNvSpPr txBox="1"/>
            <p:nvPr/>
          </p:nvSpPr>
          <p:spPr>
            <a:xfrm>
              <a:off x="505590" y="2206073"/>
              <a:ext cx="28178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tx2"/>
                  </a:solidFill>
                </a:rPr>
                <a:t>DOS CRISTÃOS NORTE AMERICANOS NADA DÃO PARA A IGREJA 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DFB5A09E-CC3A-5647-B3BF-387B00C39DF2}"/>
                </a:ext>
              </a:extLst>
            </p:cNvPr>
            <p:cNvSpPr txBox="1"/>
            <p:nvPr/>
          </p:nvSpPr>
          <p:spPr>
            <a:xfrm>
              <a:off x="1195931" y="1051911"/>
              <a:ext cx="177324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b="1" dirty="0">
                  <a:solidFill>
                    <a:schemeClr val="tx2"/>
                  </a:solidFill>
                </a:rPr>
                <a:t>20</a:t>
              </a:r>
              <a:r>
                <a:rPr lang="pt-BR" sz="4400" b="1" dirty="0">
                  <a:solidFill>
                    <a:schemeClr val="tx2"/>
                  </a:solidFill>
                </a:rPr>
                <a:t>% 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B26C0886-6C30-AE4F-BC0E-8A4EC48F5FDF}"/>
              </a:ext>
            </a:extLst>
          </p:cNvPr>
          <p:cNvGrpSpPr/>
          <p:nvPr/>
        </p:nvGrpSpPr>
        <p:grpSpPr>
          <a:xfrm>
            <a:off x="925079" y="4698093"/>
            <a:ext cx="3304357" cy="1726519"/>
            <a:chOff x="925079" y="4698093"/>
            <a:chExt cx="3304357" cy="1726519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4DEA475E-92BC-D746-BF35-1489EEB34ADC}"/>
                </a:ext>
              </a:extLst>
            </p:cNvPr>
            <p:cNvSpPr txBox="1"/>
            <p:nvPr/>
          </p:nvSpPr>
          <p:spPr>
            <a:xfrm>
              <a:off x="1906208" y="4698093"/>
              <a:ext cx="177324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b="1" dirty="0">
                  <a:solidFill>
                    <a:schemeClr val="tx2">
                      <a:lumMod val="50000"/>
                    </a:schemeClr>
                  </a:solidFill>
                </a:rPr>
                <a:t>20</a:t>
              </a:r>
              <a:r>
                <a:rPr lang="pt-BR" sz="4400" b="1" dirty="0">
                  <a:solidFill>
                    <a:schemeClr val="tx2">
                      <a:lumMod val="50000"/>
                    </a:schemeClr>
                  </a:solidFill>
                </a:rPr>
                <a:t>% 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BF4F25EC-C8CD-7549-8CCC-918F97255832}"/>
                </a:ext>
              </a:extLst>
            </p:cNvPr>
            <p:cNvSpPr txBox="1"/>
            <p:nvPr/>
          </p:nvSpPr>
          <p:spPr>
            <a:xfrm>
              <a:off x="925079" y="5562838"/>
              <a:ext cx="33043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tx2">
                      <a:lumMod val="50000"/>
                    </a:schemeClr>
                  </a:solidFill>
                </a:rPr>
                <a:t>DOS MEMBROS  DÁ </a:t>
              </a:r>
              <a:r>
                <a:rPr lang="pt-BR" sz="3200" b="1" dirty="0">
                  <a:solidFill>
                    <a:schemeClr val="tx2">
                      <a:lumMod val="50000"/>
                    </a:schemeClr>
                  </a:solidFill>
                </a:rPr>
                <a:t>75% </a:t>
              </a:r>
              <a:r>
                <a:rPr lang="pt-BR" dirty="0">
                  <a:solidFill>
                    <a:schemeClr val="tx2">
                      <a:lumMod val="50000"/>
                    </a:schemeClr>
                  </a:solidFill>
                </a:rPr>
                <a:t>DOS RECURSOS FINANCEIROS </a:t>
              </a:r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D4CD709-2FF9-3745-8621-8DB168B7A9E9}"/>
              </a:ext>
            </a:extLst>
          </p:cNvPr>
          <p:cNvSpPr txBox="1"/>
          <p:nvPr/>
        </p:nvSpPr>
        <p:spPr>
          <a:xfrm>
            <a:off x="4229436" y="1779711"/>
            <a:ext cx="38870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DOAR </a:t>
            </a:r>
            <a:br>
              <a:rPr lang="pt-BR" sz="3600" dirty="0"/>
            </a:br>
            <a:r>
              <a:rPr lang="pt-BR" sz="3600" dirty="0"/>
              <a:t>RELIGIOSO </a:t>
            </a:r>
            <a:br>
              <a:rPr lang="pt-BR" sz="3600" dirty="0"/>
            </a:br>
            <a:r>
              <a:rPr lang="pt-BR" sz="3600" dirty="0"/>
              <a:t>É UM COMPORTAMENTO RACIONAL.</a:t>
            </a:r>
          </a:p>
        </p:txBody>
      </p:sp>
    </p:spTree>
    <p:extLst>
      <p:ext uri="{BB962C8B-B14F-4D97-AF65-F5344CB8AC3E}">
        <p14:creationId xmlns:p14="http://schemas.microsoft.com/office/powerpoint/2010/main" val="276754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7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B10E00AC-7E6D-194B-BB14-D704DE80E9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5D406AC-70AE-4347-98A4-A8B177D00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Doar religioso é inversamente proporcional ao crescimento nas entradas. </a:t>
            </a:r>
          </a:p>
        </p:txBody>
      </p:sp>
    </p:spTree>
    <p:extLst>
      <p:ext uri="{BB962C8B-B14F-4D97-AF65-F5344CB8AC3E}">
        <p14:creationId xmlns:p14="http://schemas.microsoft.com/office/powerpoint/2010/main" val="169400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5DD0640-B156-DC4A-8CC6-E3ECFE570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 valor absoluto em dólares devolvido como dízimos aumentou, mas a porcentagem de renda fornecida diminuiu ao longo dos últimos 40 anos. 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C59C7E7-AE31-9641-9CFE-ECBA556CE5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08" y="792464"/>
            <a:ext cx="4924422" cy="5120640"/>
          </a:xfrm>
        </p:spPr>
      </p:pic>
    </p:spTree>
    <p:extLst>
      <p:ext uri="{BB962C8B-B14F-4D97-AF65-F5344CB8AC3E}">
        <p14:creationId xmlns:p14="http://schemas.microsoft.com/office/powerpoint/2010/main" val="53863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2972</TotalTime>
  <Words>558</Words>
  <Application>Microsoft Office PowerPoint</Application>
  <PresentationFormat>Widescreen</PresentationFormat>
  <Paragraphs>51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Georgia</vt:lpstr>
      <vt:lpstr>Tw Cen MT</vt:lpstr>
      <vt:lpstr>Wingdings</vt:lpstr>
      <vt:lpstr>Tema do Office</vt:lpstr>
      <vt:lpstr>Apresentação do PowerPoint</vt:lpstr>
      <vt:lpstr>c</vt:lpstr>
      <vt:lpstr>Apresentação do PowerPoint</vt:lpstr>
      <vt:lpstr>plano sistemático de benevolência</vt:lpstr>
      <vt:lpstr>FATOS E FATORES QUE INFLUENCAM A DOAÇÃO RELIGIOSA</vt:lpstr>
      <vt:lpstr>Vários fatores têm impacto sobre a doação religiosa.</vt:lpstr>
      <vt:lpstr>Apresentação do PowerPoint</vt:lpstr>
      <vt:lpstr>Doar religioso é inversamente proporcional ao crescimento nas entradas. </vt:lpstr>
      <vt:lpstr>Apresentação do PowerPoint</vt:lpstr>
      <vt:lpstr>Muitos são os determinantes da doação religiosa</vt:lpstr>
      <vt:lpstr>O MODELO DE LIBERALIDADE CRESCENTE</vt:lpstr>
      <vt:lpstr>a igreja local é o lugar para aumentar a liberalidade. </vt:lpstr>
      <vt:lpstr>Capacitar membros</vt:lpstr>
      <vt:lpstr>iniciativas</vt:lpstr>
      <vt:lpstr>Apresentação do PowerPoint</vt:lpstr>
      <vt:lpstr>Apresentação do PowerPoint</vt:lpstr>
      <vt:lpstr>precisamos desenvolver hábitos de gastos inteligentes.</vt:lpstr>
      <vt:lpstr>uma oferta baseada em porcentagem</vt:lpstr>
      <vt:lpstr>PROMOVENDO A MENSAGEM DE MORDOMIA</vt:lpstr>
      <vt:lpstr>Apresentação do PowerPoint</vt:lpstr>
      <vt:lpstr>Apresentação do PowerPoint</vt:lpstr>
      <vt:lpstr>mordomos relutantes</vt:lpstr>
      <vt:lpstr>estratégias</vt:lpstr>
      <vt:lpstr>Criando uma cultura de igreja Promissora</vt:lpstr>
      <vt:lpstr>Apresentação do PowerPoint</vt:lpstr>
      <vt:lpstr>a confiança é o maior fator contributivo.</vt:lpstr>
      <vt:lpstr>Apresentação do PowerPoint</vt:lpstr>
      <vt:lpstr>Ações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REVISTA MORDOMO DINÂMICO</dc:subject>
  <dc:creator>4TONS - Pr. Marcelo Augusto de Carvalho; marcos aurelio gularte de castro</dc:creator>
  <cp:keywords>www.4tons.com.br</cp:keywords>
  <dc:description>COMÉRCIO PROIBIDO. USO PESSOAL</dc:description>
  <cp:lastModifiedBy>DSA - Juninha Barboza</cp:lastModifiedBy>
  <cp:revision>3</cp:revision>
  <dcterms:created xsi:type="dcterms:W3CDTF">2019-03-06T22:34:21Z</dcterms:created>
  <dcterms:modified xsi:type="dcterms:W3CDTF">2020-10-06T16:24:24Z</dcterms:modified>
  <cp:category>MORDOMIA</cp:category>
</cp:coreProperties>
</file>