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73" r:id="rId2"/>
    <p:sldId id="257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6" r:id="rId11"/>
    <p:sldId id="281" r:id="rId12"/>
    <p:sldId id="282" r:id="rId13"/>
    <p:sldId id="287" r:id="rId14"/>
    <p:sldId id="283" r:id="rId15"/>
    <p:sldId id="284" r:id="rId16"/>
    <p:sldId id="285" r:id="rId17"/>
    <p:sldId id="272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os aurelio gularte de castro" initials="magdc" lastIdx="2" clrIdx="0">
    <p:extLst>
      <p:ext uri="{19B8F6BF-5375-455C-9EA6-DF929625EA0E}">
        <p15:presenceInfo xmlns:p15="http://schemas.microsoft.com/office/powerpoint/2012/main" userId="67f50566e2aee3b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5968"/>
    <a:srgbClr val="10253F"/>
    <a:srgbClr val="385D8A"/>
    <a:srgbClr val="D3B998"/>
    <a:srgbClr val="8A3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37502D-50DB-7549-AC2C-B8FA4E437276}" v="108" dt="2020-09-07T19:48:23.6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4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182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71F1A830-A847-4313-B621-DB7F1692C7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E4504A4-D14E-418F-8E75-E534F371D2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75A0D-D99A-4783-94A4-E5E7F1D6BD97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7203137-3A61-4492-93DB-5B81A828F7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17E49CD-014E-4B02-A680-18201E5250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588A0-E810-4390-9C5C-997EE6034C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1786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Em Br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0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219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GW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12944" y="1259840"/>
            <a:ext cx="6852934" cy="409008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99045" y="269703"/>
            <a:ext cx="960560" cy="741254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10683445" y="6032685"/>
            <a:ext cx="960560" cy="741254"/>
          </a:xfrm>
          <a:prstGeom prst="rect">
            <a:avLst/>
          </a:prstGeom>
        </p:spPr>
      </p:pic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6C21C0A0-9CC2-4C11-B056-9C32C348EC70}"/>
              </a:ext>
            </a:extLst>
          </p:cNvPr>
          <p:cNvSpPr/>
          <p:nvPr userDrawn="1"/>
        </p:nvSpPr>
        <p:spPr>
          <a:xfrm>
            <a:off x="4299045" y="1296537"/>
            <a:ext cx="7233313" cy="4450568"/>
          </a:xfrm>
          <a:custGeom>
            <a:avLst/>
            <a:gdLst>
              <a:gd name="connsiteX0" fmla="*/ 0 w 7233313"/>
              <a:gd name="connsiteY0" fmla="*/ 0 h 4162567"/>
              <a:gd name="connsiteX1" fmla="*/ 0 w 7233313"/>
              <a:gd name="connsiteY1" fmla="*/ 4162567 h 4162567"/>
              <a:gd name="connsiteX2" fmla="*/ 7233313 w 7233313"/>
              <a:gd name="connsiteY2" fmla="*/ 4162567 h 416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3313" h="4162567">
                <a:moveTo>
                  <a:pt x="0" y="0"/>
                </a:moveTo>
                <a:lnTo>
                  <a:pt x="0" y="4162567"/>
                </a:lnTo>
                <a:lnTo>
                  <a:pt x="7233313" y="4162567"/>
                </a:lnTo>
              </a:path>
            </a:pathLst>
          </a:custGeom>
          <a:noFill/>
          <a:ln w="38100">
            <a:solidFill>
              <a:srgbClr val="385D8A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6F2822F4-087A-4997-BE75-F3F11448BB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99045" y="5971512"/>
            <a:ext cx="6250674" cy="4565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213033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bl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07201" y="455092"/>
            <a:ext cx="9860362" cy="4236558"/>
          </a:xfrm>
          <a:ln w="3175">
            <a:solidFill>
              <a:schemeClr val="tx1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8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6142" y="330876"/>
            <a:ext cx="960560" cy="741254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11052079" y="5413175"/>
            <a:ext cx="960560" cy="741254"/>
          </a:xfrm>
          <a:prstGeom prst="rect">
            <a:avLst/>
          </a:prstGeom>
        </p:spPr>
      </p:pic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6C21C0A0-9CC2-4C11-B056-9C32C348EC70}"/>
              </a:ext>
            </a:extLst>
          </p:cNvPr>
          <p:cNvSpPr/>
          <p:nvPr userDrawn="1"/>
        </p:nvSpPr>
        <p:spPr>
          <a:xfrm>
            <a:off x="606057" y="1296537"/>
            <a:ext cx="10526231" cy="4450568"/>
          </a:xfrm>
          <a:custGeom>
            <a:avLst/>
            <a:gdLst>
              <a:gd name="connsiteX0" fmla="*/ 0 w 7233313"/>
              <a:gd name="connsiteY0" fmla="*/ 0 h 4162567"/>
              <a:gd name="connsiteX1" fmla="*/ 0 w 7233313"/>
              <a:gd name="connsiteY1" fmla="*/ 4162567 h 4162567"/>
              <a:gd name="connsiteX2" fmla="*/ 7233313 w 7233313"/>
              <a:gd name="connsiteY2" fmla="*/ 4162567 h 416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3313" h="4162567">
                <a:moveTo>
                  <a:pt x="0" y="0"/>
                </a:moveTo>
                <a:lnTo>
                  <a:pt x="0" y="4162567"/>
                </a:lnTo>
                <a:lnTo>
                  <a:pt x="7233313" y="4162567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6F2822F4-087A-4997-BE75-F3F11448BB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70860" y="4886851"/>
            <a:ext cx="2696703" cy="456583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357935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3" grpId="0" animBg="1">
        <p:tmplLst>
          <p:tmpl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02971" y="1021080"/>
            <a:ext cx="5462905" cy="454993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7292" y="34027"/>
            <a:ext cx="960560" cy="741254"/>
          </a:xfrm>
          <a:prstGeom prst="rect">
            <a:avLst/>
          </a:prstGeom>
        </p:spPr>
      </p:pic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id="{135A69BD-3174-49FA-A20F-222E991B2F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7840" y="831374"/>
            <a:ext cx="4924422" cy="5120640"/>
          </a:xfrm>
          <a:ln w="19050">
            <a:solidFill>
              <a:srgbClr val="385D8A"/>
            </a:solidFill>
            <a:prstDash val="sysDash"/>
          </a:ln>
        </p:spPr>
        <p:txBody>
          <a:bodyPr/>
          <a:lstStyle/>
          <a:p>
            <a:endParaRPr lang="pt-BR" dirty="0"/>
          </a:p>
        </p:txBody>
      </p:sp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AF4A59DD-9D0E-494C-A778-4771BD738073}"/>
              </a:ext>
            </a:extLst>
          </p:cNvPr>
          <p:cNvSpPr/>
          <p:nvPr userDrawn="1"/>
        </p:nvSpPr>
        <p:spPr>
          <a:xfrm>
            <a:off x="497840" y="640080"/>
            <a:ext cx="11358880" cy="5311934"/>
          </a:xfrm>
          <a:custGeom>
            <a:avLst/>
            <a:gdLst>
              <a:gd name="connsiteX0" fmla="*/ 0 w 11358880"/>
              <a:gd name="connsiteY0" fmla="*/ 0 h 5638800"/>
              <a:gd name="connsiteX1" fmla="*/ 5191760 w 11358880"/>
              <a:gd name="connsiteY1" fmla="*/ 0 h 5638800"/>
              <a:gd name="connsiteX2" fmla="*/ 5191760 w 11358880"/>
              <a:gd name="connsiteY2" fmla="*/ 5638800 h 5638800"/>
              <a:gd name="connsiteX3" fmla="*/ 7782560 w 11358880"/>
              <a:gd name="connsiteY3" fmla="*/ 5638800 h 5638800"/>
              <a:gd name="connsiteX4" fmla="*/ 11054080 w 11358880"/>
              <a:gd name="connsiteY4" fmla="*/ 5638800 h 5638800"/>
              <a:gd name="connsiteX5" fmla="*/ 11358880 w 11358880"/>
              <a:gd name="connsiteY5" fmla="*/ 5638800 h 5638800"/>
              <a:gd name="connsiteX6" fmla="*/ 11358880 w 11358880"/>
              <a:gd name="connsiteY6" fmla="*/ 640080 h 5638800"/>
              <a:gd name="connsiteX7" fmla="*/ 11297920 w 11358880"/>
              <a:gd name="connsiteY7" fmla="*/ 64008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8880" h="5638800">
                <a:moveTo>
                  <a:pt x="0" y="0"/>
                </a:moveTo>
                <a:lnTo>
                  <a:pt x="5191760" y="0"/>
                </a:lnTo>
                <a:lnTo>
                  <a:pt x="5191760" y="5638800"/>
                </a:lnTo>
                <a:lnTo>
                  <a:pt x="7782560" y="5638800"/>
                </a:lnTo>
                <a:lnTo>
                  <a:pt x="11054080" y="5638800"/>
                </a:lnTo>
                <a:lnTo>
                  <a:pt x="11358880" y="5638800"/>
                </a:lnTo>
                <a:lnTo>
                  <a:pt x="11358880" y="640080"/>
                </a:lnTo>
                <a:lnTo>
                  <a:pt x="11297920" y="640080"/>
                </a:lnTo>
              </a:path>
            </a:pathLst>
          </a:custGeom>
          <a:noFill/>
          <a:ln w="19050">
            <a:solidFill>
              <a:schemeClr val="tx2">
                <a:lumMod val="50000"/>
              </a:schemeClr>
            </a:solidFill>
            <a:headEnd type="arrow" w="lg" len="lg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8254143" y="6064495"/>
            <a:ext cx="960560" cy="741254"/>
          </a:xfrm>
          <a:prstGeom prst="rect">
            <a:avLst/>
          </a:prstGeom>
        </p:spPr>
      </p:pic>
      <p:sp>
        <p:nvSpPr>
          <p:cNvPr id="3" name="Triângulo isósceles 2">
            <a:extLst>
              <a:ext uri="{FF2B5EF4-FFF2-40B4-BE49-F238E27FC236}">
                <a16:creationId xmlns:a16="http://schemas.microsoft.com/office/drawing/2014/main" id="{72ABED22-E7B9-431B-A3B1-5D21A27354AA}"/>
              </a:ext>
            </a:extLst>
          </p:cNvPr>
          <p:cNvSpPr/>
          <p:nvPr userDrawn="1"/>
        </p:nvSpPr>
        <p:spPr>
          <a:xfrm flipH="1">
            <a:off x="5503542" y="4276487"/>
            <a:ext cx="374526" cy="285353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207ECC55-E4F1-4D43-B67D-C95E592D5165}"/>
              </a:ext>
            </a:extLst>
          </p:cNvPr>
          <p:cNvSpPr/>
          <p:nvPr userDrawn="1"/>
        </p:nvSpPr>
        <p:spPr>
          <a:xfrm rot="16200000" flipH="1">
            <a:off x="10953022" y="5783154"/>
            <a:ext cx="470694" cy="358624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663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" grpId="0" animBg="1"/>
      <p:bldP spid="3" grpId="0" animBg="1"/>
      <p:bldP spid="12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280" y="1158949"/>
            <a:ext cx="7506899" cy="44859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0554" y="291168"/>
            <a:ext cx="960560" cy="741254"/>
          </a:xfrm>
          <a:prstGeom prst="rect">
            <a:avLst/>
          </a:prstGeom>
        </p:spPr>
      </p:pic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id="{135A69BD-3174-49FA-A20F-222E991B2F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54601" y="1622070"/>
            <a:ext cx="3077417" cy="3802021"/>
          </a:xfrm>
          <a:ln w="12700">
            <a:solidFill>
              <a:schemeClr val="tx2"/>
            </a:solidFill>
            <a:prstDash val="sysDash"/>
          </a:ln>
        </p:spPr>
        <p:txBody>
          <a:bodyPr/>
          <a:lstStyle/>
          <a:p>
            <a:endParaRPr lang="pt-BR" dirty="0"/>
          </a:p>
        </p:txBody>
      </p:sp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AF4A59DD-9D0E-494C-A778-4771BD738073}"/>
              </a:ext>
            </a:extLst>
          </p:cNvPr>
          <p:cNvSpPr/>
          <p:nvPr userDrawn="1"/>
        </p:nvSpPr>
        <p:spPr>
          <a:xfrm>
            <a:off x="5252484" y="640079"/>
            <a:ext cx="6604236" cy="5813883"/>
          </a:xfrm>
          <a:custGeom>
            <a:avLst/>
            <a:gdLst>
              <a:gd name="connsiteX0" fmla="*/ 0 w 11358880"/>
              <a:gd name="connsiteY0" fmla="*/ 0 h 5638800"/>
              <a:gd name="connsiteX1" fmla="*/ 5191760 w 11358880"/>
              <a:gd name="connsiteY1" fmla="*/ 0 h 5638800"/>
              <a:gd name="connsiteX2" fmla="*/ 5191760 w 11358880"/>
              <a:gd name="connsiteY2" fmla="*/ 5638800 h 5638800"/>
              <a:gd name="connsiteX3" fmla="*/ 7782560 w 11358880"/>
              <a:gd name="connsiteY3" fmla="*/ 5638800 h 5638800"/>
              <a:gd name="connsiteX4" fmla="*/ 11054080 w 11358880"/>
              <a:gd name="connsiteY4" fmla="*/ 5638800 h 5638800"/>
              <a:gd name="connsiteX5" fmla="*/ 11358880 w 11358880"/>
              <a:gd name="connsiteY5" fmla="*/ 5638800 h 5638800"/>
              <a:gd name="connsiteX6" fmla="*/ 11358880 w 11358880"/>
              <a:gd name="connsiteY6" fmla="*/ 640080 h 5638800"/>
              <a:gd name="connsiteX7" fmla="*/ 11297920 w 11358880"/>
              <a:gd name="connsiteY7" fmla="*/ 64008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8880" h="5638800">
                <a:moveTo>
                  <a:pt x="0" y="0"/>
                </a:moveTo>
                <a:lnTo>
                  <a:pt x="5191760" y="0"/>
                </a:lnTo>
                <a:lnTo>
                  <a:pt x="5191760" y="5638800"/>
                </a:lnTo>
                <a:lnTo>
                  <a:pt x="7782560" y="5638800"/>
                </a:lnTo>
                <a:lnTo>
                  <a:pt x="11054080" y="5638800"/>
                </a:lnTo>
                <a:lnTo>
                  <a:pt x="11358880" y="5638800"/>
                </a:lnTo>
                <a:lnTo>
                  <a:pt x="11358880" y="640080"/>
                </a:lnTo>
                <a:lnTo>
                  <a:pt x="11297920" y="640080"/>
                </a:lnTo>
              </a:path>
            </a:pathLst>
          </a:custGeom>
          <a:noFill/>
          <a:ln w="19050">
            <a:solidFill>
              <a:schemeClr val="tx2">
                <a:lumMod val="50000"/>
              </a:schemeClr>
            </a:solidFill>
            <a:headEnd type="arrow" w="lg" len="lg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3520554" y="5906389"/>
            <a:ext cx="960560" cy="741254"/>
          </a:xfrm>
          <a:prstGeom prst="rect">
            <a:avLst/>
          </a:prstGeom>
        </p:spPr>
      </p:pic>
      <p:sp>
        <p:nvSpPr>
          <p:cNvPr id="3" name="Triângulo isósceles 2">
            <a:extLst>
              <a:ext uri="{FF2B5EF4-FFF2-40B4-BE49-F238E27FC236}">
                <a16:creationId xmlns:a16="http://schemas.microsoft.com/office/drawing/2014/main" id="{72ABED22-E7B9-431B-A3B1-5D21A27354AA}"/>
              </a:ext>
            </a:extLst>
          </p:cNvPr>
          <p:cNvSpPr/>
          <p:nvPr userDrawn="1"/>
        </p:nvSpPr>
        <p:spPr>
          <a:xfrm flipH="1">
            <a:off x="8066880" y="2564645"/>
            <a:ext cx="374526" cy="285353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207ECC55-E4F1-4D43-B67D-C95E592D5165}"/>
              </a:ext>
            </a:extLst>
          </p:cNvPr>
          <p:cNvSpPr/>
          <p:nvPr userDrawn="1"/>
        </p:nvSpPr>
        <p:spPr>
          <a:xfrm rot="16200000" flipH="1">
            <a:off x="10942390" y="6274650"/>
            <a:ext cx="470694" cy="358624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D3F8E198-0832-41A1-A463-49CDAF71E0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4601" y="5719347"/>
            <a:ext cx="3077417" cy="312063"/>
          </a:xfrm>
          <a:solidFill>
            <a:schemeClr val="tx2">
              <a:lumMod val="5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nome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2590A9E6-0850-43A4-A591-932D102117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35500" y="5907088"/>
            <a:ext cx="3148013" cy="469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125392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" grpId="0" animBg="1"/>
      <p:bldP spid="3" grpId="0" animBg="1"/>
      <p:bldP spid="12" grpId="0" animBg="1"/>
      <p:bldP spid="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9A4C88-D752-411C-976F-88FD7CF49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7424"/>
            <a:ext cx="4338320" cy="4873626"/>
          </a:xfrm>
          <a:ln w="28575">
            <a:solidFill>
              <a:schemeClr val="accent5"/>
            </a:solidFill>
          </a:ln>
        </p:spPr>
        <p:txBody>
          <a:bodyPr anchor="ctr">
            <a:normAutofit/>
          </a:bodyPr>
          <a:lstStyle>
            <a:lvl1pPr>
              <a:defRPr sz="44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AE78BB-0CD5-4B41-BF60-076F3DC70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7648" y="671512"/>
            <a:ext cx="6172200" cy="53930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1E4BDDB3-C098-47E7-A1D1-AF52995BB7DD}"/>
              </a:ext>
            </a:extLst>
          </p:cNvPr>
          <p:cNvSpPr/>
          <p:nvPr userDrawn="1"/>
        </p:nvSpPr>
        <p:spPr>
          <a:xfrm>
            <a:off x="2529840" y="416560"/>
            <a:ext cx="9296400" cy="5902960"/>
          </a:xfrm>
          <a:custGeom>
            <a:avLst/>
            <a:gdLst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5" fmla="*/ 2489200 w 9296400"/>
              <a:gd name="connsiteY5" fmla="*/ 1991360 h 590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96400" h="5902960">
                <a:moveTo>
                  <a:pt x="0" y="548640"/>
                </a:moveTo>
                <a:lnTo>
                  <a:pt x="0" y="0"/>
                </a:lnTo>
                <a:lnTo>
                  <a:pt x="9296400" y="0"/>
                </a:lnTo>
                <a:lnTo>
                  <a:pt x="9296400" y="5902960"/>
                </a:lnTo>
                <a:lnTo>
                  <a:pt x="2489200" y="5902960"/>
                </a:lnTo>
                <a:lnTo>
                  <a:pt x="2489200" y="1991360"/>
                </a:lnTo>
              </a:path>
            </a:pathLst>
          </a:custGeom>
          <a:noFill/>
          <a:ln w="28575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E85C1362-439E-4556-B6F0-A79A8CB951BF}"/>
              </a:ext>
            </a:extLst>
          </p:cNvPr>
          <p:cNvSpPr/>
          <p:nvPr userDrawn="1"/>
        </p:nvSpPr>
        <p:spPr>
          <a:xfrm flipH="1">
            <a:off x="4833368" y="4439786"/>
            <a:ext cx="374526" cy="285353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124C0FFC-9D37-4675-B6CB-212670F29909}"/>
              </a:ext>
            </a:extLst>
          </p:cNvPr>
          <p:cNvSpPr/>
          <p:nvPr userDrawn="1"/>
        </p:nvSpPr>
        <p:spPr>
          <a:xfrm rot="16200000" flipH="1">
            <a:off x="10245000" y="6150991"/>
            <a:ext cx="470694" cy="358624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08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  <p:bldP spid="11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9A4C88-D752-411C-976F-88FD7CF49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05" y="2827505"/>
            <a:ext cx="3723079" cy="3492013"/>
          </a:xfrm>
          <a:solidFill>
            <a:schemeClr val="tx2">
              <a:lumMod val="60000"/>
              <a:lumOff val="40000"/>
            </a:schemeClr>
          </a:solidFill>
          <a:ln w="28575">
            <a:noFill/>
          </a:ln>
        </p:spPr>
        <p:txBody>
          <a:bodyPr anchor="ctr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AE78BB-0CD5-4B41-BF60-076F3DC70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4922" y="671512"/>
            <a:ext cx="6635086" cy="54322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1E4BDDB3-C098-47E7-A1D1-AF52995BB7DD}"/>
              </a:ext>
            </a:extLst>
          </p:cNvPr>
          <p:cNvSpPr/>
          <p:nvPr userDrawn="1"/>
        </p:nvSpPr>
        <p:spPr>
          <a:xfrm>
            <a:off x="712152" y="416560"/>
            <a:ext cx="10582381" cy="6157912"/>
          </a:xfrm>
          <a:custGeom>
            <a:avLst/>
            <a:gdLst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5" fmla="*/ 2489200 w 9296400"/>
              <a:gd name="connsiteY5" fmla="*/ 1991360 h 5902960"/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0" fmla="*/ 8894 w 9296400"/>
              <a:gd name="connsiteY0" fmla="*/ 2291532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5902960">
                <a:moveTo>
                  <a:pt x="8894" y="2291532"/>
                </a:moveTo>
                <a:cubicBezTo>
                  <a:pt x="5929" y="1527688"/>
                  <a:pt x="2965" y="763844"/>
                  <a:pt x="0" y="0"/>
                </a:cubicBezTo>
                <a:lnTo>
                  <a:pt x="9296400" y="0"/>
                </a:lnTo>
                <a:lnTo>
                  <a:pt x="9296400" y="5902960"/>
                </a:lnTo>
                <a:lnTo>
                  <a:pt x="2489200" y="5902960"/>
                </a:lnTo>
              </a:path>
            </a:pathLst>
          </a:custGeom>
          <a:noFill/>
          <a:ln w="28575">
            <a:solidFill>
              <a:schemeClr val="accent5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E85C1362-439E-4556-B6F0-A79A8CB951BF}"/>
              </a:ext>
            </a:extLst>
          </p:cNvPr>
          <p:cNvSpPr/>
          <p:nvPr userDrawn="1"/>
        </p:nvSpPr>
        <p:spPr>
          <a:xfrm flipH="1" flipV="1">
            <a:off x="11103210" y="3980153"/>
            <a:ext cx="374526" cy="285353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124C0FFC-9D37-4675-B6CB-212670F29909}"/>
              </a:ext>
            </a:extLst>
          </p:cNvPr>
          <p:cNvSpPr/>
          <p:nvPr userDrawn="1"/>
        </p:nvSpPr>
        <p:spPr>
          <a:xfrm rot="16200000" flipH="1">
            <a:off x="10415121" y="6375554"/>
            <a:ext cx="470694" cy="358624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riângulo Retângulo 3">
            <a:extLst>
              <a:ext uri="{FF2B5EF4-FFF2-40B4-BE49-F238E27FC236}">
                <a16:creationId xmlns:a16="http://schemas.microsoft.com/office/drawing/2014/main" id="{07DD8B02-0348-AC48-BB68-5DE9F293884B}"/>
              </a:ext>
            </a:extLst>
          </p:cNvPr>
          <p:cNvSpPr/>
          <p:nvPr userDrawn="1"/>
        </p:nvSpPr>
        <p:spPr>
          <a:xfrm flipV="1">
            <a:off x="242645" y="6309358"/>
            <a:ext cx="847862" cy="470695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835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  <p:bldP spid="11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E0A724E9-EED9-4DEC-B7D6-A3D15F5E14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39683"/>
            <a:ext cx="9144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cap="all" baseline="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EBAABE1-65E0-4FDB-8337-C6C02A8C79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07147" y="1041400"/>
            <a:ext cx="2013527" cy="2387600"/>
          </a:xfrm>
          <a:solidFill>
            <a:schemeClr val="accent4">
              <a:alpha val="80000"/>
            </a:schemeClr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algn="ctr">
              <a:defRPr sz="19900" b="1" i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53827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82DDC-C7A8-467C-8405-C887FC291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444502-283E-4263-B8B3-8A0B2F14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0830B2-1D81-4C79-87BF-4C009B7D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DD32-7637-47B7-88A4-4AFCCCC3E908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139D49-1AC0-4BB6-A93C-C63B59C47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2A6969-C6B0-4360-85C0-E38DA05AB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671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9B8B13-566A-4671-BD09-7B4F0972F8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1117" y="0"/>
            <a:ext cx="5679744" cy="1597652"/>
          </a:xfrm>
        </p:spPr>
        <p:txBody>
          <a:bodyPr/>
          <a:lstStyle>
            <a:lvl1pPr algn="l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C5EC51-D429-4E51-B7C4-9CB0C2C3A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1936821"/>
            <a:ext cx="5679744" cy="4351338"/>
          </a:xfrm>
        </p:spPr>
        <p:txBody>
          <a:bodyPr/>
          <a:lstStyle>
            <a:lvl1pPr marL="2286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CDA8C1C-E3B3-4F11-A217-4461F5309C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1766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F9BD850C-A74F-4C24-832D-53ECA5048CE4}"/>
              </a:ext>
            </a:extLst>
          </p:cNvPr>
          <p:cNvSpPr/>
          <p:nvPr userDrawn="1"/>
        </p:nvSpPr>
        <p:spPr>
          <a:xfrm>
            <a:off x="5219360" y="136045"/>
            <a:ext cx="6155140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solidFill>
              <a:schemeClr val="tx2">
                <a:lumMod val="50000"/>
              </a:schemeClr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7DB82220-A804-42D1-A076-0F8A77B2C33E}"/>
              </a:ext>
            </a:extLst>
          </p:cNvPr>
          <p:cNvSpPr/>
          <p:nvPr userDrawn="1"/>
        </p:nvSpPr>
        <p:spPr>
          <a:xfrm flipH="1">
            <a:off x="5119208" y="2061608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05DE02EB-2012-4E7B-8C2F-E6BA88600189}"/>
              </a:ext>
            </a:extLst>
          </p:cNvPr>
          <p:cNvSpPr/>
          <p:nvPr userDrawn="1"/>
        </p:nvSpPr>
        <p:spPr>
          <a:xfrm flipH="1">
            <a:off x="5068927" y="2308965"/>
            <a:ext cx="321184" cy="2447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49BA8650-8B5C-4A33-94CB-42F8AE9B535E}"/>
              </a:ext>
            </a:extLst>
          </p:cNvPr>
          <p:cNvSpPr/>
          <p:nvPr userDrawn="1"/>
        </p:nvSpPr>
        <p:spPr>
          <a:xfrm flipH="1">
            <a:off x="5129367" y="2678690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55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1" grpId="0" animBg="1"/>
      <p:bldP spid="7" grpId="0" animBg="1"/>
      <p:bldP spid="8" grpId="0" animBg="1"/>
      <p:bldP spid="1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82DDC-C7A8-467C-8405-C887FC291F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0" y="406400"/>
            <a:ext cx="5511800" cy="1253808"/>
          </a:xfrm>
          <a:ln w="19050">
            <a:solidFill>
              <a:schemeClr val="accent6"/>
            </a:solidFill>
          </a:ln>
        </p:spPr>
        <p:txBody>
          <a:bodyPr/>
          <a:lstStyle/>
          <a:p>
            <a:r>
              <a:rPr lang="pt-BR" dirty="0"/>
              <a:t>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444502-283E-4263-B8B3-8A0B2F14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0" y="1960879"/>
            <a:ext cx="5511800" cy="4562476"/>
          </a:xfrm>
          <a:ln w="19050">
            <a:solidFill>
              <a:schemeClr val="accent6"/>
            </a:solidFill>
          </a:ln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b="0" cap="all" baseline="0">
                <a:solidFill>
                  <a:schemeClr val="accent6"/>
                </a:solidFill>
              </a:defRPr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b="0"/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b="0"/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b="0"/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b="0"/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1815940E-177A-48F6-9019-8F24FDFF72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5438" y="406400"/>
            <a:ext cx="5181600" cy="6167438"/>
          </a:xfrm>
          <a:ln w="19050">
            <a:solidFill>
              <a:schemeClr val="accent6"/>
            </a:solidFill>
          </a:ln>
        </p:spPr>
        <p:txBody>
          <a:bodyPr/>
          <a:lstStyle/>
          <a:p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8851B950-9755-4ED4-9E5C-C20E9D790162}"/>
              </a:ext>
            </a:extLst>
          </p:cNvPr>
          <p:cNvSpPr/>
          <p:nvPr userDrawn="1"/>
        </p:nvSpPr>
        <p:spPr>
          <a:xfrm flipH="1">
            <a:off x="11166537" y="4998283"/>
            <a:ext cx="374526" cy="285353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C3D5D6E5-F7B9-47BF-AE7F-081B09E1BB7B}"/>
              </a:ext>
            </a:extLst>
          </p:cNvPr>
          <p:cNvSpPr/>
          <p:nvPr userDrawn="1"/>
        </p:nvSpPr>
        <p:spPr>
          <a:xfrm rot="16200000" flipH="1">
            <a:off x="6208113" y="227088"/>
            <a:ext cx="470694" cy="358624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40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5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>
        <p:tmplLst>
          <p:tmpl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çã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29527-671E-47D5-B70C-226FFFB2FE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0560" y="1620202"/>
            <a:ext cx="8797290" cy="3394075"/>
          </a:xfrm>
          <a:noFill/>
        </p:spPr>
        <p:txBody>
          <a:bodyPr anchor="ctr">
            <a:norm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CCF81412-2485-49B0-AA19-97AD330CE087}"/>
              </a:ext>
            </a:extLst>
          </p:cNvPr>
          <p:cNvSpPr/>
          <p:nvPr userDrawn="1"/>
        </p:nvSpPr>
        <p:spPr>
          <a:xfrm>
            <a:off x="1747520" y="1209040"/>
            <a:ext cx="9326880" cy="4216400"/>
          </a:xfrm>
          <a:custGeom>
            <a:avLst/>
            <a:gdLst>
              <a:gd name="connsiteX0" fmla="*/ 0 w 9326880"/>
              <a:gd name="connsiteY0" fmla="*/ 0 h 4216400"/>
              <a:gd name="connsiteX1" fmla="*/ 9326880 w 9326880"/>
              <a:gd name="connsiteY1" fmla="*/ 0 h 4216400"/>
              <a:gd name="connsiteX2" fmla="*/ 9326880 w 9326880"/>
              <a:gd name="connsiteY2" fmla="*/ 4216400 h 4216400"/>
              <a:gd name="connsiteX3" fmla="*/ 2834640 w 9326880"/>
              <a:gd name="connsiteY3" fmla="*/ 4216400 h 421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6880" h="4216400">
                <a:moveTo>
                  <a:pt x="0" y="0"/>
                </a:moveTo>
                <a:lnTo>
                  <a:pt x="9326880" y="0"/>
                </a:lnTo>
                <a:lnTo>
                  <a:pt x="9326880" y="4216400"/>
                </a:lnTo>
                <a:lnTo>
                  <a:pt x="2834640" y="4216400"/>
                </a:lnTo>
              </a:path>
            </a:pathLst>
          </a:custGeom>
          <a:noFill/>
          <a:ln w="28575">
            <a:solidFill>
              <a:schemeClr val="accent4">
                <a:lumMod val="60000"/>
                <a:lumOff val="40000"/>
              </a:schemeClr>
            </a:solidFill>
            <a:tailEnd type="arrow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744C2A44-2BA4-4392-A8B9-8462785BC682}"/>
              </a:ext>
            </a:extLst>
          </p:cNvPr>
          <p:cNvSpPr/>
          <p:nvPr userDrawn="1"/>
        </p:nvSpPr>
        <p:spPr>
          <a:xfrm flipH="1">
            <a:off x="10964089" y="2659306"/>
            <a:ext cx="200303" cy="1526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4324A69B-B17E-49FC-BD78-BA79B24D3978}"/>
              </a:ext>
            </a:extLst>
          </p:cNvPr>
          <p:cNvSpPr/>
          <p:nvPr userDrawn="1"/>
        </p:nvSpPr>
        <p:spPr>
          <a:xfrm flipH="1">
            <a:off x="10913808" y="2906663"/>
            <a:ext cx="321184" cy="2447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A3BA1198-965A-4C4E-92DC-6D7099A05196}"/>
              </a:ext>
            </a:extLst>
          </p:cNvPr>
          <p:cNvSpPr/>
          <p:nvPr userDrawn="1"/>
        </p:nvSpPr>
        <p:spPr>
          <a:xfrm flipH="1">
            <a:off x="10974248" y="3276388"/>
            <a:ext cx="200303" cy="1526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033C9252-6335-46BA-96A8-051A64BCF89A}"/>
              </a:ext>
            </a:extLst>
          </p:cNvPr>
          <p:cNvSpPr/>
          <p:nvPr userDrawn="1"/>
        </p:nvSpPr>
        <p:spPr>
          <a:xfrm flipH="1" flipV="1">
            <a:off x="1103651" y="1432560"/>
            <a:ext cx="1908852" cy="4639919"/>
          </a:xfrm>
          <a:custGeom>
            <a:avLst/>
            <a:gdLst>
              <a:gd name="connsiteX0" fmla="*/ 0 w 11028218"/>
              <a:gd name="connsiteY0" fmla="*/ 5541818 h 5721927"/>
              <a:gd name="connsiteX1" fmla="*/ 0 w 11028218"/>
              <a:gd name="connsiteY1" fmla="*/ 0 h 5721927"/>
              <a:gd name="connsiteX2" fmla="*/ 11028218 w 11028218"/>
              <a:gd name="connsiteY2" fmla="*/ 0 h 5721927"/>
              <a:gd name="connsiteX3" fmla="*/ 11028218 w 11028218"/>
              <a:gd name="connsiteY3" fmla="*/ 5721927 h 5721927"/>
              <a:gd name="connsiteX4" fmla="*/ 9144000 w 11028218"/>
              <a:gd name="connsiteY4" fmla="*/ 5721927 h 5721927"/>
              <a:gd name="connsiteX0" fmla="*/ 0 w 11028218"/>
              <a:gd name="connsiteY0" fmla="*/ 0 h 5721927"/>
              <a:gd name="connsiteX1" fmla="*/ 11028218 w 11028218"/>
              <a:gd name="connsiteY1" fmla="*/ 0 h 5721927"/>
              <a:gd name="connsiteX2" fmla="*/ 11028218 w 11028218"/>
              <a:gd name="connsiteY2" fmla="*/ 5721927 h 5721927"/>
              <a:gd name="connsiteX3" fmla="*/ 9144000 w 11028218"/>
              <a:gd name="connsiteY3" fmla="*/ 5721927 h 572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8218" h="5721927">
                <a:moveTo>
                  <a:pt x="0" y="0"/>
                </a:moveTo>
                <a:lnTo>
                  <a:pt x="11028218" y="0"/>
                </a:lnTo>
                <a:lnTo>
                  <a:pt x="11028218" y="5721927"/>
                </a:lnTo>
                <a:lnTo>
                  <a:pt x="9144000" y="5721927"/>
                </a:lnTo>
              </a:path>
            </a:pathLst>
          </a:custGeom>
          <a:noFill/>
          <a:ln w="28575">
            <a:solidFill>
              <a:schemeClr val="accent4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riângulo isósceles 16">
            <a:extLst>
              <a:ext uri="{FF2B5EF4-FFF2-40B4-BE49-F238E27FC236}">
                <a16:creationId xmlns:a16="http://schemas.microsoft.com/office/drawing/2014/main" id="{F9AB81E5-F9E7-4ED6-A273-F4D11CF06737}"/>
              </a:ext>
            </a:extLst>
          </p:cNvPr>
          <p:cNvSpPr/>
          <p:nvPr userDrawn="1"/>
        </p:nvSpPr>
        <p:spPr>
          <a:xfrm flipH="1">
            <a:off x="2632996" y="5529883"/>
            <a:ext cx="1402883" cy="947722"/>
          </a:xfrm>
          <a:prstGeom prst="triangle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riângulo isósceles 17">
            <a:extLst>
              <a:ext uri="{FF2B5EF4-FFF2-40B4-BE49-F238E27FC236}">
                <a16:creationId xmlns:a16="http://schemas.microsoft.com/office/drawing/2014/main" id="{5CE127D1-B7E0-4EDB-BF23-CAB95F3CE7ED}"/>
              </a:ext>
            </a:extLst>
          </p:cNvPr>
          <p:cNvSpPr/>
          <p:nvPr userDrawn="1"/>
        </p:nvSpPr>
        <p:spPr>
          <a:xfrm flipH="1">
            <a:off x="2632996" y="5747367"/>
            <a:ext cx="759014" cy="512754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9200789-BF0B-4248-8F2A-3D39E86149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137" y="6268236"/>
            <a:ext cx="725863" cy="5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8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6" grpId="0" animBg="1"/>
      <p:bldP spid="17" grpId="0" animBg="1"/>
      <p:bldP spid="1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C5EC51-D429-4E51-B7C4-9CB0C2C3A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233680"/>
            <a:ext cx="5679744" cy="6054479"/>
          </a:xfrm>
        </p:spPr>
        <p:txBody>
          <a:bodyPr anchor="ctr"/>
          <a:lstStyle>
            <a:lvl1pPr marL="2286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CDA8C1C-E3B3-4F11-A217-4461F5309C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1766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F9BD850C-A74F-4C24-832D-53ECA5048CE4}"/>
              </a:ext>
            </a:extLst>
          </p:cNvPr>
          <p:cNvSpPr/>
          <p:nvPr userDrawn="1"/>
        </p:nvSpPr>
        <p:spPr>
          <a:xfrm>
            <a:off x="5219360" y="136045"/>
            <a:ext cx="6155140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solidFill>
              <a:schemeClr val="accent5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7DB82220-A804-42D1-A076-0F8A77B2C33E}"/>
              </a:ext>
            </a:extLst>
          </p:cNvPr>
          <p:cNvSpPr/>
          <p:nvPr userDrawn="1"/>
        </p:nvSpPr>
        <p:spPr>
          <a:xfrm flipH="1">
            <a:off x="5119208" y="2061608"/>
            <a:ext cx="200303" cy="1526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05DE02EB-2012-4E7B-8C2F-E6BA88600189}"/>
              </a:ext>
            </a:extLst>
          </p:cNvPr>
          <p:cNvSpPr/>
          <p:nvPr userDrawn="1"/>
        </p:nvSpPr>
        <p:spPr>
          <a:xfrm flipH="1">
            <a:off x="5068927" y="2308965"/>
            <a:ext cx="321184" cy="2447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49BA8650-8B5C-4A33-94CB-42F8AE9B535E}"/>
              </a:ext>
            </a:extLst>
          </p:cNvPr>
          <p:cNvSpPr/>
          <p:nvPr userDrawn="1"/>
        </p:nvSpPr>
        <p:spPr>
          <a:xfrm flipH="1">
            <a:off x="5129367" y="2678690"/>
            <a:ext cx="200303" cy="1526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669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1" grpId="0" animBg="1"/>
      <p:bldP spid="7" grpId="0" animBg="1"/>
      <p:bldP spid="8" grpId="0" animBg="1"/>
      <p:bldP spid="10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957FB-38C6-46A4-8EB9-B3F01AD30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AA44FB1-A44A-43C1-BC35-2D6467908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B130F88-E7B7-45A2-9150-2EE953A02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30D4549-FB9A-48C9-B4C1-669CB11B0F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8EFB0CD-71F9-4004-B43F-62F7BDC270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5D33FA8-29A0-4442-9589-EBD8283DF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DD32-7637-47B7-88A4-4AFCCCC3E908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5E0C91D-DE60-4784-AFB0-BF529765D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EAA9204-7A39-4073-B0BE-BBF3E002B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089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F1661B-04F0-4093-B5B0-2FB25E22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" y="365126"/>
            <a:ext cx="11043920" cy="701674"/>
          </a:xfrm>
          <a:prstGeom prst="rect">
            <a:avLst/>
          </a:prstGeom>
          <a:ln w="19050">
            <a:noFill/>
            <a:headEnd type="arrow"/>
            <a:tailEnd type="arrow"/>
          </a:ln>
        </p:spPr>
        <p:txBody>
          <a:bodyPr>
            <a:normAutofit/>
          </a:bodyPr>
          <a:lstStyle>
            <a:lvl1pPr>
              <a:defRPr sz="4800">
                <a:solidFill>
                  <a:schemeClr val="accent5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8557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909887C7-519F-4CEF-A514-641E4457770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80559AF-3760-40D4-B231-7F1885D5D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D56CFCA-B7D1-4AFC-99AC-E4A6C2F25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C76ED7-6414-4512-86F2-03226DE516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8DD32-7637-47B7-88A4-4AFCCCC3E908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A3198C-D58D-4C1A-A810-CA51AA53A2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E1B198-C6F1-455B-AC89-E2BDBC5937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71011D0-5DF9-7C4A-B7BE-B057FB97D15B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137" y="6268236"/>
            <a:ext cx="725863" cy="5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1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50" r:id="rId3"/>
    <p:sldLayoutId id="2147483652" r:id="rId4"/>
    <p:sldLayoutId id="2147483661" r:id="rId5"/>
    <p:sldLayoutId id="2147483651" r:id="rId6"/>
    <p:sldLayoutId id="2147483665" r:id="rId7"/>
    <p:sldLayoutId id="2147483653" r:id="rId8"/>
    <p:sldLayoutId id="2147483654" r:id="rId9"/>
    <p:sldLayoutId id="2147483655" r:id="rId10"/>
    <p:sldLayoutId id="2147483656" r:id="rId11"/>
    <p:sldLayoutId id="2147483662" r:id="rId12"/>
    <p:sldLayoutId id="2147483660" r:id="rId13"/>
    <p:sldLayoutId id="2147483664" r:id="rId14"/>
    <p:sldLayoutId id="2147483657" r:id="rId15"/>
    <p:sldLayoutId id="2147483663" r:id="rId16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464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062D27-7F17-634A-914B-11EF57507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inovação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76A3C8-9A02-CA4F-A925-1B4CA53FD7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1597652"/>
            <a:ext cx="5679744" cy="4690507"/>
          </a:xfrm>
        </p:spPr>
        <p:txBody>
          <a:bodyPr>
            <a:normAutofit fontScale="925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pt-BR" dirty="0"/>
              <a:t>Fortalecer a atenção espiritual que nossos membros recebem.</a:t>
            </a:r>
          </a:p>
          <a:p>
            <a:pPr marL="742950" indent="-742950">
              <a:buFont typeface="+mj-lt"/>
              <a:buAutoNum type="arabicPeriod"/>
            </a:pPr>
            <a:r>
              <a:rPr lang="pt-BR" dirty="0"/>
              <a:t>Melhorar o papel que os pastores desempenham na mordomia da igreja local.</a:t>
            </a:r>
          </a:p>
          <a:p>
            <a:pPr marL="742950" indent="-742950">
              <a:buFont typeface="+mj-lt"/>
              <a:buAutoNum type="arabicPeriod"/>
            </a:pPr>
            <a:r>
              <a:rPr lang="pt-BR" dirty="0"/>
              <a:t>Estabelecer um sistema financeiro sólido em todo o nosso território.</a:t>
            </a:r>
          </a:p>
        </p:txBody>
      </p:sp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6DBF4463-8B3E-DC46-A929-B28E46329D8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9922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B753D671-E30A-0C47-98AD-2509592F4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pt-BR" b="1" dirty="0"/>
              <a:t>Para que te conheçam</a:t>
            </a:r>
            <a:r>
              <a:rPr lang="pt-BR" dirty="0"/>
              <a:t> – </a:t>
            </a:r>
            <a:r>
              <a:rPr lang="pt-BR" cap="none" dirty="0"/>
              <a:t>um curso de 13 lições estudando alguns dos atributos e qualidades maravilhosos de Deus no contexto da Mordomia Bíblica.</a:t>
            </a:r>
            <a:endParaRPr lang="pt-BR" b="1" cap="none" dirty="0"/>
          </a:p>
          <a:p>
            <a:pPr marL="514350" lvl="0" indent="-514350">
              <a:buFont typeface="+mj-lt"/>
              <a:buAutoNum type="arabicPeriod"/>
            </a:pPr>
            <a:r>
              <a:rPr lang="pt-BR" b="1" dirty="0"/>
              <a:t>Prosperar em Tudo </a:t>
            </a:r>
            <a:r>
              <a:rPr lang="pt-BR" dirty="0"/>
              <a:t>– </a:t>
            </a:r>
            <a:r>
              <a:rPr lang="pt-BR" cap="none" dirty="0"/>
              <a:t>um curso de 13 lições sobre finanças da família.</a:t>
            </a:r>
          </a:p>
          <a:p>
            <a:pPr marL="514350" lvl="0" indent="-514350">
              <a:buFont typeface="+mj-lt"/>
              <a:buAutoNum type="arabicPeriod"/>
            </a:pPr>
            <a:r>
              <a:rPr lang="pt-BR" b="1" dirty="0"/>
              <a:t>Pastor, para que assim você cumpra seu ministério </a:t>
            </a:r>
            <a:r>
              <a:rPr lang="pt-BR" dirty="0"/>
              <a:t>– </a:t>
            </a:r>
            <a:r>
              <a:rPr lang="pt-BR" cap="none" dirty="0"/>
              <a:t>material especial para pastores e anciãos que os ajudam ver seu papel dentro do Ministério de Mordomia da Igreja.</a:t>
            </a:r>
          </a:p>
          <a:p>
            <a:pPr marL="514350" lvl="0" indent="-514350">
              <a:buFont typeface="+mj-lt"/>
              <a:buAutoNum type="arabicPeriod"/>
            </a:pPr>
            <a:r>
              <a:rPr lang="pt-BR" b="1" dirty="0"/>
              <a:t>A Igreja, Suas Finanças e sua Missão </a:t>
            </a:r>
            <a:r>
              <a:rPr lang="pt-BR" cap="none" dirty="0"/>
              <a:t>– um curso de 13 lições que promovem a compreensão de como a igreja obtém, administra e investe seus recursos financeiros.</a:t>
            </a:r>
          </a:p>
          <a:p>
            <a:pPr marL="514350" lvl="0" indent="-514350">
              <a:buFont typeface="+mj-lt"/>
              <a:buAutoNum type="arabicPeriod"/>
            </a:pPr>
            <a:r>
              <a:rPr lang="pt-BR" b="1" dirty="0"/>
              <a:t>Dois números especiais da revista Ancião e Ministério </a:t>
            </a:r>
            <a:r>
              <a:rPr lang="pt-BR" cap="none" dirty="0"/>
              <a:t>sobre o problema da Mordomia Cristã.</a:t>
            </a:r>
          </a:p>
          <a:p>
            <a:pPr marL="514350" lvl="0" indent="-514350">
              <a:buFont typeface="+mj-lt"/>
              <a:buAutoNum type="arabicPeriod"/>
            </a:pPr>
            <a:r>
              <a:rPr lang="pt-BR" b="1" dirty="0"/>
              <a:t>Equipado para ter Sucesso </a:t>
            </a:r>
            <a:r>
              <a:rPr lang="pt-BR" dirty="0"/>
              <a:t>– </a:t>
            </a:r>
            <a:r>
              <a:rPr lang="pt-BR" cap="none" dirty="0"/>
              <a:t>um curso sobre Mordomia para Adolescentes.</a:t>
            </a:r>
          </a:p>
          <a:p>
            <a:pPr marL="514350" lvl="0" indent="-514350">
              <a:buFont typeface="+mj-lt"/>
              <a:buAutoNum type="arabicPeriod"/>
            </a:pPr>
            <a:r>
              <a:rPr lang="pt-BR" b="1" dirty="0"/>
              <a:t>A Crença da Juventude Triunfante </a:t>
            </a:r>
            <a:r>
              <a:rPr lang="pt-BR" dirty="0"/>
              <a:t>– </a:t>
            </a:r>
            <a:r>
              <a:rPr lang="pt-BR" cap="none" dirty="0"/>
              <a:t>para ensinar Mordomia aos nossos jovens. Todos esses materiais têm, durante esses cinco anos, ajudado a fortalecer nosso foco sobre os membros da Igreja e da Congregação, permitindo que a mensagem alcançasse os lugares onde o crescimento de nossa organização acontece. </a:t>
            </a:r>
          </a:p>
          <a:p>
            <a:pPr marL="514350" indent="-514350">
              <a:buFont typeface="+mj-lt"/>
              <a:buAutoNum type="arabicPeriod"/>
            </a:pPr>
            <a:endParaRPr lang="pt-BR" dirty="0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BBED106F-55BA-654B-AF48-798F8538E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materiais</a:t>
            </a:r>
          </a:p>
        </p:txBody>
      </p:sp>
      <p:pic>
        <p:nvPicPr>
          <p:cNvPr id="11" name="Espaço Reservado para Imagem 10">
            <a:extLst>
              <a:ext uri="{FF2B5EF4-FFF2-40B4-BE49-F238E27FC236}">
                <a16:creationId xmlns:a16="http://schemas.microsoft.com/office/drawing/2014/main" id="{0A678565-434E-D947-875B-3677DDDDA4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8461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36FE022-C8A3-F742-AF98-E7FF3FAC0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Santa Convocação</a:t>
            </a:r>
          </a:p>
        </p:txBody>
      </p:sp>
      <p:pic>
        <p:nvPicPr>
          <p:cNvPr id="11" name="Espaço Reservado para Imagem 10">
            <a:extLst>
              <a:ext uri="{FF2B5EF4-FFF2-40B4-BE49-F238E27FC236}">
                <a16:creationId xmlns:a16="http://schemas.microsoft.com/office/drawing/2014/main" id="{6206BA3F-3433-394F-9000-4F0DDA6D57D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3282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597EE20A-ED77-B64D-A16A-87873EF3305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Estamos redescobrindo a importância da visita pastoral e nutrição espiritual adequada por meio de uma boa pregação centrada nos membros da igreja em nossas iniciativas ministeriais.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79648B7E-EDDC-DA47-A9BD-2345F0DB6BB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6642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5CBBCCE-A070-6F4C-A0DC-F193CFDEE59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A coisa mais importante tem sido a experiência de fazer tudo isso enquanto seguramos na mão do Senhor sendo guiados pelo Espírito Santo.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AA24446D-D3FD-BD43-A83A-ABADB666448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9686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44BAB2F-C82F-3341-95A6-8A58265A3F1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/>
              <a:t>Também vemos congregações espiritualmente revividas decidirem cuidar melhor de seus membros enquanto continuam buscando outros.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10240A0D-29BA-9240-BA8D-0DC7FB3D08C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6119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5FD58CA-4B4C-5441-90D4-7BD4EC53A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“Nada temos a temer quanto ao futuro, a menos que nos esqueçamos a maneira como Ele nos tem guiado e os ensinos que nos ministrou no passado”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BA75E0E-8322-A74D-9722-AF69BA61C5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Life Sketches </a:t>
            </a:r>
            <a:r>
              <a:rPr lang="pt-BR" dirty="0" err="1"/>
              <a:t>of</a:t>
            </a:r>
            <a:r>
              <a:rPr lang="pt-BR" dirty="0"/>
              <a:t> Ellen G. White, p. 196</a:t>
            </a:r>
          </a:p>
        </p:txBody>
      </p:sp>
    </p:spTree>
    <p:extLst>
      <p:ext uri="{BB962C8B-B14F-4D97-AF65-F5344CB8AC3E}">
        <p14:creationId xmlns:p14="http://schemas.microsoft.com/office/powerpoint/2010/main" val="426174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02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D03B337-C038-EE46-A9C0-D32A3E14F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6344" y="5428523"/>
            <a:ext cx="1461937" cy="1461937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E2D6CABE-32C1-444A-8126-34B3D6E97205}"/>
              </a:ext>
            </a:extLst>
          </p:cNvPr>
          <p:cNvSpPr/>
          <p:nvPr/>
        </p:nvSpPr>
        <p:spPr>
          <a:xfrm>
            <a:off x="1237618" y="2078181"/>
            <a:ext cx="10434428" cy="27533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Subtítulo 4">
            <a:extLst>
              <a:ext uri="{FF2B5EF4-FFF2-40B4-BE49-F238E27FC236}">
                <a16:creationId xmlns:a16="http://schemas.microsoft.com/office/drawing/2014/main" id="{5EB8FA96-F008-4411-AE3C-975EFC97D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40456" y="2703799"/>
            <a:ext cx="9044070" cy="1655762"/>
          </a:xfrm>
        </p:spPr>
        <p:txBody>
          <a:bodyPr>
            <a:noAutofit/>
          </a:bodyPr>
          <a:lstStyle/>
          <a:p>
            <a:pPr algn="l"/>
            <a:r>
              <a:rPr lang="pt-BR" sz="11500" dirty="0" err="1"/>
              <a:t>nterAmérica</a:t>
            </a:r>
            <a:r>
              <a:rPr lang="pt-BR" sz="9600" dirty="0"/>
              <a:t> </a:t>
            </a:r>
            <a:endParaRPr lang="pt-BR" sz="115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29BA9D92-8C8B-42D7-8A1E-EC3BB3788E07}"/>
              </a:ext>
            </a:extLst>
          </p:cNvPr>
          <p:cNvSpPr/>
          <p:nvPr/>
        </p:nvSpPr>
        <p:spPr>
          <a:xfrm flipH="1">
            <a:off x="1237614" y="2078181"/>
            <a:ext cx="10434431" cy="2753351"/>
          </a:xfrm>
          <a:custGeom>
            <a:avLst/>
            <a:gdLst>
              <a:gd name="connsiteX0" fmla="*/ 1708727 w 1708727"/>
              <a:gd name="connsiteY0" fmla="*/ 858981 h 4673600"/>
              <a:gd name="connsiteX1" fmla="*/ 1708727 w 1708727"/>
              <a:gd name="connsiteY1" fmla="*/ 0 h 4673600"/>
              <a:gd name="connsiteX2" fmla="*/ 0 w 1708727"/>
              <a:gd name="connsiteY2" fmla="*/ 0 h 4673600"/>
              <a:gd name="connsiteX3" fmla="*/ 0 w 1708727"/>
              <a:gd name="connsiteY3" fmla="*/ 4673600 h 4673600"/>
              <a:gd name="connsiteX4" fmla="*/ 831273 w 1708727"/>
              <a:gd name="connsiteY4" fmla="*/ 4673600 h 46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8727" h="4673600">
                <a:moveTo>
                  <a:pt x="1708727" y="858981"/>
                </a:moveTo>
                <a:lnTo>
                  <a:pt x="1708727" y="0"/>
                </a:lnTo>
                <a:lnTo>
                  <a:pt x="0" y="0"/>
                </a:lnTo>
                <a:lnTo>
                  <a:pt x="0" y="4673600"/>
                </a:lnTo>
                <a:lnTo>
                  <a:pt x="831273" y="4673600"/>
                </a:lnTo>
              </a:path>
            </a:pathLst>
          </a:custGeom>
          <a:noFill/>
          <a:ln w="28575">
            <a:solidFill>
              <a:schemeClr val="accent6">
                <a:lumMod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Título 3">
            <a:extLst>
              <a:ext uri="{FF2B5EF4-FFF2-40B4-BE49-F238E27FC236}">
                <a16:creationId xmlns:a16="http://schemas.microsoft.com/office/drawing/2014/main" id="{1A4E4A47-9521-457C-8032-333771295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523" y="2368360"/>
            <a:ext cx="2033500" cy="2387600"/>
          </a:xfrm>
          <a:solidFill>
            <a:schemeClr val="accent6">
              <a:lumMod val="75000"/>
              <a:alpha val="80000"/>
            </a:schemeClr>
          </a:solidFill>
        </p:spPr>
        <p:txBody>
          <a:bodyPr/>
          <a:lstStyle/>
          <a:p>
            <a:r>
              <a:rPr lang="pt-BR" b="1" dirty="0" err="1">
                <a:latin typeface="Century Gothic" panose="020B0502020202020204" pitchFamily="34" charset="0"/>
              </a:rPr>
              <a:t>i</a:t>
            </a:r>
            <a:endParaRPr lang="pt-BR" b="1" dirty="0">
              <a:latin typeface="Century Gothic" panose="020B0502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2D50902-07A9-4D7D-9523-9DE0A8930672}"/>
              </a:ext>
            </a:extLst>
          </p:cNvPr>
          <p:cNvSpPr txBox="1"/>
          <p:nvPr/>
        </p:nvSpPr>
        <p:spPr>
          <a:xfrm>
            <a:off x="1365593" y="5967809"/>
            <a:ext cx="2381947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ROBERTO HERRERA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0653898-BED4-4F6D-97F0-C7765B39A92D}"/>
              </a:ext>
            </a:extLst>
          </p:cNvPr>
          <p:cNvSpPr txBox="1"/>
          <p:nvPr/>
        </p:nvSpPr>
        <p:spPr>
          <a:xfrm>
            <a:off x="2451370" y="4553661"/>
            <a:ext cx="8001477" cy="46166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</a:rPr>
              <a:t>UM TERRITÓRIO DE DESAFIOS, INOVAÇÃO E CRESCIMENTO</a:t>
            </a:r>
          </a:p>
        </p:txBody>
      </p:sp>
      <p:sp>
        <p:nvSpPr>
          <p:cNvPr id="12" name="Triângulo Retângulo 11">
            <a:extLst>
              <a:ext uri="{FF2B5EF4-FFF2-40B4-BE49-F238E27FC236}">
                <a16:creationId xmlns:a16="http://schemas.microsoft.com/office/drawing/2014/main" id="{91728362-2443-E942-91E6-761ED2FA860B}"/>
              </a:ext>
            </a:extLst>
          </p:cNvPr>
          <p:cNvSpPr/>
          <p:nvPr/>
        </p:nvSpPr>
        <p:spPr>
          <a:xfrm flipV="1">
            <a:off x="1355392" y="6324615"/>
            <a:ext cx="546495" cy="36933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263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8" grpId="0" build="p"/>
      <p:bldP spid="9" grpId="0" animBg="1"/>
      <p:bldP spid="7" grpId="0" animBg="1"/>
      <p:bldP spid="3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01EAE1C4-0314-594C-9ACE-E6189AB218D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/>
              <a:t>O quinquênio de 2015-2020, um período desafiador, inovador e abençoado.</a:t>
            </a:r>
          </a:p>
        </p:txBody>
      </p:sp>
      <p:pic>
        <p:nvPicPr>
          <p:cNvPr id="14" name="Espaço Reservado para Imagem 13">
            <a:extLst>
              <a:ext uri="{FF2B5EF4-FFF2-40B4-BE49-F238E27FC236}">
                <a16:creationId xmlns:a16="http://schemas.microsoft.com/office/drawing/2014/main" id="{E18B6987-41D1-FD41-9911-E1C9D64F117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0926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F389280-B704-F84A-89F2-17B72DC60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desafiador</a:t>
            </a:r>
          </a:p>
        </p:txBody>
      </p:sp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E2861F0D-1528-9B45-A603-4C288C0AB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pt-BR" dirty="0"/>
              <a:t>porque nosso território teve que enfrentar, nesses últimos cinco anos, situações que variaram de sociais, políticas, instabilidade econômica a desastres naturais impressionantes 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1A18F875-B1A2-DD46-80B7-9E8D74BC4F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8528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9484662-0564-0A4C-B45C-349A3295D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“Deus dá oportunidades; o sucesso depende do uso que fazemos delas”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19B8F67-9433-F047-A932-2B3FD82A06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Profetas e Reis, p. 486</a:t>
            </a:r>
          </a:p>
        </p:txBody>
      </p:sp>
    </p:spTree>
    <p:extLst>
      <p:ext uri="{BB962C8B-B14F-4D97-AF65-F5344CB8AC3E}">
        <p14:creationId xmlns:p14="http://schemas.microsoft.com/office/powerpoint/2010/main" val="46670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BD3B2C7-A86D-1A4B-BE3D-7BC60B8BA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Em meio aos desafios pela frente, a Divisão </a:t>
            </a:r>
            <a:r>
              <a:rPr lang="pt-BR" dirty="0" err="1"/>
              <a:t>InterAmericana</a:t>
            </a:r>
            <a:r>
              <a:rPr lang="pt-BR" dirty="0"/>
              <a:t> respondeu com fé simples - confiando no futuro da igreja e no plano de Deus para ela - com oração e trabalho duro mas também com inovação e criatividade.</a:t>
            </a:r>
          </a:p>
        </p:txBody>
      </p:sp>
      <p:pic>
        <p:nvPicPr>
          <p:cNvPr id="12" name="Espaço Reservado para Imagem 11">
            <a:extLst>
              <a:ext uri="{FF2B5EF4-FFF2-40B4-BE49-F238E27FC236}">
                <a16:creationId xmlns:a16="http://schemas.microsoft.com/office/drawing/2014/main" id="{BF186147-1467-DF4E-BC75-870993ACCB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3859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9897DF00-2B84-FA45-8659-9306531B9E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/>
              <a:t>Quanto mais desafios as pessoas que lideramos enfrentam, mais tentamos, com a ajuda de Deus ser uma igreja altamente orientada por pessoas.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F5352E6F-E767-034D-8710-186D7F3041A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924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1EC38FE-F63E-9641-B1CD-EFF8682AB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nossa principal responsabilidade é cuidar das pessoas.</a:t>
            </a:r>
          </a:p>
        </p:txBody>
      </p:sp>
      <p:pic>
        <p:nvPicPr>
          <p:cNvPr id="11" name="Espaço Reservado para Imagem 10">
            <a:extLst>
              <a:ext uri="{FF2B5EF4-FFF2-40B4-BE49-F238E27FC236}">
                <a16:creationId xmlns:a16="http://schemas.microsoft.com/office/drawing/2014/main" id="{83DC6DE6-3EA8-AB47-9F9D-216F543F1C7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7187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9AC9BE9-550D-1843-B424-C5310DF3F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Nestes últimos cinco anos, o Ministério de Mordomia mobilizou um grande número de pessoas dedicadas, generosas e apaixonadas para influenciar cada membro da igreja e família de uma maneira positiva.</a:t>
            </a:r>
          </a:p>
        </p:txBody>
      </p:sp>
      <p:pic>
        <p:nvPicPr>
          <p:cNvPr id="11" name="Espaço Reservado para Imagem 10">
            <a:extLst>
              <a:ext uri="{FF2B5EF4-FFF2-40B4-BE49-F238E27FC236}">
                <a16:creationId xmlns:a16="http://schemas.microsoft.com/office/drawing/2014/main" id="{9F2F4DB2-DD55-0245-B781-360D25B5EB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3240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8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5FB54A9A-BC1E-4A7F-B1B5-7883AB034BC8}">
  <we:reference id="wa104381335" version="1.0.0.1" store="en-US" storeType="OMEX"/>
  <we:alternateReferences>
    <we:reference id="wa104381335" version="1.0.0.1" store="wa104381335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2E90C93C-3B20-2C4F-8140-0B4849D3B89E}">
  <we:reference id="wa104379997" version="2.0.0.0" store="pt-BR" storeType="OMEX"/>
  <we:alternateReferences>
    <we:reference id="WA104379997" version="2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3202</TotalTime>
  <Words>503</Words>
  <Application>Microsoft Office PowerPoint</Application>
  <PresentationFormat>Widescreen</PresentationFormat>
  <Paragraphs>31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Century Gothic</vt:lpstr>
      <vt:lpstr>Georgia</vt:lpstr>
      <vt:lpstr>Tw Cen MT</vt:lpstr>
      <vt:lpstr>Wingdings</vt:lpstr>
      <vt:lpstr>Tema do Office</vt:lpstr>
      <vt:lpstr>Apresentação do PowerPoint</vt:lpstr>
      <vt:lpstr>i</vt:lpstr>
      <vt:lpstr>Apresentação do PowerPoint</vt:lpstr>
      <vt:lpstr>desafiador</vt:lpstr>
      <vt:lpstr>Apresentação do PowerPoint</vt:lpstr>
      <vt:lpstr>Apresentação do PowerPoint</vt:lpstr>
      <vt:lpstr>Apresentação do PowerPoint</vt:lpstr>
      <vt:lpstr>nossa principal responsabilidade é cuidar das pessoas.</vt:lpstr>
      <vt:lpstr>Apresentação do PowerPoint</vt:lpstr>
      <vt:lpstr>inovação</vt:lpstr>
      <vt:lpstr>materiais</vt:lpstr>
      <vt:lpstr>Santa Convocação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REVISTA MORDOMO DINÂMICO</dc:subject>
  <dc:creator>4TONS - Pr. Marcelo Augusto de Carvalho; marcos aurelio gularte de castro</dc:creator>
  <cp:keywords>www.4tons.com.br</cp:keywords>
  <dc:description>COMÉRCIO PROIBIDO. USO PESSOAL</dc:description>
  <cp:lastModifiedBy>DSA - Juninha Barboza</cp:lastModifiedBy>
  <cp:revision>3</cp:revision>
  <dcterms:created xsi:type="dcterms:W3CDTF">2019-03-06T22:34:21Z</dcterms:created>
  <dcterms:modified xsi:type="dcterms:W3CDTF">2020-10-06T16:27:13Z</dcterms:modified>
  <cp:category>MORDOMIA</cp:category>
</cp:coreProperties>
</file>