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8" r:id="rId2"/>
    <p:sldId id="257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272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5E9E"/>
    <a:srgbClr val="215968"/>
    <a:srgbClr val="10253F"/>
    <a:srgbClr val="385D8A"/>
    <a:srgbClr val="D3B998"/>
    <a:srgbClr val="8A3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31EB39-3387-D44D-9F4E-9C7430A453EC}" v="114" dt="2020-12-11T16:40:25.9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 autoAdjust="0"/>
    <p:restoredTop sz="95588"/>
  </p:normalViewPr>
  <p:slideViewPr>
    <p:cSldViewPr snapToGrid="0">
      <p:cViewPr>
        <p:scale>
          <a:sx n="82" d="100"/>
          <a:sy n="82" d="100"/>
        </p:scale>
        <p:origin x="216" y="568"/>
      </p:cViewPr>
      <p:guideLst/>
    </p:cSldViewPr>
  </p:slideViewPr>
  <p:notesTextViewPr>
    <p:cViewPr>
      <p:scale>
        <a:sx n="180" d="100"/>
        <a:sy n="180" d="100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182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1F1A830-A847-4313-B621-DB7F1692C7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E4504A4-D14E-418F-8E75-E534F371D2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75A0D-D99A-4783-94A4-E5E7F1D6BD97}" type="datetimeFigureOut">
              <a:rPr lang="pt-BR" smtClean="0"/>
              <a:t>11/12/2020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7203137-3A61-4492-93DB-5B81A828F7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17E49CD-014E-4B02-A680-18201E5250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588A0-E810-4390-9C5C-997EE6034C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786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B115B-B5CF-B546-93D2-6806160B43A2}" type="datetimeFigureOut">
              <a:rPr lang="pt-BR" smtClean="0"/>
              <a:t>11/12/2020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CCFF6-359E-BB47-A88E-0C1356FDA9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5946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CCFF6-359E-BB47-A88E-0C1356FDA9C5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7871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219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GW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12944" y="1259840"/>
            <a:ext cx="6852934" cy="409008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9045" y="269703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0683445" y="603268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4299045" y="1296537"/>
            <a:ext cx="7233313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rgbClr val="385D8A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99045" y="5971512"/>
            <a:ext cx="6250674" cy="4565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none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213033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bl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7201" y="455092"/>
            <a:ext cx="9860362" cy="4236558"/>
          </a:xfrm>
          <a:ln w="3175">
            <a:solidFill>
              <a:schemeClr val="tx1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4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142" y="330876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1052079" y="541317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606057" y="1296537"/>
            <a:ext cx="10526231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70860" y="4886851"/>
            <a:ext cx="2696703" cy="456583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357935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animBg="1">
        <p:tmplLst>
          <p:tmpl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2971" y="1021080"/>
            <a:ext cx="5462905" cy="454993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7292" y="34027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7840" y="831374"/>
            <a:ext cx="4924422" cy="5120640"/>
          </a:xfrm>
          <a:ln w="19050">
            <a:solidFill>
              <a:srgbClr val="385D8A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497840" y="640080"/>
            <a:ext cx="11358880" cy="5311934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solidFill>
              <a:schemeClr val="tx1"/>
            </a:solidFill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8254143" y="6064495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5503542" y="4276487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53022" y="5783154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663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280" y="1158949"/>
            <a:ext cx="7506899" cy="44859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0554" y="291168"/>
            <a:ext cx="702530" cy="542135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54601" y="1622070"/>
            <a:ext cx="3077417" cy="3802021"/>
          </a:xfrm>
          <a:ln w="12700">
            <a:solidFill>
              <a:schemeClr val="tx2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5252484" y="640079"/>
            <a:ext cx="6604236" cy="5813883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solidFill>
              <a:schemeClr val="accent6">
                <a:lumMod val="50000"/>
              </a:schemeClr>
            </a:solidFill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3520554" y="5906389"/>
            <a:ext cx="702530" cy="542135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8066880" y="2564645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42390" y="6274650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3F8E198-0832-41A1-A463-49CDAF71E0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4601" y="5719347"/>
            <a:ext cx="3077417" cy="312063"/>
          </a:xfrm>
          <a:solidFill>
            <a:srgbClr val="10253F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nome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2590A9E6-0850-43A4-A591-932D102117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5500" y="5907088"/>
            <a:ext cx="3148013" cy="469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125392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  <p:bldP spid="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A4C88-D752-411C-976F-88FD7CF4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7424"/>
            <a:ext cx="4338320" cy="4873626"/>
          </a:xfrm>
          <a:ln w="28575">
            <a:solidFill>
              <a:schemeClr val="accent5"/>
            </a:solidFill>
          </a:ln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7648" y="671512"/>
            <a:ext cx="6172200" cy="53930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2529840" y="416560"/>
            <a:ext cx="9296400" cy="5902960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6400" h="5902960">
                <a:moveTo>
                  <a:pt x="0" y="548640"/>
                </a:moveTo>
                <a:lnTo>
                  <a:pt x="0" y="0"/>
                </a:ln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  <a:lnTo>
                  <a:pt x="2489200" y="1991360"/>
                </a:lnTo>
              </a:path>
            </a:pathLst>
          </a:custGeom>
          <a:noFill/>
          <a:ln w="28575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>
            <a:off x="4833368" y="4439786"/>
            <a:ext cx="374526" cy="285353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245000" y="6140207"/>
            <a:ext cx="470694" cy="358624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8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671512"/>
            <a:ext cx="4824007" cy="54322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712152" y="416560"/>
            <a:ext cx="10582381" cy="6157912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0" fmla="*/ 8894 w 9296400"/>
              <a:gd name="connsiteY0" fmla="*/ 2291532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5902960">
                <a:moveTo>
                  <a:pt x="8894" y="2291532"/>
                </a:moveTo>
                <a:cubicBezTo>
                  <a:pt x="5929" y="1527688"/>
                  <a:pt x="2965" y="763844"/>
                  <a:pt x="0" y="0"/>
                </a:cubicBez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 flipV="1">
            <a:off x="11107270" y="4007047"/>
            <a:ext cx="374526" cy="285353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415121" y="6375554"/>
            <a:ext cx="470694" cy="35862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037EE1F-B6F1-BA41-AE94-2B9D4FDFC3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3300" y="671513"/>
            <a:ext cx="4752041" cy="543242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0"/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12" name="Triângulo isósceles 9">
            <a:extLst>
              <a:ext uri="{FF2B5EF4-FFF2-40B4-BE49-F238E27FC236}">
                <a16:creationId xmlns:a16="http://schemas.microsoft.com/office/drawing/2014/main" id="{C4F73C0C-891E-C44F-88A2-E0730C99DA03}"/>
              </a:ext>
            </a:extLst>
          </p:cNvPr>
          <p:cNvSpPr/>
          <p:nvPr userDrawn="1"/>
        </p:nvSpPr>
        <p:spPr>
          <a:xfrm flipH="1" flipV="1">
            <a:off x="524889" y="2604967"/>
            <a:ext cx="374526" cy="285353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35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0A724E9-EED9-4DEC-B7D6-A3D15F5E1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61424" y="3825413"/>
            <a:ext cx="6807200" cy="22304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E8DC75C-D2DC-E946-9B23-91E94B73F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1424" y="1529712"/>
            <a:ext cx="6807200" cy="197167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53827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0830B2-1D81-4C79-87BF-4C009B7D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DD32-7637-47B7-88A4-4AFCCCC3E908}" type="datetimeFigureOut">
              <a:rPr lang="pt-BR" smtClean="0"/>
              <a:t>11/12/2020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139D49-1AC0-4BB6-A93C-C63B59C47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2A6969-C6B0-4360-85C0-E38DA05AB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671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9B8B13-566A-4671-BD09-7B4F0972F8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1117" y="0"/>
            <a:ext cx="5679744" cy="1597652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1936821"/>
            <a:ext cx="5679744" cy="4351338"/>
          </a:xfrm>
        </p:spPr>
        <p:txBody>
          <a:bodyPr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55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0" y="406400"/>
            <a:ext cx="5511800" cy="125380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r>
              <a:rPr lang="pt-BR" dirty="0"/>
              <a:t>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0" y="1960879"/>
            <a:ext cx="5511800" cy="4562476"/>
          </a:xfrm>
          <a:ln w="19050">
            <a:solidFill>
              <a:schemeClr val="accent6"/>
            </a:solidFill>
          </a:ln>
        </p:spPr>
        <p:txBody>
          <a:bodyPr/>
          <a:lstStyle>
            <a:lvl1pPr>
              <a:defRPr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1815940E-177A-48F6-9019-8F24FDFF72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5438" y="406400"/>
            <a:ext cx="5181600" cy="616743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8851B950-9755-4ED4-9E5C-C20E9D790162}"/>
              </a:ext>
            </a:extLst>
          </p:cNvPr>
          <p:cNvSpPr/>
          <p:nvPr userDrawn="1"/>
        </p:nvSpPr>
        <p:spPr>
          <a:xfrm flipH="1">
            <a:off x="11166537" y="4998283"/>
            <a:ext cx="374526" cy="285353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C3D5D6E5-F7B9-47BF-AE7F-081B09E1BB7B}"/>
              </a:ext>
            </a:extLst>
          </p:cNvPr>
          <p:cNvSpPr/>
          <p:nvPr userDrawn="1"/>
        </p:nvSpPr>
        <p:spPr>
          <a:xfrm rot="16200000" flipH="1">
            <a:off x="6208113" y="227088"/>
            <a:ext cx="470694" cy="35862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40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>
        <p:tmplLst>
          <p:tmpl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29527-671E-47D5-B70C-226FFFB2F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0560" y="1620202"/>
            <a:ext cx="8797290" cy="3394075"/>
          </a:xfrm>
          <a:noFill/>
        </p:spPr>
        <p:txBody>
          <a:bodyPr anchor="ctr"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CCF81412-2485-49B0-AA19-97AD330CE087}"/>
              </a:ext>
            </a:extLst>
          </p:cNvPr>
          <p:cNvSpPr/>
          <p:nvPr userDrawn="1"/>
        </p:nvSpPr>
        <p:spPr>
          <a:xfrm>
            <a:off x="1747520" y="1209040"/>
            <a:ext cx="9326880" cy="4216400"/>
          </a:xfrm>
          <a:custGeom>
            <a:avLst/>
            <a:gdLst>
              <a:gd name="connsiteX0" fmla="*/ 0 w 9326880"/>
              <a:gd name="connsiteY0" fmla="*/ 0 h 4216400"/>
              <a:gd name="connsiteX1" fmla="*/ 9326880 w 9326880"/>
              <a:gd name="connsiteY1" fmla="*/ 0 h 4216400"/>
              <a:gd name="connsiteX2" fmla="*/ 9326880 w 9326880"/>
              <a:gd name="connsiteY2" fmla="*/ 4216400 h 4216400"/>
              <a:gd name="connsiteX3" fmla="*/ 2834640 w 9326880"/>
              <a:gd name="connsiteY3" fmla="*/ 4216400 h 421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6880" h="4216400">
                <a:moveTo>
                  <a:pt x="0" y="0"/>
                </a:moveTo>
                <a:lnTo>
                  <a:pt x="9326880" y="0"/>
                </a:lnTo>
                <a:lnTo>
                  <a:pt x="9326880" y="4216400"/>
                </a:lnTo>
                <a:lnTo>
                  <a:pt x="2834640" y="4216400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744C2A44-2BA4-4392-A8B9-8462785BC682}"/>
              </a:ext>
            </a:extLst>
          </p:cNvPr>
          <p:cNvSpPr/>
          <p:nvPr userDrawn="1"/>
        </p:nvSpPr>
        <p:spPr>
          <a:xfrm flipH="1">
            <a:off x="10964089" y="2659306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4324A69B-B17E-49FC-BD78-BA79B24D3978}"/>
              </a:ext>
            </a:extLst>
          </p:cNvPr>
          <p:cNvSpPr/>
          <p:nvPr userDrawn="1"/>
        </p:nvSpPr>
        <p:spPr>
          <a:xfrm flipH="1">
            <a:off x="10913808" y="2906663"/>
            <a:ext cx="321184" cy="2447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A3BA1198-965A-4C4E-92DC-6D7099A05196}"/>
              </a:ext>
            </a:extLst>
          </p:cNvPr>
          <p:cNvSpPr/>
          <p:nvPr userDrawn="1"/>
        </p:nvSpPr>
        <p:spPr>
          <a:xfrm flipH="1">
            <a:off x="10974248" y="3276388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033C9252-6335-46BA-96A8-051A64BCF89A}"/>
              </a:ext>
            </a:extLst>
          </p:cNvPr>
          <p:cNvSpPr/>
          <p:nvPr userDrawn="1"/>
        </p:nvSpPr>
        <p:spPr>
          <a:xfrm flipH="1" flipV="1">
            <a:off x="1103651" y="1432560"/>
            <a:ext cx="1908852" cy="4639919"/>
          </a:xfrm>
          <a:custGeom>
            <a:avLst/>
            <a:gdLst>
              <a:gd name="connsiteX0" fmla="*/ 0 w 11028218"/>
              <a:gd name="connsiteY0" fmla="*/ 5541818 h 5721927"/>
              <a:gd name="connsiteX1" fmla="*/ 0 w 11028218"/>
              <a:gd name="connsiteY1" fmla="*/ 0 h 5721927"/>
              <a:gd name="connsiteX2" fmla="*/ 11028218 w 11028218"/>
              <a:gd name="connsiteY2" fmla="*/ 0 h 5721927"/>
              <a:gd name="connsiteX3" fmla="*/ 11028218 w 11028218"/>
              <a:gd name="connsiteY3" fmla="*/ 5721927 h 5721927"/>
              <a:gd name="connsiteX4" fmla="*/ 9144000 w 11028218"/>
              <a:gd name="connsiteY4" fmla="*/ 5721927 h 5721927"/>
              <a:gd name="connsiteX0" fmla="*/ 0 w 11028218"/>
              <a:gd name="connsiteY0" fmla="*/ 0 h 5721927"/>
              <a:gd name="connsiteX1" fmla="*/ 11028218 w 11028218"/>
              <a:gd name="connsiteY1" fmla="*/ 0 h 5721927"/>
              <a:gd name="connsiteX2" fmla="*/ 11028218 w 11028218"/>
              <a:gd name="connsiteY2" fmla="*/ 5721927 h 5721927"/>
              <a:gd name="connsiteX3" fmla="*/ 9144000 w 11028218"/>
              <a:gd name="connsiteY3" fmla="*/ 5721927 h 572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8218" h="5721927">
                <a:moveTo>
                  <a:pt x="0" y="0"/>
                </a:moveTo>
                <a:lnTo>
                  <a:pt x="11028218" y="0"/>
                </a:lnTo>
                <a:lnTo>
                  <a:pt x="11028218" y="5721927"/>
                </a:lnTo>
                <a:lnTo>
                  <a:pt x="9144000" y="5721927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riângulo isósceles 16">
            <a:extLst>
              <a:ext uri="{FF2B5EF4-FFF2-40B4-BE49-F238E27FC236}">
                <a16:creationId xmlns:a16="http://schemas.microsoft.com/office/drawing/2014/main" id="{F9AB81E5-F9E7-4ED6-A273-F4D11CF06737}"/>
              </a:ext>
            </a:extLst>
          </p:cNvPr>
          <p:cNvSpPr/>
          <p:nvPr userDrawn="1"/>
        </p:nvSpPr>
        <p:spPr>
          <a:xfrm flipH="1">
            <a:off x="2632996" y="5529883"/>
            <a:ext cx="1402883" cy="947722"/>
          </a:xfrm>
          <a:prstGeom prst="triangle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5CE127D1-B7E0-4EDB-BF23-CAB95F3CE7ED}"/>
              </a:ext>
            </a:extLst>
          </p:cNvPr>
          <p:cNvSpPr/>
          <p:nvPr userDrawn="1"/>
        </p:nvSpPr>
        <p:spPr>
          <a:xfrm flipH="1">
            <a:off x="2632996" y="5747367"/>
            <a:ext cx="759014" cy="512754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9200789-BF0B-4248-8F2A-3D39E86149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8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233680"/>
            <a:ext cx="5679744" cy="6054479"/>
          </a:xfrm>
        </p:spPr>
        <p:txBody>
          <a:bodyPr anchor="ctr"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669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B130F88-E7B7-45A2-9150-2EE953A02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1861" y="639762"/>
            <a:ext cx="5468844" cy="557847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" name="Forma Livre: Forma 10">
            <a:extLst>
              <a:ext uri="{FF2B5EF4-FFF2-40B4-BE49-F238E27FC236}">
                <a16:creationId xmlns:a16="http://schemas.microsoft.com/office/drawing/2014/main" id="{6AF75002-80C6-C44B-A9C2-795827A61227}"/>
              </a:ext>
            </a:extLst>
          </p:cNvPr>
          <p:cNvSpPr/>
          <p:nvPr userDrawn="1"/>
        </p:nvSpPr>
        <p:spPr>
          <a:xfrm>
            <a:off x="5895787" y="4600"/>
            <a:ext cx="5468844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accent6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6">
            <a:extLst>
              <a:ext uri="{FF2B5EF4-FFF2-40B4-BE49-F238E27FC236}">
                <a16:creationId xmlns:a16="http://schemas.microsoft.com/office/drawing/2014/main" id="{B18C1D04-136C-4F45-9D6F-9BBC8B80B81E}"/>
              </a:ext>
            </a:extLst>
          </p:cNvPr>
          <p:cNvSpPr/>
          <p:nvPr userDrawn="1"/>
        </p:nvSpPr>
        <p:spPr>
          <a:xfrm flipH="1">
            <a:off x="5700517" y="1582918"/>
            <a:ext cx="390540" cy="297555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7">
            <a:extLst>
              <a:ext uri="{FF2B5EF4-FFF2-40B4-BE49-F238E27FC236}">
                <a16:creationId xmlns:a16="http://schemas.microsoft.com/office/drawing/2014/main" id="{0F5F9AC6-A348-6249-AF80-E5A6B52AE675}"/>
              </a:ext>
            </a:extLst>
          </p:cNvPr>
          <p:cNvSpPr/>
          <p:nvPr userDrawn="1"/>
        </p:nvSpPr>
        <p:spPr>
          <a:xfrm flipH="1">
            <a:off x="5590440" y="1994833"/>
            <a:ext cx="626228" cy="477127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riângulo isósceles 9">
            <a:extLst>
              <a:ext uri="{FF2B5EF4-FFF2-40B4-BE49-F238E27FC236}">
                <a16:creationId xmlns:a16="http://schemas.microsoft.com/office/drawing/2014/main" id="{7149EA5B-C0EE-DD44-A249-47817EFB2A8C}"/>
              </a:ext>
            </a:extLst>
          </p:cNvPr>
          <p:cNvSpPr/>
          <p:nvPr userDrawn="1"/>
        </p:nvSpPr>
        <p:spPr>
          <a:xfrm flipH="1">
            <a:off x="5693736" y="2586320"/>
            <a:ext cx="390540" cy="297555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spaço Reservado para Imagem 16">
            <a:extLst>
              <a:ext uri="{FF2B5EF4-FFF2-40B4-BE49-F238E27FC236}">
                <a16:creationId xmlns:a16="http://schemas.microsoft.com/office/drawing/2014/main" id="{2DD5D408-D40C-9447-9C76-F5AE56F1CB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2278" y="139618"/>
            <a:ext cx="5247358" cy="6218238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08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F1661B-04F0-4093-B5B0-2FB25E22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" y="365126"/>
            <a:ext cx="11043920" cy="701674"/>
          </a:xfrm>
          <a:prstGeom prst="rect">
            <a:avLst/>
          </a:prstGeom>
          <a:ln w="19050">
            <a:noFill/>
            <a:headEnd type="arrow"/>
            <a:tailEnd type="arrow"/>
          </a:ln>
        </p:spPr>
        <p:txBody>
          <a:bodyPr>
            <a:normAutofit/>
          </a:bodyPr>
          <a:lstStyle>
            <a:lvl1pPr>
              <a:defRPr sz="4800">
                <a:solidFill>
                  <a:schemeClr val="accent5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8557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909887C7-519F-4CEF-A514-641E4457770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80559AF-3760-40D4-B231-7F1885D5D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D56CFCA-B7D1-4AFC-99AC-E4A6C2F25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C76ED7-6414-4512-86F2-03226DE516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8DD32-7637-47B7-88A4-4AFCCCC3E908}" type="datetimeFigureOut">
              <a:rPr lang="pt-BR" smtClean="0"/>
              <a:t>11/12/2020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A3198C-D58D-4C1A-A810-CA51AA53A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E1B198-C6F1-455B-AC89-E2BDBC593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71011D0-5DF9-7C4A-B7BE-B057FB97D15B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1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50" r:id="rId3"/>
    <p:sldLayoutId id="2147483652" r:id="rId4"/>
    <p:sldLayoutId id="2147483661" r:id="rId5"/>
    <p:sldLayoutId id="2147483651" r:id="rId6"/>
    <p:sldLayoutId id="2147483665" r:id="rId7"/>
    <p:sldLayoutId id="2147483653" r:id="rId8"/>
    <p:sldLayoutId id="2147483654" r:id="rId9"/>
    <p:sldLayoutId id="2147483655" r:id="rId10"/>
    <p:sldLayoutId id="2147483656" r:id="rId11"/>
    <p:sldLayoutId id="2147483662" r:id="rId12"/>
    <p:sldLayoutId id="2147483660" r:id="rId13"/>
    <p:sldLayoutId id="2147483664" r:id="rId14"/>
    <p:sldLayoutId id="2147483657" r:id="rId15"/>
    <p:sldLayoutId id="2147483663" r:id="rId1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687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CE98A41-319A-6C4E-8A31-6D396CE2AE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As ofertas não têm o objetivo de ganhar o favor de Deus (Joel 2:14). Deus aprova quando elas são dadas humilde e livremente como adoração de acordo com o que ele exige.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AB7F47A9-15A8-F64A-9EB9-8D2FE2DAF96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55407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F6C8452-EDAC-F844-96EC-6F134324F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Deus ama um doador alegre e contente. 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4AAEA188-EB84-E540-A353-ECE8AC0CC65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66742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id="{A35969D4-7733-CB4B-BF34-9B3D6D669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1115" y="123986"/>
            <a:ext cx="5679744" cy="2386739"/>
          </a:xfrm>
        </p:spPr>
        <p:txBody>
          <a:bodyPr>
            <a:normAutofit fontScale="90000"/>
          </a:bodyPr>
          <a:lstStyle/>
          <a:p>
            <a:r>
              <a:rPr lang="pt-BR" dirty="0"/>
              <a:t>três razões de jeremias para uma doação alegre de ofertas: </a:t>
            </a:r>
          </a:p>
        </p:txBody>
      </p:sp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7E6E002A-EBC7-8E4C-8572-CC84BF9AA4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5" y="2510725"/>
            <a:ext cx="6041101" cy="3777434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pt-BR" sz="3200" dirty="0"/>
              <a:t>Ele é o “Senhor dos exércitos”.</a:t>
            </a:r>
          </a:p>
          <a:p>
            <a:pPr marL="742950" indent="-742950">
              <a:buFont typeface="+mj-lt"/>
              <a:buAutoNum type="arabicPeriod"/>
            </a:pPr>
            <a:r>
              <a:rPr lang="pt-BR" sz="3200" dirty="0"/>
              <a:t>A bondade de Deus e seu amor duradouro”.</a:t>
            </a:r>
          </a:p>
          <a:p>
            <a:pPr marL="742950" indent="-742950">
              <a:buFont typeface="+mj-lt"/>
              <a:buAutoNum type="arabicPeriod"/>
            </a:pPr>
            <a:r>
              <a:rPr lang="pt-BR" sz="3200" dirty="0"/>
              <a:t>A restauração das “fortunas da terra como no princípio”.</a:t>
            </a:r>
          </a:p>
        </p:txBody>
      </p:sp>
      <p:pic>
        <p:nvPicPr>
          <p:cNvPr id="14" name="Espaço Reservado para Imagem 13">
            <a:extLst>
              <a:ext uri="{FF2B5EF4-FFF2-40B4-BE49-F238E27FC236}">
                <a16:creationId xmlns:a16="http://schemas.microsoft.com/office/drawing/2014/main" id="{06705D2C-68C1-1F4F-804B-C8CD126CAFD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07859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F042EB6-08AB-614E-A359-F3887E744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Ofertas não devem ser limitadas a doações monetárias. Elas podem ser de propriedade, tempo, trabalho ou nós mesmos.</a:t>
            </a:r>
          </a:p>
        </p:txBody>
      </p:sp>
      <p:pic>
        <p:nvPicPr>
          <p:cNvPr id="19" name="Espaço Reservado para Imagem 18">
            <a:extLst>
              <a:ext uri="{FF2B5EF4-FFF2-40B4-BE49-F238E27FC236}">
                <a16:creationId xmlns:a16="http://schemas.microsoft.com/office/drawing/2014/main" id="{278C1561-F59B-474A-9A8A-865F8AC9A81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00"/>
          <a:stretch/>
        </p:blipFill>
        <p:spPr>
          <a:xfrm>
            <a:off x="497840" y="831374"/>
            <a:ext cx="4924422" cy="5120640"/>
          </a:xfrm>
        </p:spPr>
      </p:pic>
    </p:spTree>
    <p:extLst>
      <p:ext uri="{BB962C8B-B14F-4D97-AF65-F5344CB8AC3E}">
        <p14:creationId xmlns:p14="http://schemas.microsoft.com/office/powerpoint/2010/main" val="1938447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17A4791B-40F8-7B45-BEBB-BA3D21F4B80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353762-6917-774E-A501-2D14692518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Ofertas é um dos meios providenciado por Deus para o escolhermos, reconhecê-lo como o primeiro em nossa vida e manter com ele uma relação duradoura.</a:t>
            </a:r>
          </a:p>
        </p:txBody>
      </p:sp>
    </p:spTree>
    <p:extLst>
      <p:ext uri="{BB962C8B-B14F-4D97-AF65-F5344CB8AC3E}">
        <p14:creationId xmlns:p14="http://schemas.microsoft.com/office/powerpoint/2010/main" val="610469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465FCEE-69AC-4D43-9F0D-ED3960B894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3300" y="671513"/>
            <a:ext cx="4752041" cy="5432425"/>
          </a:xfrm>
        </p:spPr>
        <p:txBody>
          <a:bodyPr/>
          <a:lstStyle/>
          <a:p>
            <a:r>
              <a:rPr lang="pt-BR" dirty="0"/>
              <a:t>Uma vez que o Senhor dos exércitos sempre cuida, provê e sustenta, como filhos de Deus nós devemos aprender, a receber, a experimentar a relação de amor, de cuidado, de salvação e de soberania de Deus.</a:t>
            </a:r>
          </a:p>
        </p:txBody>
      </p:sp>
      <p:pic>
        <p:nvPicPr>
          <p:cNvPr id="13" name="Espaço Reservado para Imagem 12">
            <a:extLst>
              <a:ext uri="{FF2B5EF4-FFF2-40B4-BE49-F238E27FC236}">
                <a16:creationId xmlns:a16="http://schemas.microsoft.com/office/drawing/2014/main" id="{2B81FB0A-C1DD-EF41-B0BD-55119FC8EC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57724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A61A804-7059-1D42-8DA0-F0F0FB338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>
            <a:normAutofit fontScale="90000"/>
          </a:bodyPr>
          <a:lstStyle/>
          <a:p>
            <a:r>
              <a:rPr lang="pt-BR" dirty="0"/>
              <a:t>Sistemática, Proporcional e em um Local Definido</a:t>
            </a:r>
          </a:p>
        </p:txBody>
      </p:sp>
    </p:spTree>
    <p:extLst>
      <p:ext uri="{BB962C8B-B14F-4D97-AF65-F5344CB8AC3E}">
        <p14:creationId xmlns:p14="http://schemas.microsoft.com/office/powerpoint/2010/main" val="2469673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15582361-40EE-1546-93A3-D0EFBF24CF4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E833C46-AA11-034A-A3F5-19483312FD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 devolução dos dízimos e a entrega das ofertas eram significativas para agradecer a Deus pelas bênçãos acrescidas.</a:t>
            </a:r>
          </a:p>
        </p:txBody>
      </p:sp>
    </p:spTree>
    <p:extLst>
      <p:ext uri="{BB962C8B-B14F-4D97-AF65-F5344CB8AC3E}">
        <p14:creationId xmlns:p14="http://schemas.microsoft.com/office/powerpoint/2010/main" val="1045926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097F5840-6429-9A4E-B7A5-6473181FAD2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79B8BA2-C26A-A148-9663-C20E3B4D75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Alguns se sentiam tão abençoados que eles traziam ofertas voluntárias extras para Deus.</a:t>
            </a:r>
          </a:p>
        </p:txBody>
      </p:sp>
    </p:spTree>
    <p:extLst>
      <p:ext uri="{BB962C8B-B14F-4D97-AF65-F5344CB8AC3E}">
        <p14:creationId xmlns:p14="http://schemas.microsoft.com/office/powerpoint/2010/main" val="1679390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B008FE9D-3E01-804B-B08B-9E282120B5A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671512"/>
            <a:ext cx="4824007" cy="5432265"/>
          </a:xfrm>
        </p:spPr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5EC9C2F-E78B-1640-82D1-A4D3A204D8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Ezequiel sugere que ofertas não deveriam apenas ser dadas voluntárias e de todo coração do que podemos oferecer, mas também uma porcentagem de nossa renda.</a:t>
            </a:r>
          </a:p>
        </p:txBody>
      </p:sp>
    </p:spTree>
    <p:extLst>
      <p:ext uri="{BB962C8B-B14F-4D97-AF65-F5344CB8AC3E}">
        <p14:creationId xmlns:p14="http://schemas.microsoft.com/office/powerpoint/2010/main" val="3633912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2D50902-07A9-4D7D-9523-9DE0A8930672}"/>
              </a:ext>
            </a:extLst>
          </p:cNvPr>
          <p:cNvSpPr txBox="1"/>
          <p:nvPr/>
        </p:nvSpPr>
        <p:spPr>
          <a:xfrm>
            <a:off x="926916" y="6118822"/>
            <a:ext cx="3460715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SULLY PAYET</a:t>
            </a:r>
          </a:p>
        </p:txBody>
      </p:sp>
      <p:sp>
        <p:nvSpPr>
          <p:cNvPr id="12" name="Triângulo Retângulo 11">
            <a:extLst>
              <a:ext uri="{FF2B5EF4-FFF2-40B4-BE49-F238E27FC236}">
                <a16:creationId xmlns:a16="http://schemas.microsoft.com/office/drawing/2014/main" id="{91728362-2443-E942-91E6-761ED2FA860B}"/>
              </a:ext>
            </a:extLst>
          </p:cNvPr>
          <p:cNvSpPr/>
          <p:nvPr/>
        </p:nvSpPr>
        <p:spPr>
          <a:xfrm flipV="1">
            <a:off x="926916" y="6488154"/>
            <a:ext cx="546495" cy="36933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9C3C5C71-FF47-7E4D-A463-B10541F32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047461"/>
            <a:ext cx="5801372" cy="2763078"/>
          </a:xfrm>
          <a:prstGeom prst="roundRect">
            <a:avLst>
              <a:gd name="adj" fmla="val 0"/>
            </a:avLst>
          </a:prstGeom>
          <a:noFill/>
        </p:spPr>
        <p:txBody>
          <a:bodyPr>
            <a:noAutofit/>
          </a:bodyPr>
          <a:lstStyle/>
          <a:p>
            <a:r>
              <a:rPr lang="pt-BR" sz="6600" dirty="0"/>
              <a:t>Ofertas não Animais </a:t>
            </a:r>
            <a:br>
              <a:rPr lang="pt-BR" sz="6600" dirty="0"/>
            </a:br>
            <a:r>
              <a:rPr lang="pt-BR" sz="6600" b="0" dirty="0"/>
              <a:t>nos profetas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2C368C9-EBD9-B84C-9C00-1553BC6F6C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72" y="5764352"/>
            <a:ext cx="828694" cy="1103323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F5BB619-4DD1-7B48-934A-C6283E97340F}"/>
              </a:ext>
            </a:extLst>
          </p:cNvPr>
          <p:cNvSpPr txBox="1"/>
          <p:nvPr/>
        </p:nvSpPr>
        <p:spPr>
          <a:xfrm>
            <a:off x="1306286" y="-4408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2638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6340FD12-7E34-CC4A-908A-6F2CF70767A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671512"/>
            <a:ext cx="4824007" cy="5432265"/>
          </a:xfrm>
        </p:spPr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8BEA04E-E00C-EB47-8B04-F3FFF18E52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Se nossa situação econômica sobe ou desce, uma porcentagem sistemática de nossa renda por nós escolhida pode certamente ajudar a decidir o que dar ao Senhor. </a:t>
            </a:r>
          </a:p>
        </p:txBody>
      </p:sp>
    </p:spTree>
    <p:extLst>
      <p:ext uri="{BB962C8B-B14F-4D97-AF65-F5344CB8AC3E}">
        <p14:creationId xmlns:p14="http://schemas.microsoft.com/office/powerpoint/2010/main" val="671518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D79E7E5-D455-F742-AE25-026C1BAA1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 Deve sempre servir para o avanço e a causa de Deus. 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BF6098F7-5602-E349-9F01-336360893CB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15677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31E8247-D455-9C45-967A-FCF7A6685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>
            <a:normAutofit/>
          </a:bodyPr>
          <a:lstStyle/>
          <a:p>
            <a:r>
              <a:rPr lang="pt-BR" dirty="0"/>
              <a:t>Motivos errados para dar</a:t>
            </a:r>
          </a:p>
        </p:txBody>
      </p:sp>
    </p:spTree>
    <p:extLst>
      <p:ext uri="{BB962C8B-B14F-4D97-AF65-F5344CB8AC3E}">
        <p14:creationId xmlns:p14="http://schemas.microsoft.com/office/powerpoint/2010/main" val="4180175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ED25DF7-E04A-4544-A0B3-196BCDB16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razão principal era seu formalismo ao dar ofertas.</a:t>
            </a:r>
          </a:p>
        </p:txBody>
      </p:sp>
      <p:pic>
        <p:nvPicPr>
          <p:cNvPr id="19" name="Espaço Reservado para Imagem 18">
            <a:extLst>
              <a:ext uri="{FF2B5EF4-FFF2-40B4-BE49-F238E27FC236}">
                <a16:creationId xmlns:a16="http://schemas.microsoft.com/office/drawing/2014/main" id="{1BA68A01-50A6-CA40-A420-2A3B6EC6BC6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7602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99F54EA-04A0-B240-BFC8-7EF203C2A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sua apatia espiritual e o sincretismo.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706BBE49-ED5A-E64F-B480-FE521CD3555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81725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831A5B0-B7E7-9B47-8F69-07B17B0D20D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Deus condenava o coração de seu povo como dividido, insincero ou que buscava seu próprio interesse. </a:t>
            </a:r>
          </a:p>
        </p:txBody>
      </p:sp>
      <p:pic>
        <p:nvPicPr>
          <p:cNvPr id="11" name="Espaço Reservado para Imagem 10">
            <a:extLst>
              <a:ext uri="{FF2B5EF4-FFF2-40B4-BE49-F238E27FC236}">
                <a16:creationId xmlns:a16="http://schemas.microsoft.com/office/drawing/2014/main" id="{EE1CAE34-4006-9C4E-A17D-0330A7036E7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3276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6FF5461B-0F3D-4F44-AE82-965243D3139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785CA16-9EE2-BE45-814B-630084AD91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Algumas outras vezes, os profetas reprovavam o povo pela ausência de ofertas. </a:t>
            </a:r>
          </a:p>
        </p:txBody>
      </p:sp>
    </p:spTree>
    <p:extLst>
      <p:ext uri="{BB962C8B-B14F-4D97-AF65-F5344CB8AC3E}">
        <p14:creationId xmlns:p14="http://schemas.microsoft.com/office/powerpoint/2010/main" val="3642559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038002D-14AB-A44D-B856-0711C918D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/>
          <a:lstStyle/>
          <a:p>
            <a:r>
              <a:rPr lang="pt-BR" dirty="0"/>
              <a:t>Uma ordem duradoura</a:t>
            </a:r>
          </a:p>
        </p:txBody>
      </p:sp>
    </p:spTree>
    <p:extLst>
      <p:ext uri="{BB962C8B-B14F-4D97-AF65-F5344CB8AC3E}">
        <p14:creationId xmlns:p14="http://schemas.microsoft.com/office/powerpoint/2010/main" val="1463357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F7A03E5D-40F4-7A42-B5D0-984A293053F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56A5BDD-8440-934F-BC0C-5841715AE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O povo de Deus transformado escolheria voltar para ele como seu único Deus pessoal. Assim, eles voluntariamente trariam para Ele como ofertas o melhor daquilo que tinham.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4343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536626A4-17EF-4945-8A44-FA952D0C55A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1A641C1-7C2F-D94D-890A-78B321C38D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Tudo que temos e somos não são nossos, mas graciosamente providos por Deus. </a:t>
            </a:r>
          </a:p>
        </p:txBody>
      </p:sp>
    </p:spTree>
    <p:extLst>
      <p:ext uri="{BB962C8B-B14F-4D97-AF65-F5344CB8AC3E}">
        <p14:creationId xmlns:p14="http://schemas.microsoft.com/office/powerpoint/2010/main" val="1321643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539E9E89-93A3-C64C-9478-A92F88FC5EF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E3A2009-BB51-7A4D-B013-772780A27B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Os israelitas do Velho Testamento davam ofertas que não eram animais, a maioria notável dos produtos de suas colheitas.</a:t>
            </a:r>
          </a:p>
        </p:txBody>
      </p:sp>
    </p:spTree>
    <p:extLst>
      <p:ext uri="{BB962C8B-B14F-4D97-AF65-F5344CB8AC3E}">
        <p14:creationId xmlns:p14="http://schemas.microsoft.com/office/powerpoint/2010/main" val="423011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EDC676B7-133F-9E4C-BD25-A7CDAD9BFCC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19E1485-29B6-6B4E-B8D2-A90E7BF533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As ofertas não são apenas uma exigência de Deus. Elas são a expressão externa de um coração agradecido, sincero, baseado numa escolha voluntária de relacionamento com o Criador. </a:t>
            </a:r>
          </a:p>
        </p:txBody>
      </p:sp>
    </p:spTree>
    <p:extLst>
      <p:ext uri="{BB962C8B-B14F-4D97-AF65-F5344CB8AC3E}">
        <p14:creationId xmlns:p14="http://schemas.microsoft.com/office/powerpoint/2010/main" val="3572538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023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0143991-141B-0141-9636-8F646E75F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1116" y="201478"/>
            <a:ext cx="5679744" cy="1597652"/>
          </a:xfrm>
        </p:spPr>
        <p:txBody>
          <a:bodyPr>
            <a:noAutofit/>
          </a:bodyPr>
          <a:lstStyle/>
          <a:p>
            <a:r>
              <a:rPr lang="pt-BR" sz="3200" dirty="0"/>
              <a:t>Nem todos os profetas mencionam ofertas não animal. Somente sete deles o fazem: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3408DE08-628E-F147-BFD7-01BFA27741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2231755"/>
            <a:ext cx="5679744" cy="4056403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pt-BR" dirty="0"/>
              <a:t>Isaías</a:t>
            </a:r>
          </a:p>
          <a:p>
            <a:pPr marL="742950" indent="-742950">
              <a:buFont typeface="+mj-lt"/>
              <a:buAutoNum type="arabicPeriod"/>
            </a:pPr>
            <a:r>
              <a:rPr lang="pt-BR" dirty="0"/>
              <a:t>Jeremias</a:t>
            </a:r>
          </a:p>
          <a:p>
            <a:pPr marL="742950" indent="-742950">
              <a:buFont typeface="+mj-lt"/>
              <a:buAutoNum type="arabicPeriod"/>
            </a:pPr>
            <a:r>
              <a:rPr lang="pt-BR" dirty="0"/>
              <a:t>Ezequiel</a:t>
            </a:r>
          </a:p>
          <a:p>
            <a:pPr marL="742950" indent="-742950">
              <a:buFont typeface="+mj-lt"/>
              <a:buAutoNum type="arabicPeriod"/>
            </a:pPr>
            <a:r>
              <a:rPr lang="pt-BR" dirty="0"/>
              <a:t>Joel</a:t>
            </a:r>
          </a:p>
          <a:p>
            <a:pPr marL="742950" indent="-742950">
              <a:buFont typeface="+mj-lt"/>
              <a:buAutoNum type="arabicPeriod"/>
            </a:pPr>
            <a:r>
              <a:rPr lang="pt-BR" dirty="0"/>
              <a:t>Amós</a:t>
            </a:r>
          </a:p>
          <a:p>
            <a:pPr marL="742950" indent="-742950">
              <a:buFont typeface="+mj-lt"/>
              <a:buAutoNum type="arabicPeriod"/>
            </a:pPr>
            <a:r>
              <a:rPr lang="pt-BR" dirty="0"/>
              <a:t>Sofonias</a:t>
            </a:r>
          </a:p>
          <a:p>
            <a:pPr marL="742950" indent="-742950">
              <a:buFont typeface="+mj-lt"/>
              <a:buAutoNum type="arabicPeriod"/>
            </a:pPr>
            <a:r>
              <a:rPr lang="pt-BR" dirty="0"/>
              <a:t>Malaquias</a:t>
            </a:r>
          </a:p>
        </p:txBody>
      </p:sp>
      <p:pic>
        <p:nvPicPr>
          <p:cNvPr id="10" name="Espaço Reservado para Imagem 9">
            <a:extLst>
              <a:ext uri="{FF2B5EF4-FFF2-40B4-BE49-F238E27FC236}">
                <a16:creationId xmlns:a16="http://schemas.microsoft.com/office/drawing/2014/main" id="{DBD54EDE-E163-4341-A406-12F0DE0C1DB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78760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730ED82-CF85-624F-B9E6-0E905C4AB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>
            <a:noAutofit/>
          </a:bodyPr>
          <a:lstStyle/>
          <a:p>
            <a:r>
              <a:rPr lang="pt-BR" sz="6000" dirty="0"/>
              <a:t>Em Reconhecimento de Quem é Deus e quem somos nós</a:t>
            </a:r>
          </a:p>
        </p:txBody>
      </p:sp>
    </p:spTree>
    <p:extLst>
      <p:ext uri="{BB962C8B-B14F-4D97-AF65-F5344CB8AC3E}">
        <p14:creationId xmlns:p14="http://schemas.microsoft.com/office/powerpoint/2010/main" val="3000933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F620BAE4-DA56-E345-9DBE-1E05E0B8B47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2D0DFED-AE3A-4C43-BA17-5518FA48ED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Quando os profetas falavam sobre ofertas não animal, eles acreditavam que tais ofertas eram trazidas em total reconhecimento da identidade e ações de Deus.</a:t>
            </a:r>
          </a:p>
        </p:txBody>
      </p:sp>
    </p:spTree>
    <p:extLst>
      <p:ext uri="{BB962C8B-B14F-4D97-AF65-F5344CB8AC3E}">
        <p14:creationId xmlns:p14="http://schemas.microsoft.com/office/powerpoint/2010/main" val="578329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77C1647C-6414-EB4A-8F5B-D431D0B4605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BA72F94-2348-1E40-86A3-0B03683340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Ofertas também revelam quem somos: seres humanos, criados, dependentes do Criador para a vida, subsistência, perdão, transformação, esperança e futuro. </a:t>
            </a:r>
          </a:p>
        </p:txBody>
      </p:sp>
    </p:spTree>
    <p:extLst>
      <p:ext uri="{BB962C8B-B14F-4D97-AF65-F5344CB8AC3E}">
        <p14:creationId xmlns:p14="http://schemas.microsoft.com/office/powerpoint/2010/main" val="2041714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E68C17C-D101-2940-BF97-6FF4B2E2F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/>
              <a:t>Não se pode escolher dar ofertas de todo coração se não se reconhece a necessidade do Senhor dos exércitos.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C9D658D4-47A7-0A44-AA51-75825ED79CE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72517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170024D-3FD6-F74D-A3F0-9058E0577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>
            <a:noAutofit/>
          </a:bodyPr>
          <a:lstStyle/>
          <a:p>
            <a:r>
              <a:rPr lang="pt-BR" sz="5400" dirty="0"/>
              <a:t>Com gratidão, com alegria e como um ato de Comprometimento</a:t>
            </a:r>
          </a:p>
        </p:txBody>
      </p:sp>
    </p:spTree>
    <p:extLst>
      <p:ext uri="{BB962C8B-B14F-4D97-AF65-F5344CB8AC3E}">
        <p14:creationId xmlns:p14="http://schemas.microsoft.com/office/powerpoint/2010/main" val="3154264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8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5FB54A9A-BC1E-4A7F-B1B5-7883AB034BC8}">
  <we:reference id="wa104381335" version="1.0.0.1" store="en-US" storeType="OMEX"/>
  <we:alternateReferences>
    <we:reference id="wa104381335" version="1.0.0.1" store="wa104381335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2E90C93C-3B20-2C4F-8140-0B4849D3B89E}">
  <we:reference id="wa104379997" version="2.0.0.0" store="pt-BR" storeType="OMEX"/>
  <we:alternateReferences>
    <we:reference id="WA104379997" version="2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6272</TotalTime>
  <Words>563</Words>
  <Application>Microsoft Macintosh PowerPoint</Application>
  <PresentationFormat>Widescreen</PresentationFormat>
  <Paragraphs>41</Paragraphs>
  <Slides>31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7" baseType="lpstr">
      <vt:lpstr>Arial</vt:lpstr>
      <vt:lpstr>Calibri</vt:lpstr>
      <vt:lpstr>Georgia</vt:lpstr>
      <vt:lpstr>Gill Sans MT</vt:lpstr>
      <vt:lpstr>Wingdings</vt:lpstr>
      <vt:lpstr>Tema do Office</vt:lpstr>
      <vt:lpstr>Apresentação do PowerPoint</vt:lpstr>
      <vt:lpstr>Ofertas não Animais  nos profetas</vt:lpstr>
      <vt:lpstr>Apresentação do PowerPoint</vt:lpstr>
      <vt:lpstr>Nem todos os profetas mencionam ofertas não animal. Somente sete deles o fazem:</vt:lpstr>
      <vt:lpstr>Em Reconhecimento de Quem é Deus e quem somos nós</vt:lpstr>
      <vt:lpstr>Apresentação do PowerPoint</vt:lpstr>
      <vt:lpstr>Apresentação do PowerPoint</vt:lpstr>
      <vt:lpstr>Não se pode escolher dar ofertas de todo coração se não se reconhece a necessidade do Senhor dos exércitos.</vt:lpstr>
      <vt:lpstr>Com gratidão, com alegria e como um ato de Comprometimento</vt:lpstr>
      <vt:lpstr>Apresentação do PowerPoint</vt:lpstr>
      <vt:lpstr>Deus ama um doador alegre e contente. </vt:lpstr>
      <vt:lpstr>três razões de jeremias para uma doação alegre de ofertas: </vt:lpstr>
      <vt:lpstr>Apresentação do PowerPoint</vt:lpstr>
      <vt:lpstr>Apresentação do PowerPoint</vt:lpstr>
      <vt:lpstr>Apresentação do PowerPoint</vt:lpstr>
      <vt:lpstr>Sistemática, Proporcional e em um Local Definido</vt:lpstr>
      <vt:lpstr>Apresentação do PowerPoint</vt:lpstr>
      <vt:lpstr>Apresentação do PowerPoint</vt:lpstr>
      <vt:lpstr>Apresentação do PowerPoint</vt:lpstr>
      <vt:lpstr>Apresentação do PowerPoint</vt:lpstr>
      <vt:lpstr> Deve sempre servir para o avanço e a causa de Deus. </vt:lpstr>
      <vt:lpstr>Motivos errados para dar</vt:lpstr>
      <vt:lpstr>A razão principal era seu formalismo ao dar ofertas.</vt:lpstr>
      <vt:lpstr>sua apatia espiritual e o sincretismo.</vt:lpstr>
      <vt:lpstr>Apresentação do PowerPoint</vt:lpstr>
      <vt:lpstr>Apresentação do PowerPoint</vt:lpstr>
      <vt:lpstr>Uma ordem duradoura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REVISTA MORDOMO DINÂMICO</dc:subject>
  <dc:creator>4TONS - Pr. Marcelo Augusto de Carvalho; marcos aurelio gularte de castro</dc:creator>
  <cp:keywords>www.4tons.com.br</cp:keywords>
  <dc:description>COMÉRCIO PROIBIDO. USO PESSOAL</dc:description>
  <cp:lastModifiedBy>marcos aurelio gularte de castro</cp:lastModifiedBy>
  <cp:revision>7</cp:revision>
  <dcterms:created xsi:type="dcterms:W3CDTF">2019-03-06T22:34:21Z</dcterms:created>
  <dcterms:modified xsi:type="dcterms:W3CDTF">2020-12-11T16:40:42Z</dcterms:modified>
  <cp:category>MORDOMIA</cp:category>
</cp:coreProperties>
</file>