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8" r:id="rId5"/>
    <p:sldId id="279" r:id="rId6"/>
    <p:sldId id="269" r:id="rId7"/>
    <p:sldId id="280" r:id="rId8"/>
    <p:sldId id="281" r:id="rId9"/>
    <p:sldId id="282" r:id="rId10"/>
    <p:sldId id="283" r:id="rId11"/>
    <p:sldId id="284" r:id="rId12"/>
    <p:sldId id="267" r:id="rId1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5E9E"/>
    <a:srgbClr val="E38154"/>
    <a:srgbClr val="545D6E"/>
    <a:srgbClr val="44BFA5"/>
    <a:srgbClr val="8EA0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p:cNvSpPr>
            <a:spLocks noGrp="1"/>
          </p:cNvSpPr>
          <p:nvPr>
            <p:ph type="dt" sz="half" idx="10"/>
          </p:nvPr>
        </p:nvSpPr>
        <p:spPr/>
        <p:txBody>
          <a:bodyPr/>
          <a:lstStyle/>
          <a:p>
            <a:fld id="{BDCD5052-D799-4B02-89E2-8240F86B2692}" type="datetimeFigureOut">
              <a:rPr lang="pt-BR" smtClean="0"/>
              <a:t>15/12/2020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3203418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BDCD5052-D799-4B02-89E2-8240F86B2692}" type="datetimeFigureOut">
              <a:rPr lang="pt-BR" smtClean="0"/>
              <a:t>15/12/2020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2369945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BDCD5052-D799-4B02-89E2-8240F86B2692}" type="datetimeFigureOut">
              <a:rPr lang="pt-BR" smtClean="0"/>
              <a:t>15/12/2020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2501604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BDCD5052-D799-4B02-89E2-8240F86B2692}" type="datetimeFigureOut">
              <a:rPr lang="pt-BR" smtClean="0"/>
              <a:t>15/12/2020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305302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CD5052-D799-4B02-89E2-8240F86B2692}" type="datetimeFigureOut">
              <a:rPr lang="pt-BR" smtClean="0"/>
              <a:t>15/12/2020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1300246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p:cNvSpPr>
            <a:spLocks noGrp="1"/>
          </p:cNvSpPr>
          <p:nvPr>
            <p:ph type="dt" sz="half" idx="10"/>
          </p:nvPr>
        </p:nvSpPr>
        <p:spPr/>
        <p:txBody>
          <a:bodyPr/>
          <a:lstStyle/>
          <a:p>
            <a:fld id="{BDCD5052-D799-4B02-89E2-8240F86B2692}" type="datetimeFigureOut">
              <a:rPr lang="pt-BR" smtClean="0"/>
              <a:t>15/12/2020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1028108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p:cNvSpPr>
            <a:spLocks noGrp="1"/>
          </p:cNvSpPr>
          <p:nvPr>
            <p:ph type="dt" sz="half" idx="10"/>
          </p:nvPr>
        </p:nvSpPr>
        <p:spPr/>
        <p:txBody>
          <a:bodyPr/>
          <a:lstStyle/>
          <a:p>
            <a:fld id="{BDCD5052-D799-4B02-89E2-8240F86B2692}" type="datetimeFigureOut">
              <a:rPr lang="pt-BR" smtClean="0"/>
              <a:t>15/12/2020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846398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Date Placeholder 2"/>
          <p:cNvSpPr>
            <a:spLocks noGrp="1"/>
          </p:cNvSpPr>
          <p:nvPr>
            <p:ph type="dt" sz="half" idx="10"/>
          </p:nvPr>
        </p:nvSpPr>
        <p:spPr/>
        <p:txBody>
          <a:bodyPr/>
          <a:lstStyle/>
          <a:p>
            <a:fld id="{BDCD5052-D799-4B02-89E2-8240F86B2692}" type="datetimeFigureOut">
              <a:rPr lang="pt-BR" smtClean="0"/>
              <a:t>15/12/2020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3884553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D5052-D799-4B02-89E2-8240F86B2692}" type="datetimeFigureOut">
              <a:rPr lang="pt-BR" smtClean="0"/>
              <a:t>15/12/2020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784602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CD5052-D799-4B02-89E2-8240F86B2692}" type="datetimeFigureOut">
              <a:rPr lang="pt-BR" smtClean="0"/>
              <a:t>15/12/2020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2472949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CD5052-D799-4B02-89E2-8240F86B2692}" type="datetimeFigureOut">
              <a:rPr lang="pt-BR" smtClean="0"/>
              <a:t>15/12/2020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234494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D5052-D799-4B02-89E2-8240F86B2692}" type="datetimeFigureOut">
              <a:rPr lang="pt-BR" smtClean="0"/>
              <a:t>15/12/2020</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691DB-3F95-4221-8A76-3972172C3438}" type="slidenum">
              <a:rPr lang="pt-BR" smtClean="0"/>
              <a:t>‹nº›</a:t>
            </a:fld>
            <a:endParaRPr lang="pt-BR"/>
          </a:p>
        </p:txBody>
      </p:sp>
    </p:spTree>
    <p:extLst>
      <p:ext uri="{BB962C8B-B14F-4D97-AF65-F5344CB8AC3E}">
        <p14:creationId xmlns:p14="http://schemas.microsoft.com/office/powerpoint/2010/main" val="4170491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008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2755232" y="1768642"/>
            <a:ext cx="120315" cy="369332"/>
          </a:xfrm>
          <a:prstGeom prst="rect">
            <a:avLst/>
          </a:prstGeom>
          <a:noFill/>
        </p:spPr>
        <p:txBody>
          <a:bodyPr wrap="square" rtlCol="0">
            <a:spAutoFit/>
          </a:bodyPr>
          <a:lstStyle/>
          <a:p>
            <a:endParaRPr lang="pt-BR" dirty="0"/>
          </a:p>
        </p:txBody>
      </p:sp>
      <p:sp>
        <p:nvSpPr>
          <p:cNvPr id="16" name="Rectangle 15"/>
          <p:cNvSpPr/>
          <p:nvPr/>
        </p:nvSpPr>
        <p:spPr>
          <a:xfrm>
            <a:off x="7054014" y="1030434"/>
            <a:ext cx="4261686" cy="5163593"/>
          </a:xfrm>
          <a:prstGeom prst="rect">
            <a:avLst/>
          </a:prstGeom>
        </p:spPr>
        <p:txBody>
          <a:bodyPr wrap="square">
            <a:spAutoFit/>
          </a:bodyPr>
          <a:lstStyle/>
          <a:p>
            <a:pPr>
              <a:lnSpc>
                <a:spcPct val="107000"/>
              </a:lnSpc>
              <a:spcAft>
                <a:spcPts val="800"/>
              </a:spcAft>
            </a:pPr>
            <a:r>
              <a:rPr lang="pt-BR" sz="28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Sim, vamos passar tempo planejando, especialmente se nós não temos meios suficientes. Contudo, planejar sem ação não dá resultados. Agir sem planejar muitas vezes resulta em fracasso. Um bom plano financeiro implementado com sabedoria leva ao sucesso.</a:t>
            </a:r>
            <a:endParaRPr lang="pt-BR" sz="2800"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606269" y="2137974"/>
            <a:ext cx="3358511" cy="1200329"/>
          </a:xfrm>
          <a:prstGeom prst="rect">
            <a:avLst/>
          </a:prstGeom>
        </p:spPr>
        <p:txBody>
          <a:bodyPr wrap="square">
            <a:spAutoFit/>
          </a:bodyPr>
          <a:lstStyle/>
          <a:p>
            <a:r>
              <a:rPr lang="pt-BR" sz="36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PLANEJE, DEPOIS AJA</a:t>
            </a:r>
            <a:endParaRPr lang="pt-BR" sz="3600" b="1" dirty="0">
              <a:solidFill>
                <a:schemeClr val="accent1">
                  <a:lumMod val="50000"/>
                </a:schemeClr>
              </a:solidFill>
            </a:endParaRPr>
          </a:p>
        </p:txBody>
      </p:sp>
      <p:sp>
        <p:nvSpPr>
          <p:cNvPr id="20" name="Oval 19"/>
          <p:cNvSpPr/>
          <p:nvPr/>
        </p:nvSpPr>
        <p:spPr>
          <a:xfrm>
            <a:off x="1606269" y="1171618"/>
            <a:ext cx="781690" cy="781690"/>
          </a:xfrm>
          <a:prstGeom prst="ellipse">
            <a:avLst/>
          </a:prstGeom>
          <a:solidFill>
            <a:srgbClr val="215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t>6</a:t>
            </a:r>
          </a:p>
        </p:txBody>
      </p:sp>
    </p:spTree>
    <p:extLst>
      <p:ext uri="{BB962C8B-B14F-4D97-AF65-F5344CB8AC3E}">
        <p14:creationId xmlns:p14="http://schemas.microsoft.com/office/powerpoint/2010/main" val="2230217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2755232" y="1768642"/>
            <a:ext cx="120315" cy="369332"/>
          </a:xfrm>
          <a:prstGeom prst="rect">
            <a:avLst/>
          </a:prstGeom>
          <a:noFill/>
        </p:spPr>
        <p:txBody>
          <a:bodyPr wrap="square" rtlCol="0">
            <a:spAutoFit/>
          </a:bodyPr>
          <a:lstStyle/>
          <a:p>
            <a:endParaRPr lang="pt-BR" dirty="0"/>
          </a:p>
        </p:txBody>
      </p:sp>
      <p:sp>
        <p:nvSpPr>
          <p:cNvPr id="16" name="Rectangle 15"/>
          <p:cNvSpPr/>
          <p:nvPr/>
        </p:nvSpPr>
        <p:spPr>
          <a:xfrm>
            <a:off x="7054014" y="1030434"/>
            <a:ext cx="4261686" cy="5212068"/>
          </a:xfrm>
          <a:prstGeom prst="rect">
            <a:avLst/>
          </a:prstGeom>
        </p:spPr>
        <p:txBody>
          <a:bodyPr wrap="square">
            <a:spAutoFit/>
          </a:bodyPr>
          <a:lstStyle/>
          <a:p>
            <a:pPr>
              <a:lnSpc>
                <a:spcPct val="107000"/>
              </a:lnSpc>
              <a:spcAft>
                <a:spcPts val="800"/>
              </a:spcAft>
            </a:pPr>
            <a:r>
              <a:rPr lang="pt-BR" sz="24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Ser humano é estar conectado a outros humanos, seja como famílias ou como unidades de uma sociedade maior; e quando nós investimos em nossas comunidades locais e globais e apoiamos uns aos outros, nós aprimoramos nosso bem-estar financeiro. Quando nosso mundo e nossa comunidade vence, todos nós vencemos. Nós devemos ser generosos com nossos recursos financeiros.</a:t>
            </a:r>
            <a:endParaRPr lang="pt-BR" sz="2400"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606269" y="2137974"/>
            <a:ext cx="3358511" cy="1200329"/>
          </a:xfrm>
          <a:prstGeom prst="rect">
            <a:avLst/>
          </a:prstGeom>
        </p:spPr>
        <p:txBody>
          <a:bodyPr wrap="square">
            <a:spAutoFit/>
          </a:bodyPr>
          <a:lstStyle/>
          <a:p>
            <a:r>
              <a:rPr lang="pt-BR" sz="36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 HUMANIDADE IMPORTA</a:t>
            </a:r>
            <a:endParaRPr lang="pt-BR" sz="3600" b="1" dirty="0">
              <a:solidFill>
                <a:schemeClr val="accent1">
                  <a:lumMod val="50000"/>
                </a:schemeClr>
              </a:solidFill>
            </a:endParaRPr>
          </a:p>
        </p:txBody>
      </p:sp>
      <p:sp>
        <p:nvSpPr>
          <p:cNvPr id="20" name="Oval 19"/>
          <p:cNvSpPr/>
          <p:nvPr/>
        </p:nvSpPr>
        <p:spPr>
          <a:xfrm>
            <a:off x="1606269" y="1171618"/>
            <a:ext cx="781690" cy="781690"/>
          </a:xfrm>
          <a:prstGeom prst="ellipse">
            <a:avLst/>
          </a:prstGeom>
          <a:solidFill>
            <a:srgbClr val="215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t>7</a:t>
            </a:r>
          </a:p>
        </p:txBody>
      </p:sp>
    </p:spTree>
    <p:extLst>
      <p:ext uri="{BB962C8B-B14F-4D97-AF65-F5344CB8AC3E}">
        <p14:creationId xmlns:p14="http://schemas.microsoft.com/office/powerpoint/2010/main" val="2235951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2755232" y="1768642"/>
            <a:ext cx="120315" cy="369332"/>
          </a:xfrm>
          <a:prstGeom prst="rect">
            <a:avLst/>
          </a:prstGeom>
          <a:noFill/>
        </p:spPr>
        <p:txBody>
          <a:bodyPr wrap="square" rtlCol="0">
            <a:spAutoFit/>
          </a:bodyPr>
          <a:lstStyle/>
          <a:p>
            <a:endParaRPr lang="pt-BR" dirty="0"/>
          </a:p>
        </p:txBody>
      </p:sp>
      <p:sp>
        <p:nvSpPr>
          <p:cNvPr id="26" name="Title 1"/>
          <p:cNvSpPr txBox="1">
            <a:spLocks/>
          </p:cNvSpPr>
          <p:nvPr/>
        </p:nvSpPr>
        <p:spPr>
          <a:xfrm>
            <a:off x="1056363" y="770628"/>
            <a:ext cx="10211711" cy="50385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Amado, oro para que você tenha boa saúde e tudo lhe </a:t>
            </a:r>
          </a:p>
          <a:p>
            <a:r>
              <a:rPr lang="pt-BR"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corra bem, assim como vai bem a sua alma</a:t>
            </a:r>
            <a:r>
              <a:rPr lang="pt-BR" sz="2800" dirty="0">
                <a:solidFill>
                  <a:schemeClr val="bg1"/>
                </a:solidFill>
              </a:rPr>
              <a:t>.</a:t>
            </a:r>
          </a:p>
          <a:p>
            <a:endParaRPr lang="pt-BR"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III João 1:2</a:t>
            </a:r>
            <a:endParaRPr lang="pt-BR" sz="2000" dirty="0">
              <a:solidFill>
                <a:schemeClr val="bg1"/>
              </a:solidFill>
            </a:endParaRPr>
          </a:p>
        </p:txBody>
      </p:sp>
      <p:cxnSp>
        <p:nvCxnSpPr>
          <p:cNvPr id="27" name="Straight Connector 26"/>
          <p:cNvCxnSpPr/>
          <p:nvPr/>
        </p:nvCxnSpPr>
        <p:spPr>
          <a:xfrm>
            <a:off x="1152525" y="1748180"/>
            <a:ext cx="4622132" cy="0"/>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348265" y="1747449"/>
            <a:ext cx="4757885" cy="0"/>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774657" y="196330"/>
            <a:ext cx="719308" cy="2308324"/>
          </a:xfrm>
          <a:prstGeom prst="rect">
            <a:avLst/>
          </a:prstGeom>
        </p:spPr>
        <p:txBody>
          <a:bodyPr wrap="square">
            <a:spAutoFit/>
          </a:bodyPr>
          <a:lstStyle/>
          <a:p>
            <a:r>
              <a:rPr lang="pt-BR" sz="7200" dirty="0">
                <a:solidFill>
                  <a:schemeClr val="bg1"/>
                </a:solidFill>
              </a:rPr>
              <a:t> </a:t>
            </a:r>
            <a:r>
              <a:rPr lang="pt-BR" sz="7200" b="1" dirty="0">
                <a:solidFill>
                  <a:schemeClr val="bg1"/>
                </a:solidFill>
              </a:rPr>
              <a:t>“</a:t>
            </a:r>
            <a:endParaRPr lang="pt-BR" sz="7200" dirty="0">
              <a:solidFill>
                <a:schemeClr val="bg1"/>
              </a:solidFill>
            </a:endParaRPr>
          </a:p>
        </p:txBody>
      </p:sp>
      <p:cxnSp>
        <p:nvCxnSpPr>
          <p:cNvPr id="30" name="Straight Connector 29"/>
          <p:cNvCxnSpPr/>
          <p:nvPr/>
        </p:nvCxnSpPr>
        <p:spPr>
          <a:xfrm flipH="1">
            <a:off x="1056363" y="4669805"/>
            <a:ext cx="4718295" cy="0"/>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348266" y="4669074"/>
            <a:ext cx="4919808" cy="0"/>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rot="10800000">
            <a:off x="5677668" y="3855232"/>
            <a:ext cx="719308" cy="2308324"/>
          </a:xfrm>
          <a:prstGeom prst="rect">
            <a:avLst/>
          </a:prstGeom>
        </p:spPr>
        <p:txBody>
          <a:bodyPr wrap="square">
            <a:spAutoFit/>
          </a:bodyPr>
          <a:lstStyle/>
          <a:p>
            <a:r>
              <a:rPr lang="pt-BR" sz="7200" dirty="0">
                <a:solidFill>
                  <a:schemeClr val="bg1"/>
                </a:solidFill>
              </a:rPr>
              <a:t> </a:t>
            </a:r>
            <a:r>
              <a:rPr lang="pt-BR" sz="7200" b="1" dirty="0">
                <a:solidFill>
                  <a:schemeClr val="bg1"/>
                </a:solidFill>
              </a:rPr>
              <a:t>“</a:t>
            </a:r>
            <a:endParaRPr lang="pt-BR" sz="7200" dirty="0">
              <a:solidFill>
                <a:schemeClr val="bg1"/>
              </a:solidFill>
            </a:endParaRPr>
          </a:p>
        </p:txBody>
      </p:sp>
    </p:spTree>
    <p:extLst>
      <p:ext uri="{BB962C8B-B14F-4D97-AF65-F5344CB8AC3E}">
        <p14:creationId xmlns:p14="http://schemas.microsoft.com/office/powerpoint/2010/main" val="2988018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416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6176328" y="1257218"/>
            <a:ext cx="4884821" cy="4884872"/>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993" y="783432"/>
            <a:ext cx="5041392" cy="5041392"/>
          </a:xfrm>
          <a:prstGeom prst="rect">
            <a:avLst/>
          </a:prstGeom>
        </p:spPr>
      </p:pic>
      <p:sp>
        <p:nvSpPr>
          <p:cNvPr id="8" name="Rectangle 7"/>
          <p:cNvSpPr/>
          <p:nvPr/>
        </p:nvSpPr>
        <p:spPr>
          <a:xfrm>
            <a:off x="1119380" y="1180551"/>
            <a:ext cx="4561512" cy="4834785"/>
          </a:xfrm>
          <a:prstGeom prst="rect">
            <a:avLst/>
          </a:prstGeom>
        </p:spPr>
        <p:txBody>
          <a:bodyPr wrap="square">
            <a:spAutoFit/>
          </a:bodyPr>
          <a:lstStyle/>
          <a:p>
            <a:pPr>
              <a:lnSpc>
                <a:spcPct val="107000"/>
              </a:lnSpc>
              <a:spcAft>
                <a:spcPts val="800"/>
              </a:spcAft>
            </a:pPr>
            <a:r>
              <a:rPr lang="pt-BR" sz="32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A maioria de nós erroneamente associa riqueza com bem-estar financeiro. Mas enquanto a riqueza é desejável, a boa mordomia pode colocar o bem-estar financeiro ao alcance dos pobres e ricos.</a:t>
            </a:r>
          </a:p>
        </p:txBody>
      </p:sp>
    </p:spTree>
    <p:extLst>
      <p:ext uri="{BB962C8B-B14F-4D97-AF65-F5344CB8AC3E}">
        <p14:creationId xmlns:p14="http://schemas.microsoft.com/office/powerpoint/2010/main" val="3221099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476375" y="-1"/>
            <a:ext cx="3876675" cy="58578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4"/>
          <p:cNvSpPr/>
          <p:nvPr/>
        </p:nvSpPr>
        <p:spPr>
          <a:xfrm>
            <a:off x="1959864" y="1260607"/>
            <a:ext cx="3233545" cy="3888244"/>
          </a:xfrm>
          <a:prstGeom prst="rect">
            <a:avLst/>
          </a:prstGeom>
        </p:spPr>
        <p:txBody>
          <a:bodyPr wrap="square">
            <a:spAutoFit/>
          </a:bodyPr>
          <a:lstStyle/>
          <a:p>
            <a:pPr>
              <a:spcAft>
                <a:spcPts val="800"/>
              </a:spcAft>
            </a:pPr>
            <a:r>
              <a:rPr lang="pt-BR" sz="6000"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7</a:t>
            </a:r>
            <a:r>
              <a:rPr lang="pt-BR"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a:spcAft>
                <a:spcPts val="800"/>
              </a:spcAft>
            </a:pPr>
            <a:r>
              <a:rPr lang="pt-BR"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PRINCÍPIOS PARA ALCANÇAR BEM-ESTAR FINANCEIRO</a:t>
            </a:r>
            <a:endParaRPr lang="pt-BR"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234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2755232" y="1768642"/>
            <a:ext cx="120315" cy="369332"/>
          </a:xfrm>
          <a:prstGeom prst="rect">
            <a:avLst/>
          </a:prstGeom>
          <a:noFill/>
        </p:spPr>
        <p:txBody>
          <a:bodyPr wrap="square" rtlCol="0">
            <a:spAutoFit/>
          </a:bodyPr>
          <a:lstStyle/>
          <a:p>
            <a:endParaRPr lang="pt-BR" dirty="0"/>
          </a:p>
        </p:txBody>
      </p:sp>
      <p:sp>
        <p:nvSpPr>
          <p:cNvPr id="16" name="Rectangle 15"/>
          <p:cNvSpPr/>
          <p:nvPr/>
        </p:nvSpPr>
        <p:spPr>
          <a:xfrm>
            <a:off x="7054014" y="1030434"/>
            <a:ext cx="4185486" cy="5262979"/>
          </a:xfrm>
          <a:prstGeom prst="rect">
            <a:avLst/>
          </a:prstGeom>
        </p:spPr>
        <p:txBody>
          <a:bodyPr wrap="square">
            <a:spAutoFit/>
          </a:bodyPr>
          <a:lstStyle/>
          <a:p>
            <a:r>
              <a:rPr lang="pt-BR" sz="28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Na Bíblia, Deus lamenta: “Meu povo foi destruído por falta de conhecimento” (Os. 4:6, NVI), e isso é verdade em todas as áreas da nossa vida. A sabedoria, que é a aplicação criteriosa do conhecimento, é provavelmente a chave mais importante para alcançar bem-estar financeiro.</a:t>
            </a:r>
            <a:endParaRPr lang="pt-BR" sz="2800" dirty="0">
              <a:solidFill>
                <a:schemeClr val="bg2">
                  <a:lumMod val="25000"/>
                </a:schemeClr>
              </a:solidFill>
            </a:endParaRPr>
          </a:p>
        </p:txBody>
      </p:sp>
      <p:sp>
        <p:nvSpPr>
          <p:cNvPr id="8" name="Rectangle 7"/>
          <p:cNvSpPr/>
          <p:nvPr/>
        </p:nvSpPr>
        <p:spPr>
          <a:xfrm>
            <a:off x="1606269" y="2137974"/>
            <a:ext cx="3358511" cy="1200329"/>
          </a:xfrm>
          <a:prstGeom prst="rect">
            <a:avLst/>
          </a:prstGeom>
        </p:spPr>
        <p:txBody>
          <a:bodyPr wrap="square">
            <a:spAutoFit/>
          </a:bodyPr>
          <a:lstStyle/>
          <a:p>
            <a:r>
              <a:rPr lang="pt-BR" sz="36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CONHECIMENTO É PODER</a:t>
            </a:r>
            <a:endParaRPr lang="pt-BR" sz="3600" b="1" dirty="0">
              <a:solidFill>
                <a:schemeClr val="accent1">
                  <a:lumMod val="50000"/>
                </a:schemeClr>
              </a:solidFill>
            </a:endParaRPr>
          </a:p>
        </p:txBody>
      </p:sp>
      <p:sp>
        <p:nvSpPr>
          <p:cNvPr id="20" name="Oval 19"/>
          <p:cNvSpPr/>
          <p:nvPr/>
        </p:nvSpPr>
        <p:spPr>
          <a:xfrm>
            <a:off x="1606269" y="1171618"/>
            <a:ext cx="781690" cy="781690"/>
          </a:xfrm>
          <a:prstGeom prst="ellipse">
            <a:avLst/>
          </a:prstGeom>
          <a:solidFill>
            <a:srgbClr val="215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t>1</a:t>
            </a:r>
          </a:p>
        </p:txBody>
      </p:sp>
    </p:spTree>
    <p:extLst>
      <p:ext uri="{BB962C8B-B14F-4D97-AF65-F5344CB8AC3E}">
        <p14:creationId xmlns:p14="http://schemas.microsoft.com/office/powerpoint/2010/main" val="3050015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2755232" y="1768642"/>
            <a:ext cx="120315" cy="369332"/>
          </a:xfrm>
          <a:prstGeom prst="rect">
            <a:avLst/>
          </a:prstGeom>
          <a:noFill/>
        </p:spPr>
        <p:txBody>
          <a:bodyPr wrap="square" rtlCol="0">
            <a:spAutoFit/>
          </a:bodyPr>
          <a:lstStyle/>
          <a:p>
            <a:endParaRPr lang="pt-BR" dirty="0"/>
          </a:p>
        </p:txBody>
      </p:sp>
      <p:sp>
        <p:nvSpPr>
          <p:cNvPr id="16" name="Rectangle 15"/>
          <p:cNvSpPr/>
          <p:nvPr/>
        </p:nvSpPr>
        <p:spPr>
          <a:xfrm>
            <a:off x="7054014" y="1030434"/>
            <a:ext cx="4185486" cy="5262979"/>
          </a:xfrm>
          <a:prstGeom prst="rect">
            <a:avLst/>
          </a:prstGeom>
        </p:spPr>
        <p:txBody>
          <a:bodyPr wrap="square">
            <a:spAutoFit/>
          </a:bodyPr>
          <a:lstStyle/>
          <a:p>
            <a:r>
              <a:rPr lang="pt-BR" sz="28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De um ponto de vista cristão, o nosso Criador quer que nós prosperemos em todas as coisas: físicas, emocionais, espirituais e sim, financeiras. Deuteronômio 8:18 declara “Mas, lembrem-se do Senhor, do seu Deus, pois é ele que lhes dá a capacidade de produzir riqueza” (NVI).</a:t>
            </a:r>
            <a:endParaRPr lang="pt-BR" sz="2800" dirty="0">
              <a:solidFill>
                <a:schemeClr val="bg2">
                  <a:lumMod val="25000"/>
                </a:schemeClr>
              </a:solidFill>
            </a:endParaRPr>
          </a:p>
        </p:txBody>
      </p:sp>
      <p:sp>
        <p:nvSpPr>
          <p:cNvPr id="8" name="Rectangle 7"/>
          <p:cNvSpPr/>
          <p:nvPr/>
        </p:nvSpPr>
        <p:spPr>
          <a:xfrm>
            <a:off x="1606268" y="2137974"/>
            <a:ext cx="4299231" cy="1754326"/>
          </a:xfrm>
          <a:prstGeom prst="rect">
            <a:avLst/>
          </a:prstGeom>
        </p:spPr>
        <p:txBody>
          <a:bodyPr wrap="square">
            <a:spAutoFit/>
          </a:bodyPr>
          <a:lstStyle/>
          <a:p>
            <a:r>
              <a:rPr lang="pt-BR" sz="36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BEM-ESTAR FINANCEIRO IMPORTA</a:t>
            </a:r>
            <a:endParaRPr lang="pt-BR" sz="3600" b="1" dirty="0">
              <a:solidFill>
                <a:schemeClr val="accent1">
                  <a:lumMod val="50000"/>
                </a:schemeClr>
              </a:solidFill>
            </a:endParaRPr>
          </a:p>
        </p:txBody>
      </p:sp>
      <p:sp>
        <p:nvSpPr>
          <p:cNvPr id="20" name="Oval 19"/>
          <p:cNvSpPr/>
          <p:nvPr/>
        </p:nvSpPr>
        <p:spPr>
          <a:xfrm>
            <a:off x="1606269" y="1171618"/>
            <a:ext cx="781690" cy="781690"/>
          </a:xfrm>
          <a:prstGeom prst="ellipse">
            <a:avLst/>
          </a:prstGeom>
          <a:solidFill>
            <a:srgbClr val="215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t>2</a:t>
            </a:r>
          </a:p>
        </p:txBody>
      </p:sp>
    </p:spTree>
    <p:extLst>
      <p:ext uri="{BB962C8B-B14F-4D97-AF65-F5344CB8AC3E}">
        <p14:creationId xmlns:p14="http://schemas.microsoft.com/office/powerpoint/2010/main" val="1576724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2755232" y="1768642"/>
            <a:ext cx="120315" cy="369332"/>
          </a:xfrm>
          <a:prstGeom prst="rect">
            <a:avLst/>
          </a:prstGeom>
          <a:noFill/>
        </p:spPr>
        <p:txBody>
          <a:bodyPr wrap="square" rtlCol="0">
            <a:spAutoFit/>
          </a:bodyPr>
          <a:lstStyle/>
          <a:p>
            <a:endParaRPr lang="pt-BR" dirty="0"/>
          </a:p>
        </p:txBody>
      </p:sp>
      <p:sp>
        <p:nvSpPr>
          <p:cNvPr id="16" name="Rectangle 15"/>
          <p:cNvSpPr/>
          <p:nvPr/>
        </p:nvSpPr>
        <p:spPr>
          <a:xfrm>
            <a:off x="7054014" y="1030434"/>
            <a:ext cx="4014036" cy="5262979"/>
          </a:xfrm>
          <a:prstGeom prst="rect">
            <a:avLst/>
          </a:prstGeom>
        </p:spPr>
        <p:txBody>
          <a:bodyPr wrap="square">
            <a:spAutoFit/>
          </a:bodyPr>
          <a:lstStyle/>
          <a:p>
            <a:r>
              <a:rPr lang="pt-BR" sz="24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A maior parte das organizações bem sucedidas têm uma missão. É importante que nós, como indivíduos, também definamos o nosso propósito e articulemos a nossa missão. Aqueles que vivem uma vida com propósito e missão experimentam um estado melhor de bem-estar financeiro do que indivíduos com riqueza significativa, cujo estilo de vida não está alinhado ao seu propósito.</a:t>
            </a:r>
            <a:endParaRPr lang="pt-BR" sz="2400" dirty="0">
              <a:solidFill>
                <a:schemeClr val="bg2">
                  <a:lumMod val="25000"/>
                </a:schemeClr>
              </a:solidFill>
            </a:endParaRPr>
          </a:p>
        </p:txBody>
      </p:sp>
      <p:sp>
        <p:nvSpPr>
          <p:cNvPr id="8" name="Rectangle 7"/>
          <p:cNvSpPr/>
          <p:nvPr/>
        </p:nvSpPr>
        <p:spPr>
          <a:xfrm>
            <a:off x="1606269" y="2137974"/>
            <a:ext cx="3358511" cy="1200329"/>
          </a:xfrm>
          <a:prstGeom prst="rect">
            <a:avLst/>
          </a:prstGeom>
        </p:spPr>
        <p:txBody>
          <a:bodyPr wrap="square">
            <a:spAutoFit/>
          </a:bodyPr>
          <a:lstStyle/>
          <a:p>
            <a:r>
              <a:rPr lang="pt-BR" sz="36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O PROPÓSITO IMPORTA</a:t>
            </a:r>
            <a:endParaRPr lang="pt-BR" sz="3600" b="1" dirty="0">
              <a:solidFill>
                <a:schemeClr val="accent1">
                  <a:lumMod val="50000"/>
                </a:schemeClr>
              </a:solidFill>
            </a:endParaRPr>
          </a:p>
        </p:txBody>
      </p:sp>
      <p:sp>
        <p:nvSpPr>
          <p:cNvPr id="20" name="Oval 19"/>
          <p:cNvSpPr/>
          <p:nvPr/>
        </p:nvSpPr>
        <p:spPr>
          <a:xfrm>
            <a:off x="1606269" y="1171618"/>
            <a:ext cx="781690" cy="781690"/>
          </a:xfrm>
          <a:prstGeom prst="ellipse">
            <a:avLst/>
          </a:prstGeom>
          <a:solidFill>
            <a:srgbClr val="215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t>3</a:t>
            </a:r>
          </a:p>
        </p:txBody>
      </p:sp>
    </p:spTree>
    <p:extLst>
      <p:ext uri="{BB962C8B-B14F-4D97-AF65-F5344CB8AC3E}">
        <p14:creationId xmlns:p14="http://schemas.microsoft.com/office/powerpoint/2010/main" val="2614771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2755232" y="1768642"/>
            <a:ext cx="120315" cy="369332"/>
          </a:xfrm>
          <a:prstGeom prst="rect">
            <a:avLst/>
          </a:prstGeom>
          <a:noFill/>
        </p:spPr>
        <p:txBody>
          <a:bodyPr wrap="square" rtlCol="0">
            <a:spAutoFit/>
          </a:bodyPr>
          <a:lstStyle/>
          <a:p>
            <a:endParaRPr lang="pt-BR" dirty="0"/>
          </a:p>
        </p:txBody>
      </p:sp>
      <p:sp>
        <p:nvSpPr>
          <p:cNvPr id="16" name="Rectangle 15"/>
          <p:cNvSpPr/>
          <p:nvPr/>
        </p:nvSpPr>
        <p:spPr>
          <a:xfrm>
            <a:off x="6777788" y="935184"/>
            <a:ext cx="4776037" cy="5229573"/>
          </a:xfrm>
          <a:prstGeom prst="rect">
            <a:avLst/>
          </a:prstGeom>
        </p:spPr>
        <p:txBody>
          <a:bodyPr wrap="square">
            <a:spAutoFit/>
          </a:bodyPr>
          <a:lstStyle/>
          <a:p>
            <a:pPr>
              <a:lnSpc>
                <a:spcPct val="107000"/>
              </a:lnSpc>
              <a:spcAft>
                <a:spcPts val="800"/>
              </a:spcAft>
            </a:pPr>
            <a:r>
              <a:rPr lang="pt-BR" sz="24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Como na maioria das coisas na vida, há leis universais para um bom estilo de vida. Há oito leis abrangentes, mas simples, relacionadas a um estilo de vida saudável: alimentação, exercício, água, luz solar, temperança, ar puro, descanso e confiança.  Quando nós aplicamos essas leis com sabedoria, como os tijolos do nosso estilo de vida e então estabelecemos um orçamento alinhado a essas leis, nós alcançamos um maior bem-estar financeiro.</a:t>
            </a:r>
            <a:endParaRPr lang="pt-BR" sz="2400"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606269" y="2137974"/>
            <a:ext cx="3358511" cy="1200329"/>
          </a:xfrm>
          <a:prstGeom prst="rect">
            <a:avLst/>
          </a:prstGeom>
        </p:spPr>
        <p:txBody>
          <a:bodyPr wrap="square">
            <a:spAutoFit/>
          </a:bodyPr>
          <a:lstStyle/>
          <a:p>
            <a:r>
              <a:rPr lang="pt-BR" sz="36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O ESTILO DE VIDA IMPORTA</a:t>
            </a:r>
            <a:endParaRPr lang="pt-BR" sz="3600" b="1" dirty="0">
              <a:solidFill>
                <a:schemeClr val="accent1">
                  <a:lumMod val="50000"/>
                </a:schemeClr>
              </a:solidFill>
            </a:endParaRPr>
          </a:p>
        </p:txBody>
      </p:sp>
      <p:sp>
        <p:nvSpPr>
          <p:cNvPr id="20" name="Oval 19"/>
          <p:cNvSpPr/>
          <p:nvPr/>
        </p:nvSpPr>
        <p:spPr>
          <a:xfrm>
            <a:off x="1606269" y="1171618"/>
            <a:ext cx="781690" cy="781690"/>
          </a:xfrm>
          <a:prstGeom prst="ellipse">
            <a:avLst/>
          </a:prstGeom>
          <a:solidFill>
            <a:srgbClr val="215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t>4</a:t>
            </a:r>
          </a:p>
        </p:txBody>
      </p:sp>
    </p:spTree>
    <p:extLst>
      <p:ext uri="{BB962C8B-B14F-4D97-AF65-F5344CB8AC3E}">
        <p14:creationId xmlns:p14="http://schemas.microsoft.com/office/powerpoint/2010/main" val="3338233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2755232" y="1768642"/>
            <a:ext cx="120315" cy="369332"/>
          </a:xfrm>
          <a:prstGeom prst="rect">
            <a:avLst/>
          </a:prstGeom>
          <a:noFill/>
        </p:spPr>
        <p:txBody>
          <a:bodyPr wrap="square" rtlCol="0">
            <a:spAutoFit/>
          </a:bodyPr>
          <a:lstStyle/>
          <a:p>
            <a:endParaRPr lang="pt-BR" dirty="0"/>
          </a:p>
        </p:txBody>
      </p:sp>
      <p:sp>
        <p:nvSpPr>
          <p:cNvPr id="16" name="Rectangle 15"/>
          <p:cNvSpPr/>
          <p:nvPr/>
        </p:nvSpPr>
        <p:spPr>
          <a:xfrm>
            <a:off x="7054014" y="1030434"/>
            <a:ext cx="4261686" cy="4805162"/>
          </a:xfrm>
          <a:prstGeom prst="rect">
            <a:avLst/>
          </a:prstGeom>
        </p:spPr>
        <p:txBody>
          <a:bodyPr wrap="square">
            <a:spAutoFit/>
          </a:bodyPr>
          <a:lstStyle/>
          <a:p>
            <a:pPr>
              <a:lnSpc>
                <a:spcPct val="107000"/>
              </a:lnSpc>
              <a:spcAft>
                <a:spcPts val="800"/>
              </a:spcAft>
            </a:pPr>
            <a:r>
              <a:rPr lang="pt-BR" sz="28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As nossas necessidades mudam conforme nós avançamos em nossos ciclos de vida individuais.    É extremamente importante que todos nós tenhamos dinheiro e planos que satisfaçam nossas necessidades financeiras, até além do túmulo.</a:t>
            </a:r>
            <a:endParaRPr lang="pt-BR" sz="2800"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606269" y="2137974"/>
            <a:ext cx="3358511" cy="1200329"/>
          </a:xfrm>
          <a:prstGeom prst="rect">
            <a:avLst/>
          </a:prstGeom>
        </p:spPr>
        <p:txBody>
          <a:bodyPr wrap="square">
            <a:spAutoFit/>
          </a:bodyPr>
          <a:lstStyle/>
          <a:p>
            <a:r>
              <a:rPr lang="pt-BR" sz="36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O DINHEIRO IMPORTA</a:t>
            </a:r>
            <a:endParaRPr lang="pt-BR" sz="3600" b="1" dirty="0">
              <a:solidFill>
                <a:schemeClr val="accent1">
                  <a:lumMod val="50000"/>
                </a:schemeClr>
              </a:solidFill>
            </a:endParaRPr>
          </a:p>
        </p:txBody>
      </p:sp>
      <p:sp>
        <p:nvSpPr>
          <p:cNvPr id="20" name="Oval 19"/>
          <p:cNvSpPr/>
          <p:nvPr/>
        </p:nvSpPr>
        <p:spPr>
          <a:xfrm>
            <a:off x="1606269" y="1171618"/>
            <a:ext cx="781690" cy="781690"/>
          </a:xfrm>
          <a:prstGeom prst="ellipse">
            <a:avLst/>
          </a:prstGeom>
          <a:solidFill>
            <a:srgbClr val="215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t>5</a:t>
            </a:r>
          </a:p>
        </p:txBody>
      </p:sp>
    </p:spTree>
    <p:extLst>
      <p:ext uri="{BB962C8B-B14F-4D97-AF65-F5344CB8AC3E}">
        <p14:creationId xmlns:p14="http://schemas.microsoft.com/office/powerpoint/2010/main" val="401977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2624</TotalTime>
  <Words>506</Words>
  <Application>Microsoft Office PowerPoint</Application>
  <PresentationFormat>Widescreen</PresentationFormat>
  <Paragraphs>30</Paragraphs>
  <Slides>12</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12</vt:i4>
      </vt:variant>
    </vt:vector>
  </HeadingPairs>
  <TitlesOfParts>
    <vt:vector size="16" baseType="lpstr">
      <vt:lpstr>Arial</vt:lpstr>
      <vt:lpstr>Calibri</vt:lpstr>
      <vt:lpstr>Calibri Light</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REVISTA MORDOMO DINÂMICO</dc:subject>
  <dc:creator>4TONS - Pr. Marcelo Augusto de Carvalho; Suzana Lima</dc:creator>
  <cp:keywords>www.4tons.com.br</cp:keywords>
  <dc:description>COMÉRCIO PROIBIDO. USO PESSOAL</dc:description>
  <cp:lastModifiedBy>DSA - Juninha Barboza</cp:lastModifiedBy>
  <cp:revision>65</cp:revision>
  <dcterms:created xsi:type="dcterms:W3CDTF">2020-12-10T18:48:31Z</dcterms:created>
  <dcterms:modified xsi:type="dcterms:W3CDTF">2020-12-15T12:54:12Z</dcterms:modified>
  <cp:category>MORDOMIA</cp:category>
</cp:coreProperties>
</file>