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8" r:id="rId2"/>
    <p:sldId id="257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72" r:id="rId2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os aurelio gularte de castro" initials="magdc" lastIdx="2" clrIdx="0">
    <p:extLst>
      <p:ext uri="{19B8F6BF-5375-455C-9EA6-DF929625EA0E}">
        <p15:presenceInfo xmlns:p15="http://schemas.microsoft.com/office/powerpoint/2012/main" userId="67f50566e2aee3b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253F"/>
    <a:srgbClr val="215E9E"/>
    <a:srgbClr val="215968"/>
    <a:srgbClr val="385D8A"/>
    <a:srgbClr val="D3B998"/>
    <a:srgbClr val="8A3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AF6F5A-A3FE-A148-B471-9629BA8BE3E7}" v="97" dt="2020-12-01T14:38:34.7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D083AE6-46FA-4A59-8FB0-9F97EB10719F}" styleName="Estilo Claro 3 - Ênfas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1EBBBCC-DAD2-459C-BE2E-F6DE35CF9A28}" styleName="Estilo Escuro 2 - Ênfase 3/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AF606853-7671-496A-8E4F-DF71F8EC918B}" styleName="Estilo Escuro 1 - Ênfas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1" autoAdjust="0"/>
    <p:restoredTop sz="95588"/>
  </p:normalViewPr>
  <p:slideViewPr>
    <p:cSldViewPr snapToGrid="0">
      <p:cViewPr varScale="1">
        <p:scale>
          <a:sx n="109" d="100"/>
          <a:sy n="109" d="100"/>
        </p:scale>
        <p:origin x="1008" y="102"/>
      </p:cViewPr>
      <p:guideLst/>
    </p:cSldViewPr>
  </p:slideViewPr>
  <p:notesTextViewPr>
    <p:cViewPr>
      <p:scale>
        <a:sx n="180" d="100"/>
        <a:sy n="180" d="100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182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71F1A830-A847-4313-B621-DB7F1692C7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E4504A4-D14E-418F-8E75-E534F371D2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75A0D-D99A-4783-94A4-E5E7F1D6BD97}" type="datetimeFigureOut">
              <a:rPr lang="pt-BR" smtClean="0"/>
              <a:t>07/12/2020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7203137-3A61-4492-93DB-5B81A828F7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17E49CD-014E-4B02-A680-18201E5250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588A0-E810-4390-9C5C-997EE6034C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1786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B115B-B5CF-B546-93D2-6806160B43A2}" type="datetimeFigureOut">
              <a:rPr lang="pt-BR" smtClean="0"/>
              <a:t>07/12/2020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CCFF6-359E-BB47-A88E-0C1356FDA9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5946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0CCFF6-359E-BB47-A88E-0C1356FDA9C5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7871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Em Br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0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957FB-38C6-46A4-8EB9-B3F01AD30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AA44FB1-A44A-43C1-BC35-2D6467908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B130F88-E7B7-45A2-9150-2EE953A02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30D4549-FB9A-48C9-B4C1-669CB11B0F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8EFB0CD-71F9-4004-B43F-62F7BDC270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5D33FA8-29A0-4442-9589-EBD8283DF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DD32-7637-47B7-88A4-4AFCCCC3E908}" type="datetimeFigureOut">
              <a:rPr lang="pt-BR" smtClean="0"/>
              <a:t>07/12/2020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5E0C91D-DE60-4784-AFB0-BF529765D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EAA9204-7A39-4073-B0BE-BBF3E002B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089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F1661B-04F0-4093-B5B0-2FB25E22C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" y="365126"/>
            <a:ext cx="11043920" cy="701674"/>
          </a:xfrm>
          <a:prstGeom prst="rect">
            <a:avLst/>
          </a:prstGeom>
          <a:ln w="19050">
            <a:noFill/>
            <a:headEnd type="arrow"/>
            <a:tailEnd type="arrow"/>
          </a:ln>
        </p:spPr>
        <p:txBody>
          <a:bodyPr>
            <a:normAutofit/>
          </a:bodyPr>
          <a:lstStyle>
            <a:lvl1pPr>
              <a:defRPr sz="4800">
                <a:solidFill>
                  <a:schemeClr val="accent5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8557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219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GW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12944" y="1259840"/>
            <a:ext cx="6852934" cy="409008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99045" y="269703"/>
            <a:ext cx="960560" cy="741254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10683445" y="6032685"/>
            <a:ext cx="960560" cy="741254"/>
          </a:xfrm>
          <a:prstGeom prst="rect">
            <a:avLst/>
          </a:prstGeom>
        </p:spPr>
      </p:pic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6C21C0A0-9CC2-4C11-B056-9C32C348EC70}"/>
              </a:ext>
            </a:extLst>
          </p:cNvPr>
          <p:cNvSpPr/>
          <p:nvPr userDrawn="1"/>
        </p:nvSpPr>
        <p:spPr>
          <a:xfrm>
            <a:off x="4299045" y="1296537"/>
            <a:ext cx="7233313" cy="4450568"/>
          </a:xfrm>
          <a:custGeom>
            <a:avLst/>
            <a:gdLst>
              <a:gd name="connsiteX0" fmla="*/ 0 w 7233313"/>
              <a:gd name="connsiteY0" fmla="*/ 0 h 4162567"/>
              <a:gd name="connsiteX1" fmla="*/ 0 w 7233313"/>
              <a:gd name="connsiteY1" fmla="*/ 4162567 h 4162567"/>
              <a:gd name="connsiteX2" fmla="*/ 7233313 w 7233313"/>
              <a:gd name="connsiteY2" fmla="*/ 4162567 h 416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3313" h="4162567">
                <a:moveTo>
                  <a:pt x="0" y="0"/>
                </a:moveTo>
                <a:lnTo>
                  <a:pt x="0" y="4162567"/>
                </a:lnTo>
                <a:lnTo>
                  <a:pt x="7233313" y="4162567"/>
                </a:lnTo>
              </a:path>
            </a:pathLst>
          </a:custGeom>
          <a:noFill/>
          <a:ln w="38100">
            <a:solidFill>
              <a:srgbClr val="385D8A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6F2822F4-087A-4997-BE75-F3F11448BB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99045" y="5971512"/>
            <a:ext cx="6250674" cy="4565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none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213033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bl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07201" y="455092"/>
            <a:ext cx="9860362" cy="4236558"/>
          </a:xfrm>
          <a:ln w="3175">
            <a:solidFill>
              <a:schemeClr val="tx1"/>
            </a:solidFill>
            <a:prstDash val="sysDot"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6142" y="330876"/>
            <a:ext cx="960560" cy="741254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 flipV="1">
            <a:off x="11052079" y="5413175"/>
            <a:ext cx="960560" cy="741254"/>
          </a:xfrm>
          <a:prstGeom prst="rect">
            <a:avLst/>
          </a:prstGeom>
        </p:spPr>
      </p:pic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6C21C0A0-9CC2-4C11-B056-9C32C348EC70}"/>
              </a:ext>
            </a:extLst>
          </p:cNvPr>
          <p:cNvSpPr/>
          <p:nvPr userDrawn="1"/>
        </p:nvSpPr>
        <p:spPr>
          <a:xfrm>
            <a:off x="606057" y="1296537"/>
            <a:ext cx="10526231" cy="4450568"/>
          </a:xfrm>
          <a:custGeom>
            <a:avLst/>
            <a:gdLst>
              <a:gd name="connsiteX0" fmla="*/ 0 w 7233313"/>
              <a:gd name="connsiteY0" fmla="*/ 0 h 4162567"/>
              <a:gd name="connsiteX1" fmla="*/ 0 w 7233313"/>
              <a:gd name="connsiteY1" fmla="*/ 4162567 h 4162567"/>
              <a:gd name="connsiteX2" fmla="*/ 7233313 w 7233313"/>
              <a:gd name="connsiteY2" fmla="*/ 4162567 h 416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3313" h="4162567">
                <a:moveTo>
                  <a:pt x="0" y="0"/>
                </a:moveTo>
                <a:lnTo>
                  <a:pt x="0" y="4162567"/>
                </a:lnTo>
                <a:lnTo>
                  <a:pt x="7233313" y="4162567"/>
                </a:lnTo>
              </a:path>
            </a:pathLst>
          </a:custGeom>
          <a:noFill/>
          <a:ln w="38100">
            <a:solidFill>
              <a:schemeClr val="tx1"/>
            </a:solidFill>
            <a:head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spaço Reservado para Texto 32">
            <a:extLst>
              <a:ext uri="{FF2B5EF4-FFF2-40B4-BE49-F238E27FC236}">
                <a16:creationId xmlns:a16="http://schemas.microsoft.com/office/drawing/2014/main" id="{6F2822F4-087A-4997-BE75-F3F11448BB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70860" y="4886851"/>
            <a:ext cx="2696703" cy="456583"/>
          </a:xfrm>
          <a:solidFill>
            <a:schemeClr val="tx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357935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3" grpId="0" animBg="1">
        <p:tmplLst>
          <p:tmpl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02971" y="1021080"/>
            <a:ext cx="5462905" cy="454993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7292" y="34027"/>
            <a:ext cx="960560" cy="741254"/>
          </a:xfrm>
          <a:prstGeom prst="rect">
            <a:avLst/>
          </a:prstGeom>
        </p:spPr>
      </p:pic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id="{135A69BD-3174-49FA-A20F-222E991B2F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7840" y="831374"/>
            <a:ext cx="4924422" cy="5120640"/>
          </a:xfrm>
          <a:ln w="19050">
            <a:solidFill>
              <a:srgbClr val="385D8A"/>
            </a:solidFill>
            <a:prstDash val="sysDash"/>
          </a:ln>
        </p:spPr>
        <p:txBody>
          <a:bodyPr/>
          <a:lstStyle/>
          <a:p>
            <a:endParaRPr lang="pt-BR" dirty="0"/>
          </a:p>
        </p:txBody>
      </p:sp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AF4A59DD-9D0E-494C-A778-4771BD738073}"/>
              </a:ext>
            </a:extLst>
          </p:cNvPr>
          <p:cNvSpPr/>
          <p:nvPr userDrawn="1"/>
        </p:nvSpPr>
        <p:spPr>
          <a:xfrm>
            <a:off x="497840" y="640080"/>
            <a:ext cx="11358880" cy="5311934"/>
          </a:xfrm>
          <a:custGeom>
            <a:avLst/>
            <a:gdLst>
              <a:gd name="connsiteX0" fmla="*/ 0 w 11358880"/>
              <a:gd name="connsiteY0" fmla="*/ 0 h 5638800"/>
              <a:gd name="connsiteX1" fmla="*/ 5191760 w 11358880"/>
              <a:gd name="connsiteY1" fmla="*/ 0 h 5638800"/>
              <a:gd name="connsiteX2" fmla="*/ 5191760 w 11358880"/>
              <a:gd name="connsiteY2" fmla="*/ 5638800 h 5638800"/>
              <a:gd name="connsiteX3" fmla="*/ 7782560 w 11358880"/>
              <a:gd name="connsiteY3" fmla="*/ 5638800 h 5638800"/>
              <a:gd name="connsiteX4" fmla="*/ 11054080 w 11358880"/>
              <a:gd name="connsiteY4" fmla="*/ 5638800 h 5638800"/>
              <a:gd name="connsiteX5" fmla="*/ 11358880 w 11358880"/>
              <a:gd name="connsiteY5" fmla="*/ 5638800 h 5638800"/>
              <a:gd name="connsiteX6" fmla="*/ 11358880 w 11358880"/>
              <a:gd name="connsiteY6" fmla="*/ 640080 h 5638800"/>
              <a:gd name="connsiteX7" fmla="*/ 11297920 w 11358880"/>
              <a:gd name="connsiteY7" fmla="*/ 64008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8880" h="5638800">
                <a:moveTo>
                  <a:pt x="0" y="0"/>
                </a:moveTo>
                <a:lnTo>
                  <a:pt x="5191760" y="0"/>
                </a:lnTo>
                <a:lnTo>
                  <a:pt x="5191760" y="5638800"/>
                </a:lnTo>
                <a:lnTo>
                  <a:pt x="7782560" y="5638800"/>
                </a:lnTo>
                <a:lnTo>
                  <a:pt x="11054080" y="5638800"/>
                </a:lnTo>
                <a:lnTo>
                  <a:pt x="11358880" y="5638800"/>
                </a:lnTo>
                <a:lnTo>
                  <a:pt x="11358880" y="640080"/>
                </a:lnTo>
                <a:lnTo>
                  <a:pt x="11297920" y="640080"/>
                </a:lnTo>
              </a:path>
            </a:pathLst>
          </a:custGeom>
          <a:noFill/>
          <a:ln w="19050">
            <a:solidFill>
              <a:schemeClr val="tx1"/>
            </a:solidFill>
            <a:headEnd type="arrow" w="lg" len="lg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8254143" y="6064495"/>
            <a:ext cx="960560" cy="741254"/>
          </a:xfrm>
          <a:prstGeom prst="rect">
            <a:avLst/>
          </a:prstGeom>
        </p:spPr>
      </p:pic>
      <p:sp>
        <p:nvSpPr>
          <p:cNvPr id="3" name="Triângulo isósceles 2">
            <a:extLst>
              <a:ext uri="{FF2B5EF4-FFF2-40B4-BE49-F238E27FC236}">
                <a16:creationId xmlns:a16="http://schemas.microsoft.com/office/drawing/2014/main" id="{72ABED22-E7B9-431B-A3B1-5D21A27354AA}"/>
              </a:ext>
            </a:extLst>
          </p:cNvPr>
          <p:cNvSpPr/>
          <p:nvPr userDrawn="1"/>
        </p:nvSpPr>
        <p:spPr>
          <a:xfrm flipH="1">
            <a:off x="5503542" y="4276487"/>
            <a:ext cx="374526" cy="285353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207ECC55-E4F1-4D43-B67D-C95E592D5165}"/>
              </a:ext>
            </a:extLst>
          </p:cNvPr>
          <p:cNvSpPr/>
          <p:nvPr userDrawn="1"/>
        </p:nvSpPr>
        <p:spPr>
          <a:xfrm rot="16200000" flipH="1">
            <a:off x="10953022" y="5783154"/>
            <a:ext cx="470694" cy="358624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663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" grpId="0" animBg="1"/>
      <p:bldP spid="3" grpId="0" animBg="1"/>
      <p:bldP spid="12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20F8F8-6417-403E-9FD5-63E274054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280" y="1158949"/>
            <a:ext cx="7506899" cy="44859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E1C7664-B373-4578-83BF-69F722DE82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20554" y="291168"/>
            <a:ext cx="960560" cy="741254"/>
          </a:xfrm>
          <a:prstGeom prst="rect">
            <a:avLst/>
          </a:prstGeom>
        </p:spPr>
      </p:pic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id="{135A69BD-3174-49FA-A20F-222E991B2F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54601" y="1622070"/>
            <a:ext cx="3077417" cy="3802021"/>
          </a:xfrm>
          <a:ln w="12700">
            <a:solidFill>
              <a:schemeClr val="tx2"/>
            </a:solidFill>
            <a:prstDash val="sysDash"/>
          </a:ln>
        </p:spPr>
        <p:txBody>
          <a:bodyPr/>
          <a:lstStyle/>
          <a:p>
            <a:endParaRPr lang="pt-BR" dirty="0"/>
          </a:p>
        </p:txBody>
      </p:sp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AF4A59DD-9D0E-494C-A778-4771BD738073}"/>
              </a:ext>
            </a:extLst>
          </p:cNvPr>
          <p:cNvSpPr/>
          <p:nvPr userDrawn="1"/>
        </p:nvSpPr>
        <p:spPr>
          <a:xfrm>
            <a:off x="5252484" y="640079"/>
            <a:ext cx="6604236" cy="5813883"/>
          </a:xfrm>
          <a:custGeom>
            <a:avLst/>
            <a:gdLst>
              <a:gd name="connsiteX0" fmla="*/ 0 w 11358880"/>
              <a:gd name="connsiteY0" fmla="*/ 0 h 5638800"/>
              <a:gd name="connsiteX1" fmla="*/ 5191760 w 11358880"/>
              <a:gd name="connsiteY1" fmla="*/ 0 h 5638800"/>
              <a:gd name="connsiteX2" fmla="*/ 5191760 w 11358880"/>
              <a:gd name="connsiteY2" fmla="*/ 5638800 h 5638800"/>
              <a:gd name="connsiteX3" fmla="*/ 7782560 w 11358880"/>
              <a:gd name="connsiteY3" fmla="*/ 5638800 h 5638800"/>
              <a:gd name="connsiteX4" fmla="*/ 11054080 w 11358880"/>
              <a:gd name="connsiteY4" fmla="*/ 5638800 h 5638800"/>
              <a:gd name="connsiteX5" fmla="*/ 11358880 w 11358880"/>
              <a:gd name="connsiteY5" fmla="*/ 5638800 h 5638800"/>
              <a:gd name="connsiteX6" fmla="*/ 11358880 w 11358880"/>
              <a:gd name="connsiteY6" fmla="*/ 640080 h 5638800"/>
              <a:gd name="connsiteX7" fmla="*/ 11297920 w 11358880"/>
              <a:gd name="connsiteY7" fmla="*/ 640080 h 563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358880" h="5638800">
                <a:moveTo>
                  <a:pt x="0" y="0"/>
                </a:moveTo>
                <a:lnTo>
                  <a:pt x="5191760" y="0"/>
                </a:lnTo>
                <a:lnTo>
                  <a:pt x="5191760" y="5638800"/>
                </a:lnTo>
                <a:lnTo>
                  <a:pt x="7782560" y="5638800"/>
                </a:lnTo>
                <a:lnTo>
                  <a:pt x="11054080" y="5638800"/>
                </a:lnTo>
                <a:lnTo>
                  <a:pt x="11358880" y="5638800"/>
                </a:lnTo>
                <a:lnTo>
                  <a:pt x="11358880" y="640080"/>
                </a:lnTo>
                <a:lnTo>
                  <a:pt x="11297920" y="640080"/>
                </a:lnTo>
              </a:path>
            </a:pathLst>
          </a:custGeom>
          <a:noFill/>
          <a:ln w="19050">
            <a:headEnd type="arrow" w="lg" len="lg"/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3599D154-6A41-44F6-AD40-8C301C2DA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3520554" y="5906389"/>
            <a:ext cx="960560" cy="741254"/>
          </a:xfrm>
          <a:prstGeom prst="rect">
            <a:avLst/>
          </a:prstGeom>
        </p:spPr>
      </p:pic>
      <p:sp>
        <p:nvSpPr>
          <p:cNvPr id="3" name="Triângulo isósceles 2">
            <a:extLst>
              <a:ext uri="{FF2B5EF4-FFF2-40B4-BE49-F238E27FC236}">
                <a16:creationId xmlns:a16="http://schemas.microsoft.com/office/drawing/2014/main" id="{72ABED22-E7B9-431B-A3B1-5D21A27354AA}"/>
              </a:ext>
            </a:extLst>
          </p:cNvPr>
          <p:cNvSpPr/>
          <p:nvPr userDrawn="1"/>
        </p:nvSpPr>
        <p:spPr>
          <a:xfrm flipH="1">
            <a:off x="8066880" y="2564645"/>
            <a:ext cx="374526" cy="285353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11">
            <a:extLst>
              <a:ext uri="{FF2B5EF4-FFF2-40B4-BE49-F238E27FC236}">
                <a16:creationId xmlns:a16="http://schemas.microsoft.com/office/drawing/2014/main" id="{207ECC55-E4F1-4D43-B67D-C95E592D5165}"/>
              </a:ext>
            </a:extLst>
          </p:cNvPr>
          <p:cNvSpPr/>
          <p:nvPr userDrawn="1"/>
        </p:nvSpPr>
        <p:spPr>
          <a:xfrm rot="16200000" flipH="1">
            <a:off x="10942390" y="6274650"/>
            <a:ext cx="470694" cy="358624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D3F8E198-0832-41A1-A463-49CDAF71E0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4601" y="5719347"/>
            <a:ext cx="3077417" cy="312063"/>
          </a:xfrm>
          <a:solidFill>
            <a:srgbClr val="10253F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nome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2590A9E6-0850-43A4-A591-932D102117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35500" y="5907088"/>
            <a:ext cx="3148013" cy="469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pt-BR" dirty="0"/>
              <a:t>fonte</a:t>
            </a:r>
          </a:p>
        </p:txBody>
      </p:sp>
    </p:spTree>
    <p:extLst>
      <p:ext uri="{BB962C8B-B14F-4D97-AF65-F5344CB8AC3E}">
        <p14:creationId xmlns:p14="http://schemas.microsoft.com/office/powerpoint/2010/main" val="125392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" grpId="0" animBg="1"/>
      <p:bldP spid="3" grpId="0" animBg="1"/>
      <p:bldP spid="12" grpId="0" animBg="1"/>
      <p:bldP spid="8" grpId="0" build="p">
        <p:tmplLst>
          <p:tmpl lvl="1">
            <p:tnLst>
              <p:par>
                <p:cTn presetID="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9A4C88-D752-411C-976F-88FD7CF49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7424"/>
            <a:ext cx="4338320" cy="4873626"/>
          </a:xfrm>
          <a:ln w="28575">
            <a:solidFill>
              <a:schemeClr val="accent5"/>
            </a:solidFill>
          </a:ln>
        </p:spPr>
        <p:txBody>
          <a:bodyPr anchor="ctr">
            <a:normAutofit/>
          </a:bodyPr>
          <a:lstStyle>
            <a:lvl1pPr>
              <a:defRPr sz="44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AE78BB-0CD5-4B41-BF60-076F3DC70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7648" y="671512"/>
            <a:ext cx="6172200" cy="53930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1E4BDDB3-C098-47E7-A1D1-AF52995BB7DD}"/>
              </a:ext>
            </a:extLst>
          </p:cNvPr>
          <p:cNvSpPr/>
          <p:nvPr userDrawn="1"/>
        </p:nvSpPr>
        <p:spPr>
          <a:xfrm>
            <a:off x="2529840" y="416560"/>
            <a:ext cx="9296400" cy="5902960"/>
          </a:xfrm>
          <a:custGeom>
            <a:avLst/>
            <a:gdLst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5" fmla="*/ 2489200 w 9296400"/>
              <a:gd name="connsiteY5" fmla="*/ 1991360 h 590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96400" h="5902960">
                <a:moveTo>
                  <a:pt x="0" y="548640"/>
                </a:moveTo>
                <a:lnTo>
                  <a:pt x="0" y="0"/>
                </a:lnTo>
                <a:lnTo>
                  <a:pt x="9296400" y="0"/>
                </a:lnTo>
                <a:lnTo>
                  <a:pt x="9296400" y="5902960"/>
                </a:lnTo>
                <a:lnTo>
                  <a:pt x="2489200" y="5902960"/>
                </a:lnTo>
                <a:lnTo>
                  <a:pt x="2489200" y="1991360"/>
                </a:lnTo>
              </a:path>
            </a:pathLst>
          </a:custGeom>
          <a:noFill/>
          <a:ln w="28575">
            <a:solidFill>
              <a:schemeClr val="accent5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E85C1362-439E-4556-B6F0-A79A8CB951BF}"/>
              </a:ext>
            </a:extLst>
          </p:cNvPr>
          <p:cNvSpPr/>
          <p:nvPr userDrawn="1"/>
        </p:nvSpPr>
        <p:spPr>
          <a:xfrm flipH="1">
            <a:off x="4833368" y="4439786"/>
            <a:ext cx="374526" cy="285353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124C0FFC-9D37-4675-B6CB-212670F29909}"/>
              </a:ext>
            </a:extLst>
          </p:cNvPr>
          <p:cNvSpPr/>
          <p:nvPr userDrawn="1"/>
        </p:nvSpPr>
        <p:spPr>
          <a:xfrm rot="16200000" flipH="1">
            <a:off x="10245000" y="6170446"/>
            <a:ext cx="470694" cy="358624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08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  <p:bldP spid="11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9A4C88-D752-411C-976F-88FD7CF49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05" y="2857485"/>
            <a:ext cx="3723079" cy="3492013"/>
          </a:xfrm>
          <a:solidFill>
            <a:schemeClr val="accent1"/>
          </a:solidFill>
          <a:ln w="28575">
            <a:noFill/>
          </a:ln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BAE78BB-0CD5-4B41-BF60-076F3DC70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4922" y="671512"/>
            <a:ext cx="6635086" cy="54322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1E4BDDB3-C098-47E7-A1D1-AF52995BB7DD}"/>
              </a:ext>
            </a:extLst>
          </p:cNvPr>
          <p:cNvSpPr/>
          <p:nvPr userDrawn="1"/>
        </p:nvSpPr>
        <p:spPr>
          <a:xfrm>
            <a:off x="712152" y="416560"/>
            <a:ext cx="10582381" cy="6157912"/>
          </a:xfrm>
          <a:custGeom>
            <a:avLst/>
            <a:gdLst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5" fmla="*/ 2489200 w 9296400"/>
              <a:gd name="connsiteY5" fmla="*/ 1991360 h 5902960"/>
              <a:gd name="connsiteX0" fmla="*/ 0 w 9296400"/>
              <a:gd name="connsiteY0" fmla="*/ 548640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  <a:gd name="connsiteX0" fmla="*/ 8894 w 9296400"/>
              <a:gd name="connsiteY0" fmla="*/ 2291532 h 5902960"/>
              <a:gd name="connsiteX1" fmla="*/ 0 w 9296400"/>
              <a:gd name="connsiteY1" fmla="*/ 0 h 5902960"/>
              <a:gd name="connsiteX2" fmla="*/ 9296400 w 9296400"/>
              <a:gd name="connsiteY2" fmla="*/ 0 h 5902960"/>
              <a:gd name="connsiteX3" fmla="*/ 9296400 w 9296400"/>
              <a:gd name="connsiteY3" fmla="*/ 5902960 h 5902960"/>
              <a:gd name="connsiteX4" fmla="*/ 2489200 w 9296400"/>
              <a:gd name="connsiteY4" fmla="*/ 5902960 h 590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96400" h="5902960">
                <a:moveTo>
                  <a:pt x="8894" y="2291532"/>
                </a:moveTo>
                <a:cubicBezTo>
                  <a:pt x="5929" y="1527688"/>
                  <a:pt x="2965" y="763844"/>
                  <a:pt x="0" y="0"/>
                </a:cubicBezTo>
                <a:lnTo>
                  <a:pt x="9296400" y="0"/>
                </a:lnTo>
                <a:lnTo>
                  <a:pt x="9296400" y="5902960"/>
                </a:lnTo>
                <a:lnTo>
                  <a:pt x="2489200" y="5902960"/>
                </a:lnTo>
              </a:path>
            </a:pathLst>
          </a:custGeom>
          <a:noFill/>
          <a:ln w="28575">
            <a:solidFill>
              <a:schemeClr val="accent5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E85C1362-439E-4556-B6F0-A79A8CB951BF}"/>
              </a:ext>
            </a:extLst>
          </p:cNvPr>
          <p:cNvSpPr/>
          <p:nvPr userDrawn="1"/>
        </p:nvSpPr>
        <p:spPr>
          <a:xfrm flipH="1" flipV="1">
            <a:off x="11083755" y="3980153"/>
            <a:ext cx="374526" cy="285353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>
            <a:extLst>
              <a:ext uri="{FF2B5EF4-FFF2-40B4-BE49-F238E27FC236}">
                <a16:creationId xmlns:a16="http://schemas.microsoft.com/office/drawing/2014/main" id="{124C0FFC-9D37-4675-B6CB-212670F29909}"/>
              </a:ext>
            </a:extLst>
          </p:cNvPr>
          <p:cNvSpPr/>
          <p:nvPr userDrawn="1"/>
        </p:nvSpPr>
        <p:spPr>
          <a:xfrm rot="16200000" flipH="1">
            <a:off x="10415121" y="6375554"/>
            <a:ext cx="470694" cy="358624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riângulo Retângulo 3">
            <a:extLst>
              <a:ext uri="{FF2B5EF4-FFF2-40B4-BE49-F238E27FC236}">
                <a16:creationId xmlns:a16="http://schemas.microsoft.com/office/drawing/2014/main" id="{07DD8B02-0348-AC48-BB68-5DE9F293884B}"/>
              </a:ext>
            </a:extLst>
          </p:cNvPr>
          <p:cNvSpPr/>
          <p:nvPr userDrawn="1"/>
        </p:nvSpPr>
        <p:spPr>
          <a:xfrm flipV="1">
            <a:off x="242645" y="6309358"/>
            <a:ext cx="847862" cy="470695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835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10" grpId="0" animBg="1"/>
      <p:bldP spid="11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E0A724E9-EED9-4DEC-B7D6-A3D15F5E14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400" y="3313969"/>
            <a:ext cx="6807200" cy="22304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9E8DC75C-D2DC-E946-9B23-91E94B73F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1018268"/>
            <a:ext cx="6807200" cy="1971675"/>
          </a:xfrm>
        </p:spPr>
        <p:txBody>
          <a:bodyPr/>
          <a:lstStyle>
            <a:lvl1pPr>
              <a:defRPr b="1"/>
            </a:lvl1pPr>
          </a:lstStyle>
          <a:p>
            <a:r>
              <a:rPr lang="pt-BR"/>
              <a:t>Clique para editar o título Mestre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EA290BB-BA9F-CE46-AB2A-B3F85EE2CA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3600" y="0"/>
            <a:ext cx="46665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276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82DDC-C7A8-467C-8405-C887FC291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444502-283E-4263-B8B3-8A0B2F14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0830B2-1D81-4C79-87BF-4C009B7D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8DD32-7637-47B7-88A4-4AFCCCC3E908}" type="datetimeFigureOut">
              <a:rPr lang="pt-BR" smtClean="0"/>
              <a:t>07/12/2020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139D49-1AC0-4BB6-A93C-C63B59C47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2A6969-C6B0-4360-85C0-E38DA05AB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671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9B8B13-566A-4671-BD09-7B4F0972F8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1117" y="0"/>
            <a:ext cx="5679744" cy="1597652"/>
          </a:xfrm>
        </p:spPr>
        <p:txBody>
          <a:bodyPr/>
          <a:lstStyle>
            <a:lvl1pPr algn="l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C5EC51-D429-4E51-B7C4-9CB0C2C3A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1936821"/>
            <a:ext cx="5679744" cy="4351338"/>
          </a:xfrm>
        </p:spPr>
        <p:txBody>
          <a:bodyPr/>
          <a:lstStyle>
            <a:lvl1pPr marL="2286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CDA8C1C-E3B3-4F11-A217-4461F5309C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1766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F9BD850C-A74F-4C24-832D-53ECA5048CE4}"/>
              </a:ext>
            </a:extLst>
          </p:cNvPr>
          <p:cNvSpPr/>
          <p:nvPr userDrawn="1"/>
        </p:nvSpPr>
        <p:spPr>
          <a:xfrm>
            <a:off x="5219360" y="136045"/>
            <a:ext cx="6155140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7DB82220-A804-42D1-A076-0F8A77B2C33E}"/>
              </a:ext>
            </a:extLst>
          </p:cNvPr>
          <p:cNvSpPr/>
          <p:nvPr userDrawn="1"/>
        </p:nvSpPr>
        <p:spPr>
          <a:xfrm flipH="1">
            <a:off x="5119208" y="2061608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05DE02EB-2012-4E7B-8C2F-E6BA88600189}"/>
              </a:ext>
            </a:extLst>
          </p:cNvPr>
          <p:cNvSpPr/>
          <p:nvPr userDrawn="1"/>
        </p:nvSpPr>
        <p:spPr>
          <a:xfrm flipH="1">
            <a:off x="5068927" y="2308965"/>
            <a:ext cx="321184" cy="2447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49BA8650-8B5C-4A33-94CB-42F8AE9B535E}"/>
              </a:ext>
            </a:extLst>
          </p:cNvPr>
          <p:cNvSpPr/>
          <p:nvPr userDrawn="1"/>
        </p:nvSpPr>
        <p:spPr>
          <a:xfrm flipH="1">
            <a:off x="5129367" y="2678690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55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1" grpId="0" animBg="1"/>
      <p:bldP spid="7" grpId="0" animBg="1"/>
      <p:bldP spid="8" grpId="0" animBg="1"/>
      <p:bldP spid="1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9B8B13-566A-4671-BD09-7B4F0972F8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5071" y="233362"/>
            <a:ext cx="4595789" cy="1364289"/>
          </a:xfrm>
        </p:spPr>
        <p:txBody>
          <a:bodyPr/>
          <a:lstStyle>
            <a:lvl1pPr algn="l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0C5EC51-D429-4E51-B7C4-9CB0C2C3A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1936821"/>
            <a:ext cx="5679744" cy="4351338"/>
          </a:xfrm>
        </p:spPr>
        <p:txBody>
          <a:bodyPr/>
          <a:lstStyle>
            <a:lvl1pPr marL="228600" indent="-228600">
              <a:buClr>
                <a:schemeClr val="accent6"/>
              </a:buClr>
              <a:buFont typeface="Wingdings" panose="05000000000000000000" pitchFamily="2" charset="2"/>
              <a:buChar char="§"/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CDA8C1C-E3B3-4F11-A217-4461F5309C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1766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F9BD850C-A74F-4C24-832D-53ECA5048CE4}"/>
              </a:ext>
            </a:extLst>
          </p:cNvPr>
          <p:cNvSpPr/>
          <p:nvPr userDrawn="1"/>
        </p:nvSpPr>
        <p:spPr>
          <a:xfrm>
            <a:off x="5219360" y="136045"/>
            <a:ext cx="6155140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7DB82220-A804-42D1-A076-0F8A77B2C33E}"/>
              </a:ext>
            </a:extLst>
          </p:cNvPr>
          <p:cNvSpPr/>
          <p:nvPr userDrawn="1"/>
        </p:nvSpPr>
        <p:spPr>
          <a:xfrm flipH="1">
            <a:off x="5119208" y="2061608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05DE02EB-2012-4E7B-8C2F-E6BA88600189}"/>
              </a:ext>
            </a:extLst>
          </p:cNvPr>
          <p:cNvSpPr/>
          <p:nvPr userDrawn="1"/>
        </p:nvSpPr>
        <p:spPr>
          <a:xfrm flipH="1">
            <a:off x="5068927" y="2308965"/>
            <a:ext cx="321184" cy="2447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49BA8650-8B5C-4A33-94CB-42F8AE9B535E}"/>
              </a:ext>
            </a:extLst>
          </p:cNvPr>
          <p:cNvSpPr/>
          <p:nvPr userDrawn="1"/>
        </p:nvSpPr>
        <p:spPr>
          <a:xfrm flipH="1">
            <a:off x="5129367" y="2678690"/>
            <a:ext cx="200303" cy="152612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C3F7DBE-E63B-EE47-922D-9B721FC293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18309" y="416509"/>
            <a:ext cx="1055062" cy="1055062"/>
          </a:xfrm>
          <a:prstGeom prst="ellipse">
            <a:avLst/>
          </a:prstGeom>
          <a:solidFill>
            <a:srgbClr val="10253F"/>
          </a:solidFill>
        </p:spPr>
        <p:txBody>
          <a:bodyPr anchor="ctr">
            <a:noAutofit/>
          </a:bodyPr>
          <a:lstStyle>
            <a:lvl1pPr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19382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1" grpId="0" animBg="1"/>
      <p:bldP spid="7" grpId="0" animBg="1"/>
      <p:bldP spid="8" grpId="0" animBg="1"/>
      <p:bldP spid="1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82DDC-C7A8-467C-8405-C887FC291F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0" y="406400"/>
            <a:ext cx="5511800" cy="1253808"/>
          </a:xfrm>
          <a:ln w="19050">
            <a:solidFill>
              <a:schemeClr val="accent6"/>
            </a:solidFill>
          </a:ln>
        </p:spPr>
        <p:txBody>
          <a:bodyPr/>
          <a:lstStyle/>
          <a:p>
            <a:r>
              <a:rPr lang="pt-BR" dirty="0"/>
              <a:t>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444502-283E-4263-B8B3-8A0B2F14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0" y="1960879"/>
            <a:ext cx="5511800" cy="4562476"/>
          </a:xfrm>
          <a:ln w="19050">
            <a:solidFill>
              <a:schemeClr val="accent6"/>
            </a:solidFill>
          </a:ln>
        </p:spPr>
        <p:txBody>
          <a:bodyPr/>
          <a:lstStyle>
            <a:lvl1pPr>
              <a:defRPr b="1" cap="all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8" name="Espaço Reservado para Imagem 7">
            <a:extLst>
              <a:ext uri="{FF2B5EF4-FFF2-40B4-BE49-F238E27FC236}">
                <a16:creationId xmlns:a16="http://schemas.microsoft.com/office/drawing/2014/main" id="{1815940E-177A-48F6-9019-8F24FDFF72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5438" y="406400"/>
            <a:ext cx="5181600" cy="6167438"/>
          </a:xfrm>
          <a:ln w="19050">
            <a:solidFill>
              <a:schemeClr val="accent6"/>
            </a:solidFill>
          </a:ln>
        </p:spPr>
        <p:txBody>
          <a:bodyPr/>
          <a:lstStyle/>
          <a:p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8851B950-9755-4ED4-9E5C-C20E9D790162}"/>
              </a:ext>
            </a:extLst>
          </p:cNvPr>
          <p:cNvSpPr/>
          <p:nvPr userDrawn="1"/>
        </p:nvSpPr>
        <p:spPr>
          <a:xfrm flipH="1">
            <a:off x="11166537" y="4998283"/>
            <a:ext cx="374526" cy="285353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C3D5D6E5-F7B9-47BF-AE7F-081B09E1BB7B}"/>
              </a:ext>
            </a:extLst>
          </p:cNvPr>
          <p:cNvSpPr/>
          <p:nvPr userDrawn="1"/>
        </p:nvSpPr>
        <p:spPr>
          <a:xfrm rot="16200000" flipH="1">
            <a:off x="6208113" y="227088"/>
            <a:ext cx="470694" cy="358624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40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5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>
        <p:tmplLst>
          <p:tmpl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5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çã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29527-671E-47D5-B70C-226FFFB2FE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0560" y="1620202"/>
            <a:ext cx="8797290" cy="3394075"/>
          </a:xfrm>
          <a:noFill/>
        </p:spPr>
        <p:txBody>
          <a:bodyPr anchor="ctr">
            <a:norm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CCF81412-2485-49B0-AA19-97AD330CE087}"/>
              </a:ext>
            </a:extLst>
          </p:cNvPr>
          <p:cNvSpPr/>
          <p:nvPr userDrawn="1"/>
        </p:nvSpPr>
        <p:spPr>
          <a:xfrm>
            <a:off x="1747520" y="1209040"/>
            <a:ext cx="9326880" cy="4216400"/>
          </a:xfrm>
          <a:custGeom>
            <a:avLst/>
            <a:gdLst>
              <a:gd name="connsiteX0" fmla="*/ 0 w 9326880"/>
              <a:gd name="connsiteY0" fmla="*/ 0 h 4216400"/>
              <a:gd name="connsiteX1" fmla="*/ 9326880 w 9326880"/>
              <a:gd name="connsiteY1" fmla="*/ 0 h 4216400"/>
              <a:gd name="connsiteX2" fmla="*/ 9326880 w 9326880"/>
              <a:gd name="connsiteY2" fmla="*/ 4216400 h 4216400"/>
              <a:gd name="connsiteX3" fmla="*/ 2834640 w 9326880"/>
              <a:gd name="connsiteY3" fmla="*/ 4216400 h 421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6880" h="4216400">
                <a:moveTo>
                  <a:pt x="0" y="0"/>
                </a:moveTo>
                <a:lnTo>
                  <a:pt x="9326880" y="0"/>
                </a:lnTo>
                <a:lnTo>
                  <a:pt x="9326880" y="4216400"/>
                </a:lnTo>
                <a:lnTo>
                  <a:pt x="2834640" y="4216400"/>
                </a:lnTo>
              </a:path>
            </a:pathLst>
          </a:custGeom>
          <a:noFill/>
          <a:ln w="28575">
            <a:solidFill>
              <a:schemeClr val="accent4">
                <a:lumMod val="60000"/>
                <a:lumOff val="40000"/>
              </a:schemeClr>
            </a:solidFill>
            <a:tailEnd type="arrow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744C2A44-2BA4-4392-A8B9-8462785BC682}"/>
              </a:ext>
            </a:extLst>
          </p:cNvPr>
          <p:cNvSpPr/>
          <p:nvPr userDrawn="1"/>
        </p:nvSpPr>
        <p:spPr>
          <a:xfrm flipH="1">
            <a:off x="10964089" y="2659306"/>
            <a:ext cx="200303" cy="1526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Triângulo isósceles 8">
            <a:extLst>
              <a:ext uri="{FF2B5EF4-FFF2-40B4-BE49-F238E27FC236}">
                <a16:creationId xmlns:a16="http://schemas.microsoft.com/office/drawing/2014/main" id="{4324A69B-B17E-49FC-BD78-BA79B24D3978}"/>
              </a:ext>
            </a:extLst>
          </p:cNvPr>
          <p:cNvSpPr/>
          <p:nvPr userDrawn="1"/>
        </p:nvSpPr>
        <p:spPr>
          <a:xfrm flipH="1">
            <a:off x="10913808" y="2906663"/>
            <a:ext cx="321184" cy="2447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A3BA1198-965A-4C4E-92DC-6D7099A05196}"/>
              </a:ext>
            </a:extLst>
          </p:cNvPr>
          <p:cNvSpPr/>
          <p:nvPr userDrawn="1"/>
        </p:nvSpPr>
        <p:spPr>
          <a:xfrm flipH="1">
            <a:off x="10974248" y="3276388"/>
            <a:ext cx="200303" cy="15261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033C9252-6335-46BA-96A8-051A64BCF89A}"/>
              </a:ext>
            </a:extLst>
          </p:cNvPr>
          <p:cNvSpPr/>
          <p:nvPr userDrawn="1"/>
        </p:nvSpPr>
        <p:spPr>
          <a:xfrm flipH="1" flipV="1">
            <a:off x="1103651" y="1432560"/>
            <a:ext cx="1908852" cy="4639919"/>
          </a:xfrm>
          <a:custGeom>
            <a:avLst/>
            <a:gdLst>
              <a:gd name="connsiteX0" fmla="*/ 0 w 11028218"/>
              <a:gd name="connsiteY0" fmla="*/ 5541818 h 5721927"/>
              <a:gd name="connsiteX1" fmla="*/ 0 w 11028218"/>
              <a:gd name="connsiteY1" fmla="*/ 0 h 5721927"/>
              <a:gd name="connsiteX2" fmla="*/ 11028218 w 11028218"/>
              <a:gd name="connsiteY2" fmla="*/ 0 h 5721927"/>
              <a:gd name="connsiteX3" fmla="*/ 11028218 w 11028218"/>
              <a:gd name="connsiteY3" fmla="*/ 5721927 h 5721927"/>
              <a:gd name="connsiteX4" fmla="*/ 9144000 w 11028218"/>
              <a:gd name="connsiteY4" fmla="*/ 5721927 h 5721927"/>
              <a:gd name="connsiteX0" fmla="*/ 0 w 11028218"/>
              <a:gd name="connsiteY0" fmla="*/ 0 h 5721927"/>
              <a:gd name="connsiteX1" fmla="*/ 11028218 w 11028218"/>
              <a:gd name="connsiteY1" fmla="*/ 0 h 5721927"/>
              <a:gd name="connsiteX2" fmla="*/ 11028218 w 11028218"/>
              <a:gd name="connsiteY2" fmla="*/ 5721927 h 5721927"/>
              <a:gd name="connsiteX3" fmla="*/ 9144000 w 11028218"/>
              <a:gd name="connsiteY3" fmla="*/ 5721927 h 572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28218" h="5721927">
                <a:moveTo>
                  <a:pt x="0" y="0"/>
                </a:moveTo>
                <a:lnTo>
                  <a:pt x="11028218" y="0"/>
                </a:lnTo>
                <a:lnTo>
                  <a:pt x="11028218" y="5721927"/>
                </a:lnTo>
                <a:lnTo>
                  <a:pt x="9144000" y="5721927"/>
                </a:lnTo>
              </a:path>
            </a:pathLst>
          </a:custGeom>
          <a:noFill/>
          <a:ln w="28575">
            <a:solidFill>
              <a:schemeClr val="accent4">
                <a:lumMod val="60000"/>
                <a:lumOff val="40000"/>
              </a:schemeClr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riângulo isósceles 16">
            <a:extLst>
              <a:ext uri="{FF2B5EF4-FFF2-40B4-BE49-F238E27FC236}">
                <a16:creationId xmlns:a16="http://schemas.microsoft.com/office/drawing/2014/main" id="{F9AB81E5-F9E7-4ED6-A273-F4D11CF06737}"/>
              </a:ext>
            </a:extLst>
          </p:cNvPr>
          <p:cNvSpPr/>
          <p:nvPr userDrawn="1"/>
        </p:nvSpPr>
        <p:spPr>
          <a:xfrm flipH="1">
            <a:off x="2632996" y="5529883"/>
            <a:ext cx="1402883" cy="947722"/>
          </a:xfrm>
          <a:prstGeom prst="triangle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riângulo isósceles 17">
            <a:extLst>
              <a:ext uri="{FF2B5EF4-FFF2-40B4-BE49-F238E27FC236}">
                <a16:creationId xmlns:a16="http://schemas.microsoft.com/office/drawing/2014/main" id="{5CE127D1-B7E0-4EDB-BF23-CAB95F3CE7ED}"/>
              </a:ext>
            </a:extLst>
          </p:cNvPr>
          <p:cNvSpPr/>
          <p:nvPr userDrawn="1"/>
        </p:nvSpPr>
        <p:spPr>
          <a:xfrm flipH="1">
            <a:off x="2632996" y="5747367"/>
            <a:ext cx="759014" cy="512754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9200789-BF0B-4248-8F2A-3D39E86149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137" y="6268236"/>
            <a:ext cx="725863" cy="5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8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6" grpId="0" animBg="1"/>
      <p:bldP spid="17" grpId="0" animBg="1"/>
      <p:bldP spid="1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CDA8C1C-E3B3-4F11-A217-4461F5309C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1766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F9BD850C-A74F-4C24-832D-53ECA5048CE4}"/>
              </a:ext>
            </a:extLst>
          </p:cNvPr>
          <p:cNvSpPr/>
          <p:nvPr userDrawn="1"/>
        </p:nvSpPr>
        <p:spPr>
          <a:xfrm>
            <a:off x="5219360" y="136045"/>
            <a:ext cx="6155140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solidFill>
              <a:schemeClr val="accent5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7DB82220-A804-42D1-A076-0F8A77B2C33E}"/>
              </a:ext>
            </a:extLst>
          </p:cNvPr>
          <p:cNvSpPr/>
          <p:nvPr userDrawn="1"/>
        </p:nvSpPr>
        <p:spPr>
          <a:xfrm flipH="1">
            <a:off x="5119208" y="2061608"/>
            <a:ext cx="200303" cy="1526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05DE02EB-2012-4E7B-8C2F-E6BA88600189}"/>
              </a:ext>
            </a:extLst>
          </p:cNvPr>
          <p:cNvSpPr/>
          <p:nvPr userDrawn="1"/>
        </p:nvSpPr>
        <p:spPr>
          <a:xfrm flipH="1">
            <a:off x="5068927" y="2308965"/>
            <a:ext cx="321184" cy="2447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49BA8650-8B5C-4A33-94CB-42F8AE9B535E}"/>
              </a:ext>
            </a:extLst>
          </p:cNvPr>
          <p:cNvSpPr/>
          <p:nvPr userDrawn="1"/>
        </p:nvSpPr>
        <p:spPr>
          <a:xfrm flipH="1">
            <a:off x="5129367" y="2678690"/>
            <a:ext cx="200303" cy="1526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9B1FBC0-D193-8C45-BD3E-C10DED6C89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40544" y="430607"/>
            <a:ext cx="6042025" cy="5899150"/>
          </a:xfrm>
        </p:spPr>
        <p:txBody>
          <a:bodyPr/>
          <a:lstStyle>
            <a:lvl1pPr>
              <a:buClr>
                <a:schemeClr val="accent5">
                  <a:lumMod val="75000"/>
                </a:schemeClr>
              </a:buClr>
              <a:buFont typeface="Wingdings" pitchFamily="2" charset="2"/>
              <a:buChar char="§"/>
              <a:defRPr sz="3600"/>
            </a:lvl1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4669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7" grpId="0" animBg="1"/>
      <p:bldP spid="8" grpId="0" animBg="1"/>
      <p:bldP spid="10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ACDA8C1C-E3B3-4F11-A217-4461F5309C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486400" cy="685800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F9BD850C-A74F-4C24-832D-53ECA5048CE4}"/>
              </a:ext>
            </a:extLst>
          </p:cNvPr>
          <p:cNvSpPr/>
          <p:nvPr userDrawn="1"/>
        </p:nvSpPr>
        <p:spPr>
          <a:xfrm>
            <a:off x="6096000" y="136045"/>
            <a:ext cx="5278500" cy="6488275"/>
          </a:xfrm>
          <a:custGeom>
            <a:avLst/>
            <a:gdLst>
              <a:gd name="connsiteX0" fmla="*/ 0 w 6155140"/>
              <a:gd name="connsiteY0" fmla="*/ 0 h 6428096"/>
              <a:gd name="connsiteX1" fmla="*/ 0 w 6155140"/>
              <a:gd name="connsiteY1" fmla="*/ 6428096 h 6428096"/>
              <a:gd name="connsiteX2" fmla="*/ 6155140 w 6155140"/>
              <a:gd name="connsiteY2" fmla="*/ 6428096 h 642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5140" h="6428096">
                <a:moveTo>
                  <a:pt x="0" y="0"/>
                </a:moveTo>
                <a:lnTo>
                  <a:pt x="0" y="6428096"/>
                </a:lnTo>
                <a:lnTo>
                  <a:pt x="6155140" y="6428096"/>
                </a:lnTo>
              </a:path>
            </a:pathLst>
          </a:custGeom>
          <a:noFill/>
          <a:ln w="28575">
            <a:solidFill>
              <a:schemeClr val="accent5"/>
            </a:solidFill>
            <a:headEnd type="arrow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7DB82220-A804-42D1-A076-0F8A77B2C33E}"/>
              </a:ext>
            </a:extLst>
          </p:cNvPr>
          <p:cNvSpPr/>
          <p:nvPr userDrawn="1"/>
        </p:nvSpPr>
        <p:spPr>
          <a:xfrm flipH="1">
            <a:off x="5985689" y="2276761"/>
            <a:ext cx="200303" cy="1526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isósceles 7">
            <a:extLst>
              <a:ext uri="{FF2B5EF4-FFF2-40B4-BE49-F238E27FC236}">
                <a16:creationId xmlns:a16="http://schemas.microsoft.com/office/drawing/2014/main" id="{05DE02EB-2012-4E7B-8C2F-E6BA88600189}"/>
              </a:ext>
            </a:extLst>
          </p:cNvPr>
          <p:cNvSpPr/>
          <p:nvPr userDrawn="1"/>
        </p:nvSpPr>
        <p:spPr>
          <a:xfrm flipH="1">
            <a:off x="5935408" y="2524118"/>
            <a:ext cx="321184" cy="2447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49BA8650-8B5C-4A33-94CB-42F8AE9B535E}"/>
              </a:ext>
            </a:extLst>
          </p:cNvPr>
          <p:cNvSpPr/>
          <p:nvPr userDrawn="1"/>
        </p:nvSpPr>
        <p:spPr>
          <a:xfrm flipH="1">
            <a:off x="5995848" y="2893843"/>
            <a:ext cx="200303" cy="15261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9B1FBC0-D193-8C45-BD3E-C10DED6C89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28329" y="430607"/>
            <a:ext cx="4554240" cy="5899150"/>
          </a:xfrm>
        </p:spPr>
        <p:txBody>
          <a:bodyPr anchor="ctr">
            <a:normAutofit/>
          </a:bodyPr>
          <a:lstStyle>
            <a:lvl1pPr marL="0" indent="0" algn="l">
              <a:lnSpc>
                <a:spcPct val="90000"/>
              </a:lnSpc>
              <a:buClr>
                <a:schemeClr val="accent5">
                  <a:lumMod val="75000"/>
                </a:schemeClr>
              </a:buClr>
              <a:buFont typeface="Wingdings" pitchFamily="2" charset="2"/>
              <a:buNone/>
              <a:defRPr sz="4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417163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7" grpId="0" animBg="1"/>
      <p:bldP spid="8" grpId="0" animBg="1"/>
      <p:bldP spid="10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909887C7-519F-4CEF-A514-641E4457770B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80559AF-3760-40D4-B231-7F1885D5D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D56CFCA-B7D1-4AFC-99AC-E4A6C2F25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7C76ED7-6414-4512-86F2-03226DE516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8DD32-7637-47B7-88A4-4AFCCCC3E908}" type="datetimeFigureOut">
              <a:rPr lang="pt-BR" smtClean="0"/>
              <a:t>07/12/2020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A3198C-D58D-4C1A-A810-CA51AA53A2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E1B198-C6F1-455B-AC89-E2BDBC5937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6A617-CA0F-4F51-A1FC-575DE9DE1586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71011D0-5DF9-7C4A-B7BE-B057FB97D15B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6137" y="6268236"/>
            <a:ext cx="725863" cy="5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1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50" r:id="rId3"/>
    <p:sldLayoutId id="2147483652" r:id="rId4"/>
    <p:sldLayoutId id="2147483667" r:id="rId5"/>
    <p:sldLayoutId id="2147483661" r:id="rId6"/>
    <p:sldLayoutId id="2147483651" r:id="rId7"/>
    <p:sldLayoutId id="2147483665" r:id="rId8"/>
    <p:sldLayoutId id="2147483668" r:id="rId9"/>
    <p:sldLayoutId id="2147483653" r:id="rId10"/>
    <p:sldLayoutId id="2147483654" r:id="rId11"/>
    <p:sldLayoutId id="2147483655" r:id="rId12"/>
    <p:sldLayoutId id="2147483656" r:id="rId13"/>
    <p:sldLayoutId id="2147483662" r:id="rId14"/>
    <p:sldLayoutId id="2147483660" r:id="rId15"/>
    <p:sldLayoutId id="2147483664" r:id="rId16"/>
    <p:sldLayoutId id="2147483657" r:id="rId17"/>
    <p:sldLayoutId id="2147483663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68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FE2C87-1FB1-1F40-82B6-D956C25F3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não é esperado por Deus quando não há entradas.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F441B09E-3BB5-9A49-ADEF-8021DFE0AD3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5429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F915F39-321E-3541-9CCA-D742FFAA8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A oferta mencionada em Malaquias 3:8-10 difere da oferta voluntária. 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9D868DE4-6BFC-1345-9EFC-25C4B3411B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2849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F5A738E-B42A-E24F-A7B1-8762211FB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Dízimos e pacto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E444618E-A5BF-8B43-9EE7-3808978C7B7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pt-BR" b="1" dirty="0"/>
              <a:t>Regularidade</a:t>
            </a:r>
            <a:r>
              <a:rPr lang="pt-BR" dirty="0"/>
              <a:t> (após qualquer renda) </a:t>
            </a:r>
          </a:p>
          <a:p>
            <a:pPr marL="742950" indent="-742950">
              <a:buFont typeface="+mj-lt"/>
              <a:buAutoNum type="arabicPeriod"/>
            </a:pPr>
            <a:r>
              <a:rPr lang="pt-BR" b="1" dirty="0"/>
              <a:t>Proporcionalidade</a:t>
            </a:r>
            <a:r>
              <a:rPr lang="pt-BR" dirty="0"/>
              <a:t> (uma proporção da entrada) e </a:t>
            </a:r>
          </a:p>
          <a:p>
            <a:pPr marL="742950" indent="-742950">
              <a:buFont typeface="+mj-lt"/>
              <a:buAutoNum type="arabicPeriod"/>
            </a:pPr>
            <a:r>
              <a:rPr lang="pt-BR" b="1" dirty="0"/>
              <a:t>Entrega</a:t>
            </a:r>
            <a:r>
              <a:rPr lang="pt-BR" dirty="0"/>
              <a:t> (levadas ao depósito) </a:t>
            </a:r>
          </a:p>
        </p:txBody>
      </p:sp>
      <p:pic>
        <p:nvPicPr>
          <p:cNvPr id="8" name="Espaço Reservado para Imagem 7">
            <a:extLst>
              <a:ext uri="{FF2B5EF4-FFF2-40B4-BE49-F238E27FC236}">
                <a16:creationId xmlns:a16="http://schemas.microsoft.com/office/drawing/2014/main" id="{ED0FB2E9-B666-D64B-B129-F8F41756980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8497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5260378A-DA10-F748-84A5-68327A59B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Ellen White também apoia a ideia que dízimos e ofertas estão sob o mesmo Sistema. </a:t>
            </a:r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31AAA6DF-A568-064D-B7B7-CABB350320A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3592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5255F64-8947-8849-8AA5-E21874C93AD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“Essa questão de dar não é deixada ao impulso. Deus nos deu instrução a esse respeito. Especificou os dízimos e ofertas como sendo a medida de nossa obrigação. E Ele deseja que demos regular e sistematicamente”. 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BB513AA-59CF-384C-8F0B-202CD1781B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Conselhos sobre Mordomia, pp. 80, 81. </a:t>
            </a:r>
          </a:p>
        </p:txBody>
      </p:sp>
    </p:spTree>
    <p:extLst>
      <p:ext uri="{BB962C8B-B14F-4D97-AF65-F5344CB8AC3E}">
        <p14:creationId xmlns:p14="http://schemas.microsoft.com/office/powerpoint/2010/main" val="354544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68F18885-1708-C64A-8F33-5F3CB4E3E76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Uma das razões para dar ofertas sob o sistema baseado em porcentagem é que ele reconhece a Deus como o Iniciador do processo de doação.</a:t>
            </a:r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3E1A0A9C-DB3E-4641-85F2-E30B9B461D1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5084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E7EC7E5-E8FD-3840-B820-1494F01DA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Portanto, o ato humano nunca precede a doação de Deus.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30036F7A-CC4C-364C-A458-2ECDC6EF908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7110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2281149-B86B-A148-86CC-37D490E3F07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“Dar ou trabalhar quando são despertadas as nossas simpatias, e reter nossas dádivas ou serviço quando as emoções não são estimuladas, é rumo não sábio e perigoso” 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2BB2BA3-DB6A-B44D-A136-2BCDD1360B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Conselhos sobre Mordomia, p. 25.</a:t>
            </a:r>
          </a:p>
        </p:txBody>
      </p:sp>
    </p:spTree>
    <p:extLst>
      <p:ext uri="{BB962C8B-B14F-4D97-AF65-F5344CB8AC3E}">
        <p14:creationId xmlns:p14="http://schemas.microsoft.com/office/powerpoint/2010/main" val="298047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46C63A28-DEE9-734F-B2B9-4E040F6A3D3A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49209618"/>
              </p:ext>
            </p:extLst>
          </p:nvPr>
        </p:nvGraphicFramePr>
        <p:xfrm>
          <a:off x="669470" y="251400"/>
          <a:ext cx="10760530" cy="602948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{17292A2E-F333-43FB-9621-5CBBE7FDCDCB}</a:tableStyleId>
              </a:tblPr>
              <a:tblGrid>
                <a:gridCol w="2555580">
                  <a:extLst>
                    <a:ext uri="{9D8B030D-6E8A-4147-A177-3AD203B41FA5}">
                      <a16:colId xmlns:a16="http://schemas.microsoft.com/office/drawing/2014/main" val="832960986"/>
                    </a:ext>
                  </a:extLst>
                </a:gridCol>
                <a:gridCol w="2555580">
                  <a:extLst>
                    <a:ext uri="{9D8B030D-6E8A-4147-A177-3AD203B41FA5}">
                      <a16:colId xmlns:a16="http://schemas.microsoft.com/office/drawing/2014/main" val="1108728905"/>
                    </a:ext>
                  </a:extLst>
                </a:gridCol>
                <a:gridCol w="2812182">
                  <a:extLst>
                    <a:ext uri="{9D8B030D-6E8A-4147-A177-3AD203B41FA5}">
                      <a16:colId xmlns:a16="http://schemas.microsoft.com/office/drawing/2014/main" val="2305875313"/>
                    </a:ext>
                  </a:extLst>
                </a:gridCol>
                <a:gridCol w="2837188">
                  <a:extLst>
                    <a:ext uri="{9D8B030D-6E8A-4147-A177-3AD203B41FA5}">
                      <a16:colId xmlns:a16="http://schemas.microsoft.com/office/drawing/2014/main" val="688373531"/>
                    </a:ext>
                  </a:extLst>
                </a:gridCol>
              </a:tblGrid>
              <a:tr h="424468">
                <a:tc>
                  <a:txBody>
                    <a:bodyPr/>
                    <a:lstStyle/>
                    <a:p>
                      <a:pPr marL="50800" marR="42545" algn="l">
                        <a:lnSpc>
                          <a:spcPct val="90000"/>
                        </a:lnSpc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CARACTERÍSTICAS/OFERTA</a:t>
                      </a:r>
                      <a:endParaRPr lang="pt-BR" sz="1600" b="1" dirty="0">
                        <a:solidFill>
                          <a:schemeClr val="bg1"/>
                        </a:solidFill>
                        <a:effectLst/>
                        <a:latin typeface="GillSans-Light" panose="020B0502020104020203" pitchFamily="34" charset="-79"/>
                        <a:ea typeface="GillSans-Light" panose="020B0502020104020203" pitchFamily="34" charset="-79"/>
                        <a:cs typeface="GillSans-Light" panose="020B0502020104020203" pitchFamily="34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31775" algn="l">
                        <a:spcBef>
                          <a:spcPts val="230"/>
                        </a:spcBef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DÍZIMO</a:t>
                      </a:r>
                      <a:endParaRPr lang="pt-BR" sz="1600" b="1" dirty="0">
                        <a:solidFill>
                          <a:schemeClr val="bg1"/>
                        </a:solidFill>
                        <a:effectLst/>
                        <a:latin typeface="GillSans-Light" panose="020B0502020104020203" pitchFamily="34" charset="-79"/>
                        <a:ea typeface="GillSans-Light" panose="020B0502020104020203" pitchFamily="34" charset="-79"/>
                        <a:cs typeface="GillSans-Light" panose="020B0502020104020203" pitchFamily="34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85750" algn="l">
                        <a:spcBef>
                          <a:spcPts val="230"/>
                        </a:spcBef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PACTO</a:t>
                      </a:r>
                      <a:endParaRPr lang="pt-BR" sz="1600" b="1" dirty="0">
                        <a:solidFill>
                          <a:schemeClr val="bg1"/>
                        </a:solidFill>
                        <a:effectLst/>
                        <a:latin typeface="GillSans-Light" panose="020B0502020104020203" pitchFamily="34" charset="-79"/>
                        <a:ea typeface="GillSans-Light" panose="020B0502020104020203" pitchFamily="34" charset="-79"/>
                        <a:cs typeface="GillSans-Light" panose="020B0502020104020203" pitchFamily="34" charset="-79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8265" indent="119380" algn="l">
                        <a:lnSpc>
                          <a:spcPct val="103000"/>
                        </a:lnSpc>
                        <a:spcBef>
                          <a:spcPts val="230"/>
                        </a:spcBef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OFERTA VOLUNTÁRIA</a:t>
                      </a:r>
                      <a:endParaRPr lang="pt-BR" sz="1600" b="1" dirty="0">
                        <a:solidFill>
                          <a:schemeClr val="bg1"/>
                        </a:solidFill>
                        <a:effectLst/>
                        <a:latin typeface="GillSans-Light" panose="020B0502020104020203" pitchFamily="34" charset="-79"/>
                        <a:ea typeface="GillSans-Light" panose="020B0502020104020203" pitchFamily="34" charset="-79"/>
                        <a:cs typeface="GillSans-Light" panose="020B0502020104020203" pitchFamily="34" charset="-79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81435552"/>
                  </a:ext>
                </a:extLst>
              </a:tr>
              <a:tr h="546390">
                <a:tc>
                  <a:txBody>
                    <a:bodyPr/>
                    <a:lstStyle/>
                    <a:p>
                      <a:pPr marL="50800" algn="l">
                        <a:spcBef>
                          <a:spcPts val="210"/>
                        </a:spcBef>
                      </a:pPr>
                      <a:r>
                        <a:rPr lang="en-US" sz="1600" dirty="0">
                          <a:solidFill>
                            <a:schemeClr val="accent4"/>
                          </a:solidFill>
                          <a:effectLst/>
                        </a:rPr>
                        <a:t>REGULARIDADE</a:t>
                      </a:r>
                      <a:endParaRPr lang="pt-BR" sz="1600" b="0" dirty="0">
                        <a:solidFill>
                          <a:schemeClr val="accent4"/>
                        </a:solidFill>
                        <a:effectLst/>
                        <a:latin typeface="GillSans-Light" panose="020B0502020104020203" pitchFamily="34" charset="-79"/>
                        <a:ea typeface="GillSans-Light" panose="020B0502020104020203" pitchFamily="34" charset="-79"/>
                        <a:cs typeface="GillSans-Light" panose="020B0502020104020203" pitchFamily="34" charset="-79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marR="83185" algn="l">
                        <a:lnSpc>
                          <a:spcPct val="105000"/>
                        </a:lnSpc>
                        <a:spcBef>
                          <a:spcPts val="230"/>
                        </a:spcBef>
                      </a:pPr>
                      <a:r>
                        <a:rPr lang="en-US" sz="1600" b="0" dirty="0" err="1">
                          <a:effectLst/>
                        </a:rPr>
                        <a:t>Determinada</a:t>
                      </a:r>
                      <a:r>
                        <a:rPr lang="en-US" sz="1600" b="0" dirty="0">
                          <a:effectLst/>
                        </a:rPr>
                        <a:t> pela </a:t>
                      </a:r>
                      <a:r>
                        <a:rPr lang="en-US" sz="1600" b="0" dirty="0" err="1">
                          <a:effectLst/>
                        </a:rPr>
                        <a:t>renda</a:t>
                      </a:r>
                      <a:endParaRPr lang="pt-BR" sz="1600" b="0" dirty="0">
                        <a:effectLst/>
                        <a:latin typeface="GillSans-Light" panose="020B0502020104020203" pitchFamily="34" charset="-79"/>
                        <a:ea typeface="GillSans-Light" panose="020B0502020104020203" pitchFamily="34" charset="-79"/>
                        <a:cs typeface="GillSans-Light" panose="020B0502020104020203" pitchFamily="34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marR="161290" algn="l">
                        <a:lnSpc>
                          <a:spcPct val="105000"/>
                        </a:lnSpc>
                        <a:spcBef>
                          <a:spcPts val="230"/>
                        </a:spcBef>
                      </a:pPr>
                      <a:r>
                        <a:rPr lang="en-US" sz="1600" b="0" dirty="0" err="1">
                          <a:effectLst/>
                        </a:rPr>
                        <a:t>Determinada</a:t>
                      </a:r>
                      <a:r>
                        <a:rPr lang="en-US" sz="1600" b="0" dirty="0">
                          <a:effectLst/>
                        </a:rPr>
                        <a:t> pela </a:t>
                      </a:r>
                      <a:r>
                        <a:rPr lang="en-US" sz="1600" b="0" dirty="0" err="1">
                          <a:effectLst/>
                        </a:rPr>
                        <a:t>renda</a:t>
                      </a:r>
                      <a:endParaRPr lang="pt-BR" sz="1600" b="0" dirty="0">
                        <a:effectLst/>
                        <a:latin typeface="GillSans-Light" panose="020B0502020104020203" pitchFamily="34" charset="-79"/>
                        <a:ea typeface="GillSans-Light" panose="020B0502020104020203" pitchFamily="34" charset="-79"/>
                        <a:cs typeface="GillSans-Light" panose="020B0502020104020203" pitchFamily="34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l">
                        <a:spcBef>
                          <a:spcPts val="230"/>
                        </a:spcBef>
                      </a:pPr>
                      <a:r>
                        <a:rPr lang="en-US" sz="1600" b="0">
                          <a:effectLst/>
                        </a:rPr>
                        <a:t>Esporádica</a:t>
                      </a:r>
                      <a:endParaRPr lang="pt-BR" sz="1600" b="0">
                        <a:effectLst/>
                        <a:latin typeface="GillSans-Light" panose="020B0502020104020203" pitchFamily="34" charset="-79"/>
                        <a:ea typeface="GillSans-Light" panose="020B0502020104020203" pitchFamily="34" charset="-79"/>
                        <a:cs typeface="GillSans-Light" panose="020B0502020104020203" pitchFamily="34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7822922"/>
                  </a:ext>
                </a:extLst>
              </a:tr>
              <a:tr h="803780">
                <a:tc>
                  <a:txBody>
                    <a:bodyPr/>
                    <a:lstStyle/>
                    <a:p>
                      <a:pPr marL="50800" algn="l">
                        <a:spcBef>
                          <a:spcPts val="210"/>
                        </a:spcBef>
                      </a:pPr>
                      <a:r>
                        <a:rPr lang="en-US" sz="1600" dirty="0">
                          <a:solidFill>
                            <a:schemeClr val="accent4"/>
                          </a:solidFill>
                          <a:effectLst/>
                        </a:rPr>
                        <a:t>SISTEMA</a:t>
                      </a:r>
                      <a:endParaRPr lang="pt-BR" sz="1600" b="0" dirty="0">
                        <a:solidFill>
                          <a:schemeClr val="accent4"/>
                        </a:solidFill>
                        <a:effectLst/>
                        <a:latin typeface="GillSans-Light" panose="020B0502020104020203" pitchFamily="34" charset="-79"/>
                        <a:ea typeface="GillSans-Light" panose="020B0502020104020203" pitchFamily="34" charset="-79"/>
                        <a:cs typeface="GillSans-Light" panose="020B0502020104020203" pitchFamily="34" charset="-79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marR="230505" algn="l">
                        <a:lnSpc>
                          <a:spcPct val="105000"/>
                        </a:lnSpc>
                        <a:spcBef>
                          <a:spcPts val="230"/>
                        </a:spcBef>
                      </a:pPr>
                      <a:r>
                        <a:rPr lang="en-US" sz="1600" b="0">
                          <a:effectLst/>
                        </a:rPr>
                        <a:t>Proporção da renda</a:t>
                      </a:r>
                      <a:endParaRPr lang="pt-BR" sz="1600" b="0">
                        <a:effectLst/>
                        <a:latin typeface="GillSans-Light" panose="020B0502020104020203" pitchFamily="34" charset="-79"/>
                        <a:ea typeface="GillSans-Light" panose="020B0502020104020203" pitchFamily="34" charset="-79"/>
                        <a:cs typeface="GillSans-Light" panose="020B0502020104020203" pitchFamily="34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l">
                        <a:spcBef>
                          <a:spcPts val="230"/>
                        </a:spcBef>
                      </a:pPr>
                      <a:r>
                        <a:rPr lang="en-US" sz="1600" b="0">
                          <a:effectLst/>
                        </a:rPr>
                        <a:t>Proporção da renda</a:t>
                      </a:r>
                      <a:endParaRPr lang="pt-BR" sz="1600" b="0">
                        <a:effectLst/>
                        <a:latin typeface="GillSans-Light" panose="020B0502020104020203" pitchFamily="34" charset="-79"/>
                        <a:ea typeface="GillSans-Light" panose="020B0502020104020203" pitchFamily="34" charset="-79"/>
                        <a:cs typeface="GillSans-Light" panose="020B0502020104020203" pitchFamily="34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marR="297815" algn="l">
                        <a:lnSpc>
                          <a:spcPct val="105000"/>
                        </a:lnSpc>
                        <a:spcBef>
                          <a:spcPts val="230"/>
                        </a:spcBef>
                      </a:pPr>
                      <a:r>
                        <a:rPr lang="pt-BR" sz="1600" b="0" dirty="0">
                          <a:effectLst/>
                        </a:rPr>
                        <a:t>Segundo o impulso do coração</a:t>
                      </a:r>
                      <a:endParaRPr lang="pt-BR" sz="1600" b="0" dirty="0">
                        <a:effectLst/>
                        <a:latin typeface="GillSans-Light" panose="020B0502020104020203" pitchFamily="34" charset="-79"/>
                        <a:ea typeface="GillSans-Light" panose="020B0502020104020203" pitchFamily="34" charset="-79"/>
                        <a:cs typeface="GillSans-Light" panose="020B0502020104020203" pitchFamily="34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9154890"/>
                  </a:ext>
                </a:extLst>
              </a:tr>
              <a:tr h="1023917">
                <a:tc>
                  <a:txBody>
                    <a:bodyPr/>
                    <a:lstStyle/>
                    <a:p>
                      <a:pPr marL="50800" marR="42545" algn="l">
                        <a:lnSpc>
                          <a:spcPct val="103000"/>
                        </a:lnSpc>
                        <a:spcBef>
                          <a:spcPts val="21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4"/>
                          </a:solidFill>
                          <a:effectLst/>
                        </a:rPr>
                        <a:t>OBRIGATORIEDADE</a:t>
                      </a:r>
                      <a:endParaRPr lang="pt-BR" sz="1600" b="0" dirty="0">
                        <a:solidFill>
                          <a:schemeClr val="accent4"/>
                        </a:solidFill>
                        <a:effectLst/>
                        <a:latin typeface="GillSans-Light" panose="020B0502020104020203" pitchFamily="34" charset="-79"/>
                        <a:ea typeface="GillSans-Light" panose="020B0502020104020203" pitchFamily="34" charset="-79"/>
                        <a:cs typeface="GillSans-Light" panose="020B0502020104020203" pitchFamily="34" charset="-79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l">
                        <a:spcBef>
                          <a:spcPts val="230"/>
                        </a:spcBef>
                      </a:pPr>
                      <a:r>
                        <a:rPr lang="en-US" sz="1600" b="0">
                          <a:effectLst/>
                        </a:rPr>
                        <a:t>Por toda a vida</a:t>
                      </a:r>
                      <a:endParaRPr lang="pt-BR" sz="1600" b="0">
                        <a:effectLst/>
                        <a:latin typeface="GillSans-Light" panose="020B0502020104020203" pitchFamily="34" charset="-79"/>
                        <a:ea typeface="GillSans-Light" panose="020B0502020104020203" pitchFamily="34" charset="-79"/>
                        <a:cs typeface="GillSans-Light" panose="020B0502020104020203" pitchFamily="34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l">
                        <a:spcBef>
                          <a:spcPts val="230"/>
                        </a:spcBef>
                      </a:pPr>
                      <a:r>
                        <a:rPr lang="en-US" sz="1600" b="0" dirty="0">
                          <a:effectLst/>
                        </a:rPr>
                        <a:t>Por </a:t>
                      </a:r>
                      <a:r>
                        <a:rPr lang="en-US" sz="1600" b="0" dirty="0" err="1">
                          <a:effectLst/>
                        </a:rPr>
                        <a:t>toda</a:t>
                      </a:r>
                      <a:r>
                        <a:rPr lang="en-US" sz="1600" b="0" dirty="0">
                          <a:effectLst/>
                        </a:rPr>
                        <a:t> a </a:t>
                      </a:r>
                      <a:r>
                        <a:rPr lang="en-US" sz="1600" b="0" dirty="0" err="1">
                          <a:effectLst/>
                        </a:rPr>
                        <a:t>vida</a:t>
                      </a:r>
                      <a:endParaRPr lang="pt-BR" sz="1600" b="0" dirty="0">
                        <a:effectLst/>
                        <a:latin typeface="GillSans-Light" panose="020B0502020104020203" pitchFamily="34" charset="-79"/>
                        <a:ea typeface="GillSans-Light" panose="020B0502020104020203" pitchFamily="34" charset="-79"/>
                        <a:cs typeface="GillSans-Light" panose="020B0502020104020203" pitchFamily="34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marR="114300" algn="l">
                        <a:lnSpc>
                          <a:spcPct val="105000"/>
                        </a:lnSpc>
                        <a:spcBef>
                          <a:spcPts val="230"/>
                        </a:spcBef>
                      </a:pPr>
                      <a:r>
                        <a:rPr lang="pt-BR" sz="1600" b="0">
                          <a:effectLst/>
                        </a:rPr>
                        <a:t>Circunstancial (quando tocado pelo Espírito)</a:t>
                      </a:r>
                      <a:endParaRPr lang="pt-BR" sz="1600" b="0">
                        <a:effectLst/>
                        <a:latin typeface="GillSans-Light" panose="020B0502020104020203" pitchFamily="34" charset="-79"/>
                        <a:ea typeface="GillSans-Light" panose="020B0502020104020203" pitchFamily="34" charset="-79"/>
                        <a:cs typeface="GillSans-Light" panose="020B0502020104020203" pitchFamily="34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8814901"/>
                  </a:ext>
                </a:extLst>
              </a:tr>
              <a:tr h="1054397">
                <a:tc>
                  <a:txBody>
                    <a:bodyPr/>
                    <a:lstStyle/>
                    <a:p>
                      <a:pPr marL="50800" algn="l">
                        <a:spcBef>
                          <a:spcPts val="210"/>
                        </a:spcBef>
                      </a:pPr>
                      <a:r>
                        <a:rPr lang="en-US" sz="1600" dirty="0">
                          <a:solidFill>
                            <a:schemeClr val="accent4"/>
                          </a:solidFill>
                          <a:effectLst/>
                        </a:rPr>
                        <a:t>PORCENTAGEM</a:t>
                      </a:r>
                      <a:endParaRPr lang="pt-BR" sz="1600" b="0" dirty="0">
                        <a:solidFill>
                          <a:schemeClr val="accent4"/>
                        </a:solidFill>
                        <a:effectLst/>
                        <a:latin typeface="GillSans-Light" panose="020B0502020104020203" pitchFamily="34" charset="-79"/>
                        <a:ea typeface="GillSans-Light" panose="020B0502020104020203" pitchFamily="34" charset="-79"/>
                        <a:cs typeface="GillSans-Light" panose="020B0502020104020203" pitchFamily="34" charset="-79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marR="125730" algn="l">
                        <a:lnSpc>
                          <a:spcPct val="105000"/>
                        </a:lnSpc>
                        <a:spcBef>
                          <a:spcPts val="230"/>
                        </a:spcBef>
                      </a:pPr>
                      <a:r>
                        <a:rPr lang="en-US" sz="1600" b="0" dirty="0" err="1">
                          <a:effectLst/>
                        </a:rPr>
                        <a:t>Pré-determinada</a:t>
                      </a:r>
                      <a:r>
                        <a:rPr lang="en-US" sz="1600" b="0" dirty="0">
                          <a:effectLst/>
                        </a:rPr>
                        <a:t> por Deus (10%)</a:t>
                      </a:r>
                      <a:endParaRPr lang="pt-BR" sz="1600" b="0" dirty="0">
                        <a:effectLst/>
                        <a:latin typeface="GillSans-Light" panose="020B0502020104020203" pitchFamily="34" charset="-79"/>
                        <a:ea typeface="GillSans-Light" panose="020B0502020104020203" pitchFamily="34" charset="-79"/>
                        <a:cs typeface="GillSans-Light" panose="020B0502020104020203" pitchFamily="34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l">
                        <a:lnSpc>
                          <a:spcPct val="105000"/>
                        </a:lnSpc>
                        <a:spcBef>
                          <a:spcPts val="230"/>
                        </a:spcBef>
                      </a:pPr>
                      <a:r>
                        <a:rPr lang="pt-BR" sz="1600" b="0" dirty="0">
                          <a:effectLst/>
                        </a:rPr>
                        <a:t>Escolhida pelo adorador, guiado pelo Espírito (</a:t>
                      </a:r>
                      <a:r>
                        <a:rPr lang="pt-BR" sz="1600" b="0" u="sng" dirty="0">
                          <a:effectLst/>
                          <a:uFill>
                            <a:solidFill>
                              <a:srgbClr val="FEFEFE"/>
                            </a:solidFill>
                          </a:uFill>
                        </a:rPr>
                        <a:t> </a:t>
                      </a:r>
                      <a:r>
                        <a:rPr lang="pt-BR" sz="1600" b="0" dirty="0">
                          <a:effectLst/>
                        </a:rPr>
                        <a:t>%)</a:t>
                      </a:r>
                      <a:endParaRPr lang="pt-BR" sz="1600" b="0" dirty="0">
                        <a:effectLst/>
                        <a:latin typeface="GillSans-Light" panose="020B0502020104020203" pitchFamily="34" charset="-79"/>
                        <a:ea typeface="GillSans-Light" panose="020B0502020104020203" pitchFamily="34" charset="-79"/>
                        <a:cs typeface="GillSans-Light" panose="020B0502020104020203" pitchFamily="34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1435" algn="l">
                        <a:spcBef>
                          <a:spcPts val="230"/>
                        </a:spcBef>
                      </a:pPr>
                      <a:r>
                        <a:rPr lang="en-US" sz="1600" b="0">
                          <a:effectLst/>
                        </a:rPr>
                        <a:t>N/A</a:t>
                      </a:r>
                      <a:endParaRPr lang="pt-BR" sz="1600" b="0">
                        <a:effectLst/>
                        <a:latin typeface="GillSans-Light" panose="020B0502020104020203" pitchFamily="34" charset="-79"/>
                        <a:ea typeface="GillSans-Light" panose="020B0502020104020203" pitchFamily="34" charset="-79"/>
                        <a:cs typeface="GillSans-Light" panose="020B0502020104020203" pitchFamily="34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4484311"/>
                  </a:ext>
                </a:extLst>
              </a:tr>
              <a:tr h="781202">
                <a:tc>
                  <a:txBody>
                    <a:bodyPr/>
                    <a:lstStyle/>
                    <a:p>
                      <a:pPr marL="50800" marR="42545" algn="l">
                        <a:lnSpc>
                          <a:spcPct val="103000"/>
                        </a:lnSpc>
                        <a:spcBef>
                          <a:spcPts val="210"/>
                        </a:spcBef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accent4"/>
                          </a:solidFill>
                          <a:effectLst/>
                        </a:rPr>
                        <a:t>POSSIBILIDADE DE AJUSTE DA PORCENTAGEM</a:t>
                      </a:r>
                      <a:endParaRPr lang="pt-BR" sz="1600" b="0" dirty="0">
                        <a:solidFill>
                          <a:schemeClr val="accent4"/>
                        </a:solidFill>
                        <a:effectLst/>
                        <a:latin typeface="GillSans-Light" panose="020B0502020104020203" pitchFamily="34" charset="-79"/>
                        <a:ea typeface="GillSans-Light" panose="020B0502020104020203" pitchFamily="34" charset="-79"/>
                        <a:cs typeface="GillSans-Light" panose="020B0502020104020203" pitchFamily="34" charset="-79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l">
                        <a:spcBef>
                          <a:spcPts val="230"/>
                        </a:spcBef>
                      </a:pPr>
                      <a:r>
                        <a:rPr lang="en-US" sz="1600" b="0">
                          <a:effectLst/>
                        </a:rPr>
                        <a:t>Não</a:t>
                      </a:r>
                      <a:endParaRPr lang="pt-BR" sz="1600" b="0">
                        <a:effectLst/>
                        <a:latin typeface="GillSans-Light" panose="020B0502020104020203" pitchFamily="34" charset="-79"/>
                        <a:ea typeface="GillSans-Light" panose="020B0502020104020203" pitchFamily="34" charset="-79"/>
                        <a:cs typeface="GillSans-Light" panose="020B0502020104020203" pitchFamily="34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l">
                        <a:spcBef>
                          <a:spcPts val="230"/>
                        </a:spcBef>
                      </a:pPr>
                      <a:r>
                        <a:rPr lang="en-US" sz="1600" b="0" dirty="0">
                          <a:effectLst/>
                        </a:rPr>
                        <a:t>Sim</a:t>
                      </a:r>
                      <a:endParaRPr lang="pt-BR" sz="1600" b="0" dirty="0">
                        <a:effectLst/>
                        <a:latin typeface="GillSans-Light" panose="020B0502020104020203" pitchFamily="34" charset="-79"/>
                        <a:ea typeface="GillSans-Light" panose="020B0502020104020203" pitchFamily="34" charset="-79"/>
                        <a:cs typeface="GillSans-Light" panose="020B0502020104020203" pitchFamily="34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1435" algn="l">
                        <a:spcBef>
                          <a:spcPts val="230"/>
                        </a:spcBef>
                      </a:pPr>
                      <a:r>
                        <a:rPr lang="en-US" sz="1600" b="0" dirty="0">
                          <a:effectLst/>
                        </a:rPr>
                        <a:t>N/A</a:t>
                      </a:r>
                      <a:endParaRPr lang="pt-BR" sz="1600" b="0" dirty="0">
                        <a:effectLst/>
                        <a:latin typeface="GillSans-Light" panose="020B0502020104020203" pitchFamily="34" charset="-79"/>
                        <a:ea typeface="GillSans-Light" panose="020B0502020104020203" pitchFamily="34" charset="-79"/>
                        <a:cs typeface="GillSans-Light" panose="020B0502020104020203" pitchFamily="34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3553724"/>
                  </a:ext>
                </a:extLst>
              </a:tr>
              <a:tr h="606222">
                <a:tc>
                  <a:txBody>
                    <a:bodyPr/>
                    <a:lstStyle/>
                    <a:p>
                      <a:pPr marL="50800" marR="335280" algn="l">
                        <a:lnSpc>
                          <a:spcPct val="103000"/>
                        </a:lnSpc>
                        <a:spcBef>
                          <a:spcPts val="21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4"/>
                          </a:solidFill>
                          <a:effectLst/>
                        </a:rPr>
                        <a:t>LOCAL DE ENTREGA</a:t>
                      </a:r>
                      <a:endParaRPr lang="pt-BR" sz="1600" b="0" dirty="0">
                        <a:solidFill>
                          <a:schemeClr val="accent4"/>
                        </a:solidFill>
                        <a:effectLst/>
                        <a:latin typeface="GillSans-Light" panose="020B0502020104020203" pitchFamily="34" charset="-79"/>
                        <a:ea typeface="GillSans-Light" panose="020B0502020104020203" pitchFamily="34" charset="-79"/>
                        <a:cs typeface="GillSans-Light" panose="020B0502020104020203" pitchFamily="34" charset="-79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l">
                        <a:spcBef>
                          <a:spcPts val="230"/>
                        </a:spcBef>
                      </a:pPr>
                      <a:r>
                        <a:rPr lang="en-US" sz="1600" b="0">
                          <a:effectLst/>
                        </a:rPr>
                        <a:t>Casa do tesouro</a:t>
                      </a:r>
                      <a:endParaRPr lang="pt-BR" sz="1600" b="0">
                        <a:effectLst/>
                        <a:latin typeface="GillSans-Light" panose="020B0502020104020203" pitchFamily="34" charset="-79"/>
                        <a:ea typeface="GillSans-Light" panose="020B0502020104020203" pitchFamily="34" charset="-79"/>
                        <a:cs typeface="GillSans-Light" panose="020B0502020104020203" pitchFamily="34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0800" algn="l">
                        <a:spcBef>
                          <a:spcPts val="230"/>
                        </a:spcBef>
                      </a:pPr>
                      <a:r>
                        <a:rPr lang="en-US" sz="1600" b="0" dirty="0">
                          <a:effectLst/>
                        </a:rPr>
                        <a:t>Casa do </a:t>
                      </a:r>
                      <a:r>
                        <a:rPr lang="en-US" sz="1600" b="0" dirty="0" err="1">
                          <a:effectLst/>
                        </a:rPr>
                        <a:t>tesouro</a:t>
                      </a:r>
                      <a:endParaRPr lang="pt-BR" sz="1600" b="0" dirty="0">
                        <a:effectLst/>
                        <a:latin typeface="GillSans-Light" panose="020B0502020104020203" pitchFamily="34" charset="-79"/>
                        <a:ea typeface="GillSans-Light" panose="020B0502020104020203" pitchFamily="34" charset="-79"/>
                        <a:cs typeface="GillSans-Light" panose="020B0502020104020203" pitchFamily="34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1435" marR="139065" algn="l">
                        <a:lnSpc>
                          <a:spcPct val="105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Local </a:t>
                      </a:r>
                      <a:r>
                        <a:rPr lang="en-US" sz="1600" b="0" dirty="0" err="1">
                          <a:effectLst/>
                        </a:rPr>
                        <a:t>escolhido</a:t>
                      </a:r>
                      <a:r>
                        <a:rPr lang="en-US" sz="1600" b="0" dirty="0">
                          <a:effectLst/>
                        </a:rPr>
                        <a:t> </a:t>
                      </a:r>
                      <a:r>
                        <a:rPr lang="en-US" sz="1600" b="0" dirty="0" err="1">
                          <a:effectLst/>
                        </a:rPr>
                        <a:t>pelo</a:t>
                      </a:r>
                      <a:r>
                        <a:rPr lang="en-US" sz="1600" b="0" dirty="0">
                          <a:effectLst/>
                        </a:rPr>
                        <a:t> </a:t>
                      </a:r>
                      <a:r>
                        <a:rPr lang="en-US" sz="1600" b="0" dirty="0" err="1">
                          <a:effectLst/>
                        </a:rPr>
                        <a:t>adorador</a:t>
                      </a:r>
                      <a:endParaRPr lang="pt-BR" sz="1600" b="0" dirty="0">
                        <a:effectLst/>
                        <a:latin typeface="GillSans-Light" panose="020B0502020104020203" pitchFamily="34" charset="-79"/>
                        <a:ea typeface="GillSans-Light" panose="020B0502020104020203" pitchFamily="34" charset="-79"/>
                        <a:cs typeface="GillSans-Light" panose="020B0502020104020203" pitchFamily="34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9171439"/>
                  </a:ext>
                </a:extLst>
              </a:tr>
              <a:tr h="789105">
                <a:tc>
                  <a:txBody>
                    <a:bodyPr/>
                    <a:lstStyle/>
                    <a:p>
                      <a:pPr marL="50800" marR="42545" algn="l">
                        <a:lnSpc>
                          <a:spcPct val="103000"/>
                        </a:lnSpc>
                        <a:spcBef>
                          <a:spcPts val="21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accent4"/>
                          </a:solidFill>
                          <a:effectLst/>
                        </a:rPr>
                        <a:t>BENEFICIÁRIOS FINAIS</a:t>
                      </a:r>
                      <a:endParaRPr lang="pt-BR" sz="1600" b="0" dirty="0">
                        <a:solidFill>
                          <a:schemeClr val="accent4"/>
                        </a:solidFill>
                        <a:effectLst/>
                        <a:latin typeface="GillSans-Light" panose="020B0502020104020203" pitchFamily="34" charset="-79"/>
                        <a:ea typeface="GillSans-Light" panose="020B0502020104020203" pitchFamily="34" charset="-79"/>
                        <a:cs typeface="GillSans-Light" panose="020B0502020104020203" pitchFamily="34" charset="-79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50800" marR="10160" algn="l">
                        <a:lnSpc>
                          <a:spcPct val="105000"/>
                        </a:lnSpc>
                        <a:spcBef>
                          <a:spcPts val="230"/>
                        </a:spcBef>
                      </a:pPr>
                      <a:r>
                        <a:rPr lang="pt-BR" sz="1600" b="0">
                          <a:effectLst/>
                        </a:rPr>
                        <a:t>Área local, regional, e internacional</a:t>
                      </a:r>
                      <a:endParaRPr lang="pt-BR" sz="1600" b="0">
                        <a:effectLst/>
                        <a:latin typeface="GillSans-Light" panose="020B0502020104020203" pitchFamily="34" charset="-79"/>
                        <a:ea typeface="GillSans-Light" panose="020B0502020104020203" pitchFamily="34" charset="-79"/>
                        <a:cs typeface="GillSans-Light" panose="020B0502020104020203" pitchFamily="34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51435" marR="87630" algn="l">
                        <a:lnSpc>
                          <a:spcPct val="105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pt-BR" sz="1600" b="0">
                          <a:effectLst/>
                        </a:rPr>
                        <a:t>Área local, regional, e internacional (sugestão)</a:t>
                      </a:r>
                      <a:endParaRPr lang="pt-BR" sz="1600" b="0">
                        <a:effectLst/>
                        <a:latin typeface="GillSans-Light" panose="020B0502020104020203" pitchFamily="34" charset="-79"/>
                        <a:ea typeface="GillSans-Light" panose="020B0502020104020203" pitchFamily="34" charset="-79"/>
                        <a:cs typeface="GillSans-Light" panose="020B0502020104020203" pitchFamily="34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51435" marR="167005" algn="l">
                        <a:lnSpc>
                          <a:spcPct val="105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>
                          <a:effectLst/>
                        </a:rPr>
                        <a:t>Escolhido</a:t>
                      </a:r>
                      <a:r>
                        <a:rPr lang="en-US" sz="1600" b="0" dirty="0">
                          <a:effectLst/>
                        </a:rPr>
                        <a:t> </a:t>
                      </a:r>
                      <a:r>
                        <a:rPr lang="en-US" sz="1600" b="0" dirty="0" err="1">
                          <a:effectLst/>
                        </a:rPr>
                        <a:t>pelo</a:t>
                      </a:r>
                      <a:r>
                        <a:rPr lang="en-US" sz="1600" b="0" dirty="0">
                          <a:effectLst/>
                        </a:rPr>
                        <a:t> </a:t>
                      </a:r>
                      <a:r>
                        <a:rPr lang="en-US" sz="1600" b="0" dirty="0" err="1">
                          <a:effectLst/>
                        </a:rPr>
                        <a:t>adorador</a:t>
                      </a:r>
                      <a:endParaRPr lang="pt-BR" sz="1600" b="0" dirty="0">
                        <a:effectLst/>
                        <a:latin typeface="GillSans-Light" panose="020B0502020104020203" pitchFamily="34" charset="-79"/>
                        <a:ea typeface="GillSans-Light" panose="020B0502020104020203" pitchFamily="34" charset="-79"/>
                        <a:cs typeface="GillSans-Light" panose="020B0502020104020203" pitchFamily="34" charset="-79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31984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153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3A8A3DB-E683-6948-8EF8-1B00BFC22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1117" y="0"/>
            <a:ext cx="5679744" cy="1597652"/>
          </a:xfrm>
        </p:spPr>
        <p:txBody>
          <a:bodyPr>
            <a:normAutofit/>
          </a:bodyPr>
          <a:lstStyle/>
          <a:p>
            <a:r>
              <a:rPr lang="pt-BR" dirty="0"/>
              <a:t>COMO SE TORNAR UM PACTUANTE: 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88B35F37-545C-2142-B829-ABF1DD9A14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1936821"/>
            <a:ext cx="5679744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sz="3200" dirty="0"/>
              <a:t>Prometa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200" dirty="0"/>
              <a:t>Defina a duração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200" dirty="0"/>
              <a:t>Escolha a porcentagem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200" dirty="0"/>
              <a:t>Ponha Deus Primeiro</a:t>
            </a:r>
          </a:p>
        </p:txBody>
      </p:sp>
      <p:pic>
        <p:nvPicPr>
          <p:cNvPr id="18" name="Espaço Reservado para Imagem 17">
            <a:extLst>
              <a:ext uri="{FF2B5EF4-FFF2-40B4-BE49-F238E27FC236}">
                <a16:creationId xmlns:a16="http://schemas.microsoft.com/office/drawing/2014/main" id="{1B156797-A197-744B-92F0-004ADD3F6A0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82" r="265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6670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8D62C861-7494-A546-B4D2-65335A0212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69741"/>
            <a:ext cx="991973" cy="991973"/>
          </a:xfrm>
          <a:prstGeom prst="rect">
            <a:avLst/>
          </a:prstGeom>
        </p:spPr>
      </p:pic>
      <p:sp>
        <p:nvSpPr>
          <p:cNvPr id="8" name="Subtítulo 4">
            <a:extLst>
              <a:ext uri="{FF2B5EF4-FFF2-40B4-BE49-F238E27FC236}">
                <a16:creationId xmlns:a16="http://schemas.microsoft.com/office/drawing/2014/main" id="{5EB8FA96-F008-4411-AE3C-975EFC97D2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888" y="3991794"/>
            <a:ext cx="7700681" cy="1027161"/>
          </a:xfrm>
        </p:spPr>
        <p:txBody>
          <a:bodyPr>
            <a:noAutofit/>
          </a:bodyPr>
          <a:lstStyle/>
          <a:p>
            <a:r>
              <a:rPr lang="pt-BR" i="1" cap="none" dirty="0"/>
              <a:t>Uma oferta agradável a Deus. 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9C3C5C71-FF47-7E4D-A463-B10541F32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79926"/>
            <a:ext cx="9499600" cy="1971675"/>
          </a:xfrm>
        </p:spPr>
        <p:txBody>
          <a:bodyPr>
            <a:noAutofit/>
          </a:bodyPr>
          <a:lstStyle/>
          <a:p>
            <a:r>
              <a:rPr lang="pt-BR" sz="8800" dirty="0">
                <a:solidFill>
                  <a:schemeClr val="accent6"/>
                </a:solidFill>
              </a:rPr>
              <a:t>O QUE É PACTO? 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2D50902-07A9-4D7D-9523-9DE0A8930672}"/>
              </a:ext>
            </a:extLst>
          </p:cNvPr>
          <p:cNvSpPr txBox="1"/>
          <p:nvPr/>
        </p:nvSpPr>
        <p:spPr>
          <a:xfrm>
            <a:off x="991973" y="6023569"/>
            <a:ext cx="2355480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Marcos </a:t>
            </a:r>
            <a:r>
              <a:rPr lang="pt-BR" dirty="0" err="1">
                <a:solidFill>
                  <a:schemeClr val="bg1"/>
                </a:solidFill>
              </a:rPr>
              <a:t>Faiock</a:t>
            </a:r>
            <a:r>
              <a:rPr lang="pt-BR" dirty="0">
                <a:solidFill>
                  <a:schemeClr val="bg1"/>
                </a:solidFill>
              </a:rPr>
              <a:t> Bomfim </a:t>
            </a:r>
          </a:p>
        </p:txBody>
      </p:sp>
      <p:sp>
        <p:nvSpPr>
          <p:cNvPr id="12" name="Triângulo Retângulo 11">
            <a:extLst>
              <a:ext uri="{FF2B5EF4-FFF2-40B4-BE49-F238E27FC236}">
                <a16:creationId xmlns:a16="http://schemas.microsoft.com/office/drawing/2014/main" id="{91728362-2443-E942-91E6-761ED2FA860B}"/>
              </a:ext>
            </a:extLst>
          </p:cNvPr>
          <p:cNvSpPr/>
          <p:nvPr/>
        </p:nvSpPr>
        <p:spPr>
          <a:xfrm flipV="1">
            <a:off x="981772" y="6380375"/>
            <a:ext cx="546495" cy="36933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263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B210702-171C-894D-9124-1F872E835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560" y="1620202"/>
            <a:ext cx="8797290" cy="3394075"/>
          </a:xfrm>
        </p:spPr>
        <p:txBody>
          <a:bodyPr/>
          <a:lstStyle/>
          <a:p>
            <a:r>
              <a:rPr lang="pt-BR" dirty="0"/>
              <a:t>INCENTIVOS PARA COMEÇAR:</a:t>
            </a:r>
          </a:p>
        </p:txBody>
      </p:sp>
    </p:spTree>
    <p:extLst>
      <p:ext uri="{BB962C8B-B14F-4D97-AF65-F5344CB8AC3E}">
        <p14:creationId xmlns:p14="http://schemas.microsoft.com/office/powerpoint/2010/main" val="250933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D2B50BD-E200-6E4F-ABA0-6CF145124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07201" y="455092"/>
            <a:ext cx="9860362" cy="4236558"/>
          </a:xfrm>
        </p:spPr>
        <p:txBody>
          <a:bodyPr>
            <a:normAutofit/>
          </a:bodyPr>
          <a:lstStyle/>
          <a:p>
            <a:r>
              <a:rPr lang="pt-BR" dirty="0"/>
              <a:t>“Provem e vejam como o SENHOR é bom. Como é feliz o homem que nele se refugia! Temam o SENHOR, vocês que são os seus santos, pois nada falta aos que o temem” 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8D36343-C7C8-9644-A70B-B9C071FC76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70860" y="4886851"/>
            <a:ext cx="2696703" cy="456583"/>
          </a:xfrm>
        </p:spPr>
        <p:txBody>
          <a:bodyPr>
            <a:normAutofit/>
          </a:bodyPr>
          <a:lstStyle/>
          <a:p>
            <a:r>
              <a:rPr lang="pt-BR" dirty="0"/>
              <a:t>Salmos 34:8, 9</a:t>
            </a:r>
          </a:p>
        </p:txBody>
      </p:sp>
    </p:spTree>
    <p:extLst>
      <p:ext uri="{BB962C8B-B14F-4D97-AF65-F5344CB8AC3E}">
        <p14:creationId xmlns:p14="http://schemas.microsoft.com/office/powerpoint/2010/main" val="356932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36AEA52D-5C64-E54F-A032-DC59BD2ECFE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“Os leões podem passar necessidade e fome, mas os que buscam o SENHOR de nada têm falta”.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EC0F27C-C06B-B84F-9787-AB6504CE46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Salmo 34:10</a:t>
            </a:r>
          </a:p>
        </p:txBody>
      </p:sp>
    </p:spTree>
    <p:extLst>
      <p:ext uri="{BB962C8B-B14F-4D97-AF65-F5344CB8AC3E}">
        <p14:creationId xmlns:p14="http://schemas.microsoft.com/office/powerpoint/2010/main" val="109312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818F5D12-3638-074C-B7F5-BEA2B5FFDE4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“Já fui jovem e agora sou velho, mas nunca vi o justo desamparado nem seus filhos mendigando o pão”.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DE25598-76BF-364A-8D20-292AD425CE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Salmo 37:25</a:t>
            </a:r>
          </a:p>
        </p:txBody>
      </p:sp>
    </p:spTree>
    <p:extLst>
      <p:ext uri="{BB962C8B-B14F-4D97-AF65-F5344CB8AC3E}">
        <p14:creationId xmlns:p14="http://schemas.microsoft.com/office/powerpoint/2010/main" val="176962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06ABDF14-8E87-7A4D-88AD-5CAC10BDEC8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t-BR" dirty="0"/>
              <a:t>“Honre o SENHOR com todos os seus recursos e com os primeiros frutos de todas as suas plantações; os seus celeiros ficarão plenamente cheios, e os seus barris transbordarão de vinho” .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3235A9B-E73B-2145-89CC-B22C098094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pt-BR" dirty="0"/>
              <a:t>Prov. 3:9, 10 NVI</a:t>
            </a:r>
          </a:p>
        </p:txBody>
      </p:sp>
    </p:spTree>
    <p:extLst>
      <p:ext uri="{BB962C8B-B14F-4D97-AF65-F5344CB8AC3E}">
        <p14:creationId xmlns:p14="http://schemas.microsoft.com/office/powerpoint/2010/main" val="14685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A65738D9-048F-B841-8A8F-22B79BDAC28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“Ponham-me à prova”, diz o SENHOR dos Exércitos, “e vejam se não vou abrir as comportas dos céus e derramar sobre vocês tantas bênçãos que nem terão onde guardá-las. Impedirei que pragas devorem suas colheitas, e as videiras nos campos não perderão o seu fruto”, diz o SENHOR dos Exércitos”. 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7F0321A-4295-454F-862F-4518DE116C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Mal. 3:10, 11 NVI</a:t>
            </a:r>
          </a:p>
        </p:txBody>
      </p:sp>
    </p:spTree>
    <p:extLst>
      <p:ext uri="{BB962C8B-B14F-4D97-AF65-F5344CB8AC3E}">
        <p14:creationId xmlns:p14="http://schemas.microsoft.com/office/powerpoint/2010/main" val="38964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DC9E6324-0377-EC4C-B672-96B3E447FA5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“O meu Deus suprirá todas as necessidades de vocês, de acordo com as suas gloriosas riquezas em Cristo Jesus.”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3CC4345-E244-2E4A-B6C5-03A0CC00E1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Filipenses. 4:19 NVI</a:t>
            </a:r>
          </a:p>
        </p:txBody>
      </p:sp>
    </p:spTree>
    <p:extLst>
      <p:ext uri="{BB962C8B-B14F-4D97-AF65-F5344CB8AC3E}">
        <p14:creationId xmlns:p14="http://schemas.microsoft.com/office/powerpoint/2010/main" val="420839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31C8280E-0A35-B449-918C-145E96A6FBC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“Lancem sobre ele toda a sua ansiedade, porque ele tem cuidado de vocês.”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DFFD875-A053-C347-A2CA-1F520E5BA7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1 Pedro 5:7 NKJV</a:t>
            </a:r>
          </a:p>
        </p:txBody>
      </p:sp>
    </p:spTree>
    <p:extLst>
      <p:ext uri="{BB962C8B-B14F-4D97-AF65-F5344CB8AC3E}">
        <p14:creationId xmlns:p14="http://schemas.microsoft.com/office/powerpoint/2010/main" val="285913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02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C484DE-84DB-EA4E-A322-E59AD767B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Pacto é um nome usado para uma oferta sistemática e regular.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9C2FFCF1-AB58-E248-92E9-82B6B74F443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707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67D9BB1-5970-5247-B88B-0CA3B4240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Regularidade: </a:t>
            </a:r>
            <a:endParaRPr lang="pt-BR" dirty="0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90073B50-ACD3-2941-B0F0-6CFB51714CF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t-BR" dirty="0"/>
              <a:t>A regularidade de dar deveria ser determinada pela regularidade de receber (Prov. 3:9). </a:t>
            </a:r>
          </a:p>
        </p:txBody>
      </p:sp>
      <p:pic>
        <p:nvPicPr>
          <p:cNvPr id="8" name="Espaço Reservado para Imagem 7">
            <a:extLst>
              <a:ext uri="{FF2B5EF4-FFF2-40B4-BE49-F238E27FC236}">
                <a16:creationId xmlns:a16="http://schemas.microsoft.com/office/drawing/2014/main" id="{E3F7F98E-987C-4E4A-8FAD-2F7EB999DFB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269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5D5DD96-1157-6749-A9C0-E54149E33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1117" y="0"/>
            <a:ext cx="5679744" cy="1597652"/>
          </a:xfrm>
        </p:spPr>
        <p:txBody>
          <a:bodyPr/>
          <a:lstStyle/>
          <a:p>
            <a:r>
              <a:rPr lang="pt-BR" dirty="0"/>
              <a:t>Sistema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94D29014-F060-3144-AD51-1C3EA0E49A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91116" y="1936821"/>
            <a:ext cx="5679744" cy="4351338"/>
          </a:xfrm>
        </p:spPr>
        <p:txBody>
          <a:bodyPr/>
          <a:lstStyle/>
          <a:p>
            <a:r>
              <a:rPr lang="pt-BR" dirty="0"/>
              <a:t>O Sistema é proporcional à entrada, ou baseado em porcentagem (1 Cor. 16:1; </a:t>
            </a:r>
            <a:r>
              <a:rPr lang="pt-BR" dirty="0" err="1"/>
              <a:t>Deut</a:t>
            </a:r>
            <a:r>
              <a:rPr lang="pt-BR" dirty="0"/>
              <a:t>. 16:17) </a:t>
            </a:r>
          </a:p>
        </p:txBody>
      </p:sp>
      <p:pic>
        <p:nvPicPr>
          <p:cNvPr id="11" name="Espaço Reservado para Imagem 10">
            <a:extLst>
              <a:ext uri="{FF2B5EF4-FFF2-40B4-BE49-F238E27FC236}">
                <a16:creationId xmlns:a16="http://schemas.microsoft.com/office/drawing/2014/main" id="{87341A2B-818D-B445-BA33-3F02CCF47EB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817660" cy="6858000"/>
          </a:xfrm>
        </p:spPr>
      </p:pic>
    </p:spTree>
    <p:extLst>
      <p:ext uri="{BB962C8B-B14F-4D97-AF65-F5344CB8AC3E}">
        <p14:creationId xmlns:p14="http://schemas.microsoft.com/office/powerpoint/2010/main" val="65388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DAC8592-3DED-484D-8417-9C3BE8C9F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/>
              <a:t>“No sistema bíblico de dízimos e ofertas, as quantias pagas por diferentes pessoas certamente vão variar muito, visto serem proporcionais às rendas”.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26D2A59-D961-064E-9102-E4B9289672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Conselhos sobre Mordomia, p. 73</a:t>
            </a:r>
          </a:p>
        </p:txBody>
      </p:sp>
    </p:spTree>
    <p:extLst>
      <p:ext uri="{BB962C8B-B14F-4D97-AF65-F5344CB8AC3E}">
        <p14:creationId xmlns:p14="http://schemas.microsoft.com/office/powerpoint/2010/main" val="277017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4E22305B-97CD-9C45-A23B-5C692A851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560" y="1620202"/>
            <a:ext cx="8797290" cy="3394075"/>
          </a:xfrm>
        </p:spPr>
        <p:txBody>
          <a:bodyPr>
            <a:normAutofit/>
          </a:bodyPr>
          <a:lstStyle/>
          <a:p>
            <a:r>
              <a:rPr lang="pt-BR" dirty="0"/>
              <a:t>ALGUNS PRINCÍPIOS SOBRE O PACTO </a:t>
            </a:r>
          </a:p>
        </p:txBody>
      </p:sp>
    </p:spTree>
    <p:extLst>
      <p:ext uri="{BB962C8B-B14F-4D97-AF65-F5344CB8AC3E}">
        <p14:creationId xmlns:p14="http://schemas.microsoft.com/office/powerpoint/2010/main" val="13006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8C86C9-9DB4-294B-B25C-6EA8AD96F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É considerado tão importante e tão obrigatório quanto o dízimo.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A51B31EA-3E59-494A-B7B9-FC8C7F02C8B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8432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1DD4A5-77A6-794B-BE31-FD8DC4335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Deve ser dado assim que receber qualquer renda.</a:t>
            </a:r>
          </a:p>
        </p:txBody>
      </p:sp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BC644164-697D-8346-BA5F-466732633B5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2906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8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5FB54A9A-BC1E-4A7F-B1B5-7883AB034BC8}">
  <we:reference id="wa104381335" version="1.0.0.1" store="en-US" storeType="OMEX"/>
  <we:alternateReferences>
    <we:reference id="wa104381335" version="1.0.0.1" store="wa104381335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2E90C93C-3B20-2C4F-8140-0B4849D3B89E}">
  <we:reference id="wa104379997" version="2.0.0.0" store="pt-BR" storeType="OMEX"/>
  <we:alternateReferences>
    <we:reference id="WA104379997" version="2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4183</TotalTime>
  <Words>681</Words>
  <Application>Microsoft Office PowerPoint</Application>
  <PresentationFormat>Widescreen</PresentationFormat>
  <Paragraphs>79</Paragraphs>
  <Slides>28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5" baseType="lpstr">
      <vt:lpstr>Arial</vt:lpstr>
      <vt:lpstr>Calibri</vt:lpstr>
      <vt:lpstr>Georgia</vt:lpstr>
      <vt:lpstr>GillSans-Light</vt:lpstr>
      <vt:lpstr>Tw Cen MT</vt:lpstr>
      <vt:lpstr>Wingdings</vt:lpstr>
      <vt:lpstr>Tema do Office</vt:lpstr>
      <vt:lpstr>Apresentação do PowerPoint</vt:lpstr>
      <vt:lpstr>O QUE É PACTO? </vt:lpstr>
      <vt:lpstr>Pacto é um nome usado para uma oferta sistemática e regular.</vt:lpstr>
      <vt:lpstr>Regularidade: </vt:lpstr>
      <vt:lpstr>Sistema</vt:lpstr>
      <vt:lpstr>Apresentação do PowerPoint</vt:lpstr>
      <vt:lpstr>ALGUNS PRINCÍPIOS SOBRE O PACTO </vt:lpstr>
      <vt:lpstr>É considerado tão importante e tão obrigatório quanto o dízimo.</vt:lpstr>
      <vt:lpstr>Deve ser dado assim que receber qualquer renda.</vt:lpstr>
      <vt:lpstr>não é esperado por Deus quando não há entradas.</vt:lpstr>
      <vt:lpstr>Apresentação do PowerPoint</vt:lpstr>
      <vt:lpstr>Dízimos e pacto</vt:lpstr>
      <vt:lpstr>Apresentação do PowerPoint</vt:lpstr>
      <vt:lpstr>Apresentação do PowerPoint</vt:lpstr>
      <vt:lpstr>Apresentação do PowerPoint</vt:lpstr>
      <vt:lpstr>Portanto, o ato humano nunca precede a doação de Deus.</vt:lpstr>
      <vt:lpstr>Apresentação do PowerPoint</vt:lpstr>
      <vt:lpstr>Apresentação do PowerPoint</vt:lpstr>
      <vt:lpstr>COMO SE TORNAR UM PACTUANTE: </vt:lpstr>
      <vt:lpstr>INCENTIVOS PARA COMEÇAR: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REVISTA MORDOMO DINÂMICO 2021</dc:subject>
  <dc:creator>4TONS - Pr. Marcelo Augusto de Carvalho</dc:creator>
  <cp:keywords>www.4tons.com.br</cp:keywords>
  <dc:description>COMÉRCIO PROIBIDO. USO PESSOAL</dc:description>
  <cp:lastModifiedBy>DSA - Juninha Barboza</cp:lastModifiedBy>
  <cp:revision>4</cp:revision>
  <dcterms:created xsi:type="dcterms:W3CDTF">2019-03-06T22:34:21Z</dcterms:created>
  <dcterms:modified xsi:type="dcterms:W3CDTF">2020-12-07T12:25:05Z</dcterms:modified>
  <cp:category>MORDOMIA CRISTÃ</cp:category>
</cp:coreProperties>
</file>