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handoutMasterIdLst>
    <p:handoutMasterId r:id="rId100"/>
  </p:handoutMasterIdLst>
  <p:sldIdLst>
    <p:sldId id="256" r:id="rId2"/>
    <p:sldId id="257" r:id="rId3"/>
    <p:sldId id="342" r:id="rId4"/>
    <p:sldId id="258" r:id="rId5"/>
    <p:sldId id="344" r:id="rId6"/>
    <p:sldId id="345" r:id="rId7"/>
    <p:sldId id="346" r:id="rId8"/>
    <p:sldId id="347" r:id="rId9"/>
    <p:sldId id="348" r:id="rId10"/>
    <p:sldId id="349" r:id="rId11"/>
    <p:sldId id="350" r:id="rId12"/>
    <p:sldId id="351" r:id="rId13"/>
    <p:sldId id="352" r:id="rId14"/>
    <p:sldId id="353" r:id="rId15"/>
    <p:sldId id="343" r:id="rId16"/>
    <p:sldId id="259" r:id="rId17"/>
    <p:sldId id="318" r:id="rId18"/>
    <p:sldId id="260" r:id="rId19"/>
    <p:sldId id="319" r:id="rId20"/>
    <p:sldId id="262" r:id="rId21"/>
    <p:sldId id="321" r:id="rId22"/>
    <p:sldId id="322" r:id="rId23"/>
    <p:sldId id="263" r:id="rId24"/>
    <p:sldId id="323" r:id="rId25"/>
    <p:sldId id="324" r:id="rId26"/>
    <p:sldId id="297" r:id="rId27"/>
    <p:sldId id="298" r:id="rId28"/>
    <p:sldId id="325" r:id="rId29"/>
    <p:sldId id="299" r:id="rId30"/>
    <p:sldId id="300" r:id="rId31"/>
    <p:sldId id="326" r:id="rId32"/>
    <p:sldId id="327" r:id="rId33"/>
    <p:sldId id="264" r:id="rId34"/>
    <p:sldId id="328" r:id="rId35"/>
    <p:sldId id="265" r:id="rId36"/>
    <p:sldId id="329" r:id="rId37"/>
    <p:sldId id="266" r:id="rId38"/>
    <p:sldId id="330" r:id="rId39"/>
    <p:sldId id="338" r:id="rId40"/>
    <p:sldId id="339" r:id="rId41"/>
    <p:sldId id="267" r:id="rId42"/>
    <p:sldId id="340" r:id="rId43"/>
    <p:sldId id="334" r:id="rId44"/>
    <p:sldId id="336" r:id="rId45"/>
    <p:sldId id="341" r:id="rId46"/>
    <p:sldId id="268" r:id="rId47"/>
    <p:sldId id="331" r:id="rId48"/>
    <p:sldId id="270" r:id="rId49"/>
    <p:sldId id="337" r:id="rId50"/>
    <p:sldId id="369" r:id="rId51"/>
    <p:sldId id="370" r:id="rId52"/>
    <p:sldId id="371" r:id="rId53"/>
    <p:sldId id="372" r:id="rId54"/>
    <p:sldId id="373" r:id="rId55"/>
    <p:sldId id="271" r:id="rId56"/>
    <p:sldId id="354" r:id="rId57"/>
    <p:sldId id="272" r:id="rId58"/>
    <p:sldId id="356" r:id="rId59"/>
    <p:sldId id="357" r:id="rId60"/>
    <p:sldId id="358" r:id="rId61"/>
    <p:sldId id="355" r:id="rId62"/>
    <p:sldId id="273" r:id="rId63"/>
    <p:sldId id="274" r:id="rId64"/>
    <p:sldId id="275" r:id="rId65"/>
    <p:sldId id="276" r:id="rId66"/>
    <p:sldId id="277" r:id="rId67"/>
    <p:sldId id="278" r:id="rId68"/>
    <p:sldId id="279" r:id="rId69"/>
    <p:sldId id="280" r:id="rId70"/>
    <p:sldId id="281" r:id="rId71"/>
    <p:sldId id="282" r:id="rId72"/>
    <p:sldId id="283" r:id="rId73"/>
    <p:sldId id="284" r:id="rId74"/>
    <p:sldId id="305" r:id="rId75"/>
    <p:sldId id="374" r:id="rId76"/>
    <p:sldId id="290" r:id="rId77"/>
    <p:sldId id="291" r:id="rId78"/>
    <p:sldId id="307" r:id="rId79"/>
    <p:sldId id="308" r:id="rId80"/>
    <p:sldId id="311" r:id="rId81"/>
    <p:sldId id="309" r:id="rId82"/>
    <p:sldId id="312" r:id="rId83"/>
    <p:sldId id="362" r:id="rId84"/>
    <p:sldId id="293" r:id="rId85"/>
    <p:sldId id="359" r:id="rId86"/>
    <p:sldId id="360" r:id="rId87"/>
    <p:sldId id="313" r:id="rId88"/>
    <p:sldId id="314" r:id="rId89"/>
    <p:sldId id="315" r:id="rId90"/>
    <p:sldId id="316" r:id="rId91"/>
    <p:sldId id="296" r:id="rId92"/>
    <p:sldId id="363" r:id="rId93"/>
    <p:sldId id="364" r:id="rId94"/>
    <p:sldId id="365" r:id="rId95"/>
    <p:sldId id="366" r:id="rId96"/>
    <p:sldId id="367" r:id="rId97"/>
    <p:sldId id="368" r:id="rId98"/>
    <p:sldId id="317" r:id="rId99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viewProps" Target="view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22ABDA1A-5D5C-407A-B693-AE1C8898FBD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pt-BR"/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4F0B38AD-882A-4022-B82B-3A6B8B6D87B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pt-BR"/>
          </a:p>
        </p:txBody>
      </p:sp>
      <p:sp>
        <p:nvSpPr>
          <p:cNvPr id="110596" name="Rectangle 4">
            <a:extLst>
              <a:ext uri="{FF2B5EF4-FFF2-40B4-BE49-F238E27FC236}">
                <a16:creationId xmlns:a16="http://schemas.microsoft.com/office/drawing/2014/main" id="{AF4DC45D-9D72-4D70-AF6C-F4BF03C72CE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pt-BR"/>
          </a:p>
        </p:txBody>
      </p:sp>
      <p:sp>
        <p:nvSpPr>
          <p:cNvPr id="110597" name="Rectangle 5">
            <a:extLst>
              <a:ext uri="{FF2B5EF4-FFF2-40B4-BE49-F238E27FC236}">
                <a16:creationId xmlns:a16="http://schemas.microsoft.com/office/drawing/2014/main" id="{39E545A0-6BCF-4718-8087-A7C8DED48B7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0287FD39-B243-4884-997A-26E574193565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546" name="Group 2">
            <a:extLst>
              <a:ext uri="{FF2B5EF4-FFF2-40B4-BE49-F238E27FC236}">
                <a16:creationId xmlns:a16="http://schemas.microsoft.com/office/drawing/2014/main" id="{173CD745-E7E1-4368-9345-6F5EE15999E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108547" name="Freeform 3">
              <a:extLst>
                <a:ext uri="{FF2B5EF4-FFF2-40B4-BE49-F238E27FC236}">
                  <a16:creationId xmlns:a16="http://schemas.microsoft.com/office/drawing/2014/main" id="{2F204D7F-16FA-4C2C-A038-2F29C050B25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>
                <a:gd name="T0" fmla="*/ 5154 w 5155"/>
                <a:gd name="T1" fmla="*/ 1769 h 2304"/>
                <a:gd name="T2" fmla="*/ 0 w 5155"/>
                <a:gd name="T3" fmla="*/ 2304 h 2304"/>
                <a:gd name="T4" fmla="*/ 0 w 5155"/>
                <a:gd name="T5" fmla="*/ 1252 h 2304"/>
                <a:gd name="T6" fmla="*/ 5155 w 5155"/>
                <a:gd name="T7" fmla="*/ 0 h 2304"/>
                <a:gd name="T8" fmla="*/ 5155 w 5155"/>
                <a:gd name="T9" fmla="*/ 1416 h 2304"/>
                <a:gd name="T10" fmla="*/ 5154 w 5155"/>
                <a:gd name="T11" fmla="*/ 1769 h 2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8548" name="Freeform 4">
              <a:extLst>
                <a:ext uri="{FF2B5EF4-FFF2-40B4-BE49-F238E27FC236}">
                  <a16:creationId xmlns:a16="http://schemas.microsoft.com/office/drawing/2014/main" id="{87E1A909-BFE0-499B-AEFE-3E5817C16A3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08549" name="Rectangle 5">
            <a:extLst>
              <a:ext uri="{FF2B5EF4-FFF2-40B4-BE49-F238E27FC236}">
                <a16:creationId xmlns:a16="http://schemas.microsoft.com/office/drawing/2014/main" id="{F3E4425B-AF17-42C3-B961-9A109441D608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pt-BR" noProof="0"/>
              <a:t>Click to edit Master subtitle style</a:t>
            </a:r>
          </a:p>
        </p:txBody>
      </p:sp>
      <p:sp>
        <p:nvSpPr>
          <p:cNvPr id="108550" name="Rectangle 6">
            <a:extLst>
              <a:ext uri="{FF2B5EF4-FFF2-40B4-BE49-F238E27FC236}">
                <a16:creationId xmlns:a16="http://schemas.microsoft.com/office/drawing/2014/main" id="{67FC9945-77CA-4594-AA92-7B95D886F321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108551" name="Rectangle 7">
            <a:extLst>
              <a:ext uri="{FF2B5EF4-FFF2-40B4-BE49-F238E27FC236}">
                <a16:creationId xmlns:a16="http://schemas.microsoft.com/office/drawing/2014/main" id="{92C21DBC-BBE6-43A7-8508-647A7CF0E21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108552" name="Rectangle 8">
            <a:extLst>
              <a:ext uri="{FF2B5EF4-FFF2-40B4-BE49-F238E27FC236}">
                <a16:creationId xmlns:a16="http://schemas.microsoft.com/office/drawing/2014/main" id="{04C32D53-AD15-414F-B244-BB9B0F8935C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874E7A7-1940-4436-8389-A2DC17DACD5D}" type="slidenum">
              <a:rPr lang="en-US" altLang="pt-BR"/>
              <a:pPr/>
              <a:t>‹nº›</a:t>
            </a:fld>
            <a:endParaRPr lang="en-US" altLang="pt-BR"/>
          </a:p>
        </p:txBody>
      </p:sp>
      <p:sp>
        <p:nvSpPr>
          <p:cNvPr id="108553" name="Rectangle 9">
            <a:extLst>
              <a:ext uri="{FF2B5EF4-FFF2-40B4-BE49-F238E27FC236}">
                <a16:creationId xmlns:a16="http://schemas.microsoft.com/office/drawing/2014/main" id="{08ABA8B8-29E9-4322-82F8-643D114FE9EF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altLang="pt-BR" noProof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4669CB-A0C7-40D0-9FC6-836024D2F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EE3B02F-4DE2-4F40-9905-9B6889957B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54521F9-DCB6-4D82-A5A4-3E28D215E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AD7E800-1E10-446A-980F-5EA2291C4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A16620D-DC06-4A1E-8739-EDA7F0211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9526E5-B995-4D18-A046-423767C6881C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521658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ED435F7-EF07-47CF-B24D-A6BF85C096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501EE7C-A5DF-47DF-A5F8-C8A0071916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3EDFCE7-9BEF-4F3D-9A0F-EDE048A60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7941356-CC85-4456-9B07-6F9509E3F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4CC0253-7981-4FFB-8626-546F05951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940BA-9EEC-4C16-A6BB-611F2B73320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293392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383065-759D-41C8-B788-87DA677A4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5274AEB-5C4F-46D4-A48B-1555B5876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E97D96-0B26-4A65-9DF8-281F86284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3279556-0B5A-46F7-A10E-58E8C05BB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389B89A-7611-432A-9B34-3421B8945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0D4C71-81B2-4943-AB49-E596A02BF784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255954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49C4C4-00BD-4F92-9C64-51CDA7706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BE56EC7-4570-4072-BF89-16BFA1D40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B357C51-B4AF-4EA1-ADA7-8EEE591F1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71BCE73-EA29-4ABF-8D0D-1C53DB04B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BC21B92-F4E3-416B-823D-3F8C2CD63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962F8E-D1DF-4AB0-A289-AE7B4B1F594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165250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BB27F6-95E6-4C70-A55B-1E33234D9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1D5742F-2C71-41E6-9516-B8BAAA5B60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133333D-EEBC-48EA-88E1-65C7FB0DDD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1A143D7-132A-4999-8108-8E2030689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69FC9D7-558F-42FD-BB4A-0ECA255C6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CC4B19D-E548-4458-92B1-2D3B4B1F1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5E1C6B-6094-4CD1-A335-C4C5DD78C21E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984538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8B7E64-5DB2-433D-8AA2-2C83207A9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18C61A8-6F50-4135-A83D-75CF331095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3C2CF47-5091-4FAE-A48A-6AB280D568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C3764A5-B875-4BDB-A0FD-8020B9BB24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C7F0E2E-6471-4A57-8E84-7A7B46D8B7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4EF1E35-D684-4818-AD73-26E67032D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12200EF4-7938-42FB-85C9-C0EDC43B4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0A515E8-7115-4C8B-833F-B2E4ABE00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4420F3-85E8-4C06-953D-B154DCA5E94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949387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18CB70-3F4A-4CFC-8662-63B297150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0F46CE1-060E-4913-BF50-584DB41E7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CAACDE0-450B-43BF-A0CC-85815BBCA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5622336-2036-41DA-96F8-E3F005BC1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A96C7-BA56-47D6-92D5-16B1B4BAEED2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000076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C6E7BEF-EE4A-4900-94C6-647AE8ECF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AB8BC72-E14C-4329-A626-315A7701F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CBC6504-70B4-4B47-B741-D3D438F99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6979CC-8A33-4B86-8571-3E0D92389FB0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170004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F62294-301E-49FB-9635-2C7EB476F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B788778-8157-4CC8-B5C0-BFF1681EE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1EF4B51-12C4-49A6-BBA3-4BAB28BA6E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5C156B6-AFCA-47AD-9EBD-6310F0E6C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9812F56-858F-425C-9D5E-ED3E0B8D1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52F670A-7ED1-4D26-A43A-FAC7B2A01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509709-4D34-42F9-A1BF-024A5E716F3F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249453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402438-1181-4A79-B83B-828900C6B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58F99F7-0FCE-4FDC-B86A-4318539EB0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364175C-D355-49DA-8DD8-EB8A01E49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4AF9266-7CE7-4607-AE31-D75D728C6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040002E-C4BC-4462-BE27-5CD1206D6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871A78-E05B-4DC8-B087-2BE49E45D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DFBCC3-DC5B-4FFE-963D-614592D346D8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815385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>
            <a:extLst>
              <a:ext uri="{FF2B5EF4-FFF2-40B4-BE49-F238E27FC236}">
                <a16:creationId xmlns:a16="http://schemas.microsoft.com/office/drawing/2014/main" id="{1503D678-419F-43FB-808A-982DF6AB346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107523" name="Freeform 3">
              <a:extLst>
                <a:ext uri="{FF2B5EF4-FFF2-40B4-BE49-F238E27FC236}">
                  <a16:creationId xmlns:a16="http://schemas.microsoft.com/office/drawing/2014/main" id="{D1AD7B6A-7A38-4A1B-8C01-3EBCFCA6C4C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>
                <a:gd name="T0" fmla="*/ 4800 w 4806"/>
                <a:gd name="T1" fmla="*/ 299 h 665"/>
                <a:gd name="T2" fmla="*/ 0 w 4806"/>
                <a:gd name="T3" fmla="*/ 665 h 665"/>
                <a:gd name="T4" fmla="*/ 0 w 4806"/>
                <a:gd name="T5" fmla="*/ 0 h 665"/>
                <a:gd name="T6" fmla="*/ 4806 w 4806"/>
                <a:gd name="T7" fmla="*/ 1 h 665"/>
                <a:gd name="T8" fmla="*/ 4800 w 4806"/>
                <a:gd name="T9" fmla="*/ 153 h 665"/>
                <a:gd name="T10" fmla="*/ 4800 w 4806"/>
                <a:gd name="T11" fmla="*/ 299 h 6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7524" name="Freeform 4">
              <a:extLst>
                <a:ext uri="{FF2B5EF4-FFF2-40B4-BE49-F238E27FC236}">
                  <a16:creationId xmlns:a16="http://schemas.microsoft.com/office/drawing/2014/main" id="{D6C571A8-1C16-42D2-9281-5058F0A3BFD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24EB4D66-BF5B-49A0-83F8-8697484CFA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title style</a:t>
            </a:r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id="{54262B24-1510-46E0-AE03-B4BE944511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text styles</a:t>
            </a:r>
          </a:p>
          <a:p>
            <a:pPr lvl="1"/>
            <a:r>
              <a:rPr lang="en-US" altLang="pt-BR"/>
              <a:t>Second level</a:t>
            </a:r>
          </a:p>
          <a:p>
            <a:pPr lvl="2"/>
            <a:r>
              <a:rPr lang="en-US" altLang="pt-BR"/>
              <a:t>Third level</a:t>
            </a:r>
          </a:p>
          <a:p>
            <a:pPr lvl="3"/>
            <a:r>
              <a:rPr lang="en-US" altLang="pt-BR"/>
              <a:t>Fourth level</a:t>
            </a:r>
          </a:p>
          <a:p>
            <a:pPr lvl="4"/>
            <a:r>
              <a:rPr lang="en-US" altLang="pt-BR"/>
              <a:t>Fifth level</a:t>
            </a:r>
          </a:p>
        </p:txBody>
      </p:sp>
      <p:sp>
        <p:nvSpPr>
          <p:cNvPr id="107527" name="Rectangle 7">
            <a:extLst>
              <a:ext uri="{FF2B5EF4-FFF2-40B4-BE49-F238E27FC236}">
                <a16:creationId xmlns:a16="http://schemas.microsoft.com/office/drawing/2014/main" id="{12A36FD4-A93D-43C3-94F6-99C215ED774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pt-BR"/>
          </a:p>
        </p:txBody>
      </p:sp>
      <p:sp>
        <p:nvSpPr>
          <p:cNvPr id="107528" name="Rectangle 8">
            <a:extLst>
              <a:ext uri="{FF2B5EF4-FFF2-40B4-BE49-F238E27FC236}">
                <a16:creationId xmlns:a16="http://schemas.microsoft.com/office/drawing/2014/main" id="{041500A3-1309-44CA-AF34-B40E1F43A4B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pt-BR"/>
          </a:p>
        </p:txBody>
      </p:sp>
      <p:sp>
        <p:nvSpPr>
          <p:cNvPr id="107529" name="Rectangle 9">
            <a:extLst>
              <a:ext uri="{FF2B5EF4-FFF2-40B4-BE49-F238E27FC236}">
                <a16:creationId xmlns:a16="http://schemas.microsoft.com/office/drawing/2014/main" id="{9225E328-9A07-4B59-8374-B409981DA1F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7B73F2D8-04D0-49EE-B980-71D73600D366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468C6D3-06CF-47C0-8B6D-4E851C295C4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pt-BR"/>
              <a:t>A Divindade de Jesus</a:t>
            </a:r>
            <a:br>
              <a:rPr lang="en-US" altLang="pt-BR"/>
            </a:br>
            <a:r>
              <a:rPr lang="en-US" altLang="pt-BR" sz="3200"/>
              <a:t>(Versão Completa)</a:t>
            </a:r>
            <a:endParaRPr lang="en-US" altLang="pt-BR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76605FC-C23B-4657-A23D-E28A97FCCF9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pt-BR"/>
              <a:t>Wilson Paroschi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7" name="Rectangle 3">
            <a:extLst>
              <a:ext uri="{FF2B5EF4-FFF2-40B4-BE49-F238E27FC236}">
                <a16:creationId xmlns:a16="http://schemas.microsoft.com/office/drawing/2014/main" id="{7F7F96F5-4708-4B09-9798-3AE4A17BF9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62600"/>
          </a:xfrm>
        </p:spPr>
        <p:txBody>
          <a:bodyPr/>
          <a:lstStyle/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/>
              <a:t>Jesus é chamado de “primogênito” várias vezes no NT:</a:t>
            </a:r>
          </a:p>
          <a:p>
            <a:pPr lvl="2">
              <a:buFont typeface="Tahoma" panose="020B0604030504040204" pitchFamily="34" charset="0"/>
              <a:buChar char="−"/>
            </a:pPr>
            <a:r>
              <a:rPr lang="en-US" altLang="pt-BR"/>
              <a:t> Luc 2:7:		primogênito de Maria</a:t>
            </a:r>
          </a:p>
          <a:p>
            <a:pPr lvl="2">
              <a:buFont typeface="Tahoma" panose="020B0604030504040204" pitchFamily="34" charset="0"/>
              <a:buChar char="−"/>
            </a:pPr>
            <a:r>
              <a:rPr lang="en-US" altLang="pt-BR"/>
              <a:t> Rom 8:29:		“o primogênito entre muitos 			irmãos”</a:t>
            </a:r>
          </a:p>
          <a:p>
            <a:pPr lvl="2">
              <a:buFont typeface="Tahoma" panose="020B0604030504040204" pitchFamily="34" charset="0"/>
              <a:buChar char="−"/>
            </a:pPr>
            <a:r>
              <a:rPr lang="en-US" altLang="pt-BR"/>
              <a:t> Col 1:15:		“o primogênito de toda a 				criação”</a:t>
            </a:r>
          </a:p>
          <a:p>
            <a:pPr lvl="2">
              <a:buFont typeface="Tahoma" panose="020B0604030504040204" pitchFamily="34" charset="0"/>
              <a:buChar char="−"/>
            </a:pPr>
            <a:r>
              <a:rPr lang="en-US" altLang="pt-BR"/>
              <a:t> Col 1:18:		“o primogênito dentre os 				mortos”</a:t>
            </a:r>
          </a:p>
          <a:p>
            <a:pPr lvl="2">
              <a:buFont typeface="Tahoma" panose="020B0604030504040204" pitchFamily="34" charset="0"/>
              <a:buChar char="−"/>
            </a:pPr>
            <a:r>
              <a:rPr lang="en-US" altLang="pt-BR"/>
              <a:t> Heb 1:6:		“ao introduzir o primogênito no 			mundo”</a:t>
            </a:r>
          </a:p>
          <a:p>
            <a:pPr lvl="2">
              <a:buFont typeface="Tahoma" panose="020B0604030504040204" pitchFamily="34" charset="0"/>
              <a:buChar char="−"/>
            </a:pPr>
            <a:r>
              <a:rPr lang="en-US" altLang="pt-BR"/>
              <a:t> Apoc 1:5:		“o primogênito dos mortos”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1" name="Rectangle 3">
            <a:extLst>
              <a:ext uri="{FF2B5EF4-FFF2-40B4-BE49-F238E27FC236}">
                <a16:creationId xmlns:a16="http://schemas.microsoft.com/office/drawing/2014/main" id="{846ABBAD-7508-4F85-9955-BB5D06B97F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38800"/>
          </a:xfrm>
        </p:spPr>
        <p:txBody>
          <a:bodyPr/>
          <a:lstStyle/>
          <a:p>
            <a:pPr marL="990600" lvl="1" indent="-533400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/>
              <a:t>No AT, “primogênito” tem dois sentidos:</a:t>
            </a:r>
          </a:p>
          <a:p>
            <a:pPr marL="1371600" lvl="2" indent="-457200">
              <a:buFont typeface="Wingdings" panose="05000000000000000000" pitchFamily="2" charset="2"/>
              <a:buAutoNum type="arabicPeriod"/>
            </a:pPr>
            <a:r>
              <a:rPr lang="en-US" altLang="pt-BR" sz="2800" u="sng"/>
              <a:t>Sentido físico</a:t>
            </a:r>
            <a:r>
              <a:rPr lang="en-US" altLang="pt-BR" sz="2800"/>
              <a:t>: filho mais velho</a:t>
            </a:r>
          </a:p>
          <a:p>
            <a:pPr marL="1752600" lvl="3" indent="-381000">
              <a:buClr>
                <a:schemeClr val="hlink"/>
              </a:buClr>
              <a:buFont typeface="Tahoma" panose="020B0604030504040204" pitchFamily="34" charset="0"/>
              <a:buChar char="−"/>
            </a:pPr>
            <a:r>
              <a:rPr lang="en-US" altLang="pt-BR" sz="2400"/>
              <a:t>Gên 27:32:	Esaú, o primogênito de Isaque</a:t>
            </a:r>
          </a:p>
          <a:p>
            <a:pPr marL="1752600" lvl="3" indent="-381000">
              <a:buClr>
                <a:schemeClr val="hlink"/>
              </a:buClr>
              <a:buFont typeface="Tahoma" panose="020B0604030504040204" pitchFamily="34" charset="0"/>
              <a:buChar char="−"/>
            </a:pPr>
            <a:r>
              <a:rPr lang="en-US" altLang="pt-BR" sz="2400"/>
              <a:t>Gên 35:23:	Rúben, o primogênito de Jacó</a:t>
            </a:r>
          </a:p>
          <a:p>
            <a:pPr marL="1752600" lvl="3" indent="-381000">
              <a:buClr>
                <a:schemeClr val="hlink"/>
              </a:buClr>
              <a:buFont typeface="Tahoma" panose="020B0604030504040204" pitchFamily="34" charset="0"/>
              <a:buChar char="−"/>
            </a:pPr>
            <a:r>
              <a:rPr lang="en-US" altLang="pt-BR" sz="2400"/>
              <a:t>Gên 38:7:	Er, o primogênito de Judá</a:t>
            </a:r>
          </a:p>
          <a:p>
            <a:pPr marL="1752600" lvl="3" indent="-381000">
              <a:buClr>
                <a:schemeClr val="hlink"/>
              </a:buClr>
              <a:buFont typeface="Tahoma" panose="020B0604030504040204" pitchFamily="34" charset="0"/>
              <a:buChar char="−"/>
            </a:pPr>
            <a:r>
              <a:rPr lang="en-US" altLang="pt-BR" sz="2400"/>
              <a:t>Êx 11:5:	“o primogênito do Faraó”</a:t>
            </a:r>
          </a:p>
          <a:p>
            <a:pPr marL="1752600" lvl="3" indent="-381000">
              <a:buClr>
                <a:schemeClr val="hlink"/>
              </a:buClr>
              <a:buFont typeface="Tahoma" panose="020B0604030504040204" pitchFamily="34" charset="0"/>
              <a:buChar char="−"/>
            </a:pPr>
            <a:r>
              <a:rPr lang="en-US" altLang="pt-BR" sz="2400"/>
              <a:t>Núm 3:2:	Nadabe, o primogênito de Arão</a:t>
            </a:r>
          </a:p>
          <a:p>
            <a:pPr marL="1752600" lvl="3" indent="-381000">
              <a:buClr>
                <a:schemeClr val="hlink"/>
              </a:buClr>
              <a:buFont typeface="Tahoma" panose="020B0604030504040204" pitchFamily="34" charset="0"/>
              <a:buChar char="−"/>
            </a:pPr>
            <a:r>
              <a:rPr lang="en-US" altLang="pt-BR" sz="2400"/>
              <a:t>2 Sam 3:2:	Amnom, o primogênito de Davi</a:t>
            </a:r>
          </a:p>
          <a:p>
            <a:pPr marL="1752600" lvl="3" indent="-381000">
              <a:buClr>
                <a:schemeClr val="hlink"/>
              </a:buClr>
              <a:buFont typeface="Tahoma" panose="020B0604030504040204" pitchFamily="34" charset="0"/>
              <a:buChar char="−"/>
            </a:pPr>
            <a:r>
              <a:rPr lang="en-US" altLang="pt-BR" sz="2400"/>
              <a:t>etc</a:t>
            </a:r>
          </a:p>
          <a:p>
            <a:pPr marL="1752600" lvl="3" indent="-381000">
              <a:buClr>
                <a:schemeClr val="hlink"/>
              </a:buClr>
              <a:buFont typeface="Tahoma" panose="020B0604030504040204" pitchFamily="34" charset="0"/>
              <a:buChar char="−"/>
            </a:pPr>
            <a:endParaRPr lang="en-US" altLang="pt-BR" sz="2400"/>
          </a:p>
          <a:p>
            <a:pPr marL="1371600" lvl="2" indent="-457200">
              <a:buFont typeface="Wingdings" panose="05000000000000000000" pitchFamily="2" charset="2"/>
              <a:buAutoNum type="arabicPeriod"/>
            </a:pPr>
            <a:endParaRPr lang="en-US" altLang="pt-BR"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5" name="Rectangle 3">
            <a:extLst>
              <a:ext uri="{FF2B5EF4-FFF2-40B4-BE49-F238E27FC236}">
                <a16:creationId xmlns:a16="http://schemas.microsoft.com/office/drawing/2014/main" id="{E87F0413-0588-4C5B-863B-C2CF91D9FC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62600"/>
          </a:xfrm>
        </p:spPr>
        <p:txBody>
          <a:bodyPr/>
          <a:lstStyle/>
          <a:p>
            <a:pPr marL="1371600" lvl="2" indent="-457200">
              <a:buFont typeface="Wingdings" panose="05000000000000000000" pitchFamily="2" charset="2"/>
              <a:buAutoNum type="arabicPeriod" startAt="2"/>
            </a:pPr>
            <a:r>
              <a:rPr lang="en-US" altLang="pt-BR" sz="2800" u="sng"/>
              <a:t>Sentido figurado</a:t>
            </a:r>
            <a:r>
              <a:rPr lang="en-US" altLang="pt-BR" sz="2800"/>
              <a:t>: [filho] mais importante</a:t>
            </a:r>
          </a:p>
          <a:p>
            <a:pPr marL="1752600" lvl="3" indent="-381000">
              <a:buClr>
                <a:schemeClr val="hlink"/>
              </a:buClr>
              <a:buFont typeface="Tahoma" panose="020B0604030504040204" pitchFamily="34" charset="0"/>
              <a:buChar char="−"/>
            </a:pPr>
            <a:r>
              <a:rPr lang="en-US" altLang="pt-BR" sz="2400"/>
              <a:t>Jó 18:13:	“primogênito da morte”</a:t>
            </a:r>
          </a:p>
          <a:p>
            <a:pPr marL="1752600" lvl="3" indent="-381000">
              <a:buClr>
                <a:schemeClr val="hlink"/>
              </a:buClr>
              <a:buFont typeface="Tahoma" panose="020B0604030504040204" pitchFamily="34" charset="0"/>
              <a:buChar char="−"/>
            </a:pPr>
            <a:r>
              <a:rPr lang="en-US" altLang="pt-BR" sz="2400"/>
              <a:t>Isa 14:30:	“os primogênitos dos pobres”</a:t>
            </a:r>
          </a:p>
          <a:p>
            <a:pPr marL="1752600" lvl="3" indent="-381000">
              <a:buClr>
                <a:schemeClr val="hlink"/>
              </a:buClr>
              <a:buFont typeface="Tahoma" panose="020B0604030504040204" pitchFamily="34" charset="0"/>
              <a:buChar char="−"/>
            </a:pPr>
            <a:r>
              <a:rPr lang="en-US" altLang="pt-BR" sz="2400"/>
              <a:t>Sal 89:20-27:	Davi, o primogênito de Deus (cf. 			1 Sam 16:10-12)</a:t>
            </a:r>
          </a:p>
          <a:p>
            <a:pPr marL="1752600" lvl="3" indent="-381000">
              <a:buClr>
                <a:schemeClr val="hlink"/>
              </a:buClr>
              <a:buFont typeface="Tahoma" panose="020B0604030504040204" pitchFamily="34" charset="0"/>
              <a:buChar char="−"/>
            </a:pPr>
            <a:r>
              <a:rPr lang="en-US" altLang="pt-BR" sz="2400"/>
              <a:t>Êx 4:22:	Israel, o primogênito de Deus 			(cf. Gên 25:25-26)</a:t>
            </a:r>
          </a:p>
          <a:p>
            <a:pPr marL="1752600" lvl="3" indent="-381000">
              <a:buClr>
                <a:schemeClr val="hlink"/>
              </a:buClr>
              <a:buFont typeface="Tahoma" panose="020B0604030504040204" pitchFamily="34" charset="0"/>
              <a:buChar char="−"/>
            </a:pPr>
            <a:r>
              <a:rPr lang="en-US" altLang="pt-BR" sz="2400"/>
              <a:t>Jer 31:9:	Efraim, o primogênito de Deus 			(cf. Gên 41:50-52)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9" name="Rectangle 3">
            <a:extLst>
              <a:ext uri="{FF2B5EF4-FFF2-40B4-BE49-F238E27FC236}">
                <a16:creationId xmlns:a16="http://schemas.microsoft.com/office/drawing/2014/main" id="{0AAEB671-0B6B-4382-A2D0-3D45C6BE17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62600"/>
          </a:xfrm>
        </p:spPr>
        <p:txBody>
          <a:bodyPr/>
          <a:lstStyle/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/>
              <a:t>Em virtude dos privilégios do filho mais velho na cultura israelita (cf. Núm 3:11-13), o termo “primogênito” veio a ser usado figurativamente para designar o mais importante, amado, prestigiado.</a:t>
            </a:r>
          </a:p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endParaRPr lang="en-US" altLang="pt-BR"/>
          </a:p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/>
              <a:t>À exceção de Luc 2:7, todas as demais passagens em que Jesus é chamado de “primogênito” são figurativas.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3" name="Rectangle 3">
            <a:extLst>
              <a:ext uri="{FF2B5EF4-FFF2-40B4-BE49-F238E27FC236}">
                <a16:creationId xmlns:a16="http://schemas.microsoft.com/office/drawing/2014/main" id="{E363DA32-0453-4F0F-B2AC-12F928B764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638800"/>
          </a:xfrm>
        </p:spPr>
        <p:txBody>
          <a:bodyPr/>
          <a:lstStyle/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/>
              <a:t>Jesus mesmo não é parte da obra criada. Pelo contrário, Ele é o Criador:</a:t>
            </a:r>
          </a:p>
          <a:p>
            <a:pPr lvl="2">
              <a:buFont typeface="Tahoma" panose="020B0604030504040204" pitchFamily="34" charset="0"/>
              <a:buNone/>
            </a:pPr>
            <a:r>
              <a:rPr lang="en-US" altLang="pt-BR" sz="2800"/>
              <a:t> </a:t>
            </a:r>
          </a:p>
          <a:p>
            <a:pPr lvl="2">
              <a:buFont typeface="Tahoma" panose="020B0604030504040204" pitchFamily="34" charset="0"/>
              <a:buChar char="−"/>
            </a:pPr>
            <a:r>
              <a:rPr lang="en-US" altLang="pt-BR" sz="2800"/>
              <a:t>“NEle foram criadas todas as coisas. . . Tudo foi criado por meio dEle e para Ele. Ele é antes de todas as coisas” (Col 1:16-17).</a:t>
            </a:r>
          </a:p>
          <a:p>
            <a:pPr lvl="2">
              <a:buFont typeface="Tahoma" panose="020B0604030504040204" pitchFamily="34" charset="0"/>
              <a:buChar char="−"/>
            </a:pPr>
            <a:endParaRPr lang="en-US" altLang="pt-BR" sz="2800"/>
          </a:p>
          <a:p>
            <a:pPr lvl="2">
              <a:buFont typeface="Tahoma" panose="020B0604030504040204" pitchFamily="34" charset="0"/>
              <a:buChar char="−"/>
            </a:pPr>
            <a:r>
              <a:rPr lang="en-US" altLang="pt-BR" sz="2800"/>
              <a:t> “Todas as coisas foram feitas por intermédio dEle, e sem Ele nada do que foi feito se fez” (João 1:3).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3" name="Rectangle 3">
            <a:extLst>
              <a:ext uri="{FF2B5EF4-FFF2-40B4-BE49-F238E27FC236}">
                <a16:creationId xmlns:a16="http://schemas.microsoft.com/office/drawing/2014/main" id="{9DB52821-B4C1-4E29-A57E-AFB7B4BAA0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486400"/>
          </a:xfrm>
        </p:spPr>
        <p:txBody>
          <a:bodyPr/>
          <a:lstStyle/>
          <a:p>
            <a:pPr marL="609600" indent="-609600">
              <a:buSzTx/>
              <a:buFontTx/>
              <a:buAutoNum type="arabicPeriod" startAt="3"/>
            </a:pPr>
            <a:r>
              <a:rPr lang="en-US" altLang="pt-BR" u="sng"/>
              <a:t>Mar 10:17-18</a:t>
            </a:r>
            <a:r>
              <a:rPr lang="en-US" altLang="pt-BR"/>
              <a:t>:</a:t>
            </a:r>
          </a:p>
          <a:p>
            <a:pPr marL="609600" indent="-609600">
              <a:buClr>
                <a:schemeClr val="tx1"/>
              </a:buClr>
              <a:buFontTx/>
              <a:buNone/>
            </a:pPr>
            <a:r>
              <a:rPr lang="en-US" altLang="pt-BR" sz="3600"/>
              <a:t>	</a:t>
            </a:r>
            <a:r>
              <a:rPr lang="en-US" altLang="pt-BR" sz="2800"/>
              <a:t>“E, pondo-se Jesus a caminho, correu um homem ao seu encontro e, ajoelhando-se, perguntou-lhe: Bom Mestre, que farei para herdar a vida eterna?  Respondeu-lhe Jesus: Por que me chamas bom?  Ninguém é bom senão um, que é Deus.”</a:t>
            </a:r>
          </a:p>
          <a:p>
            <a:pPr marL="609600" indent="-609600"/>
            <a:endParaRPr lang="en-US" altLang="pt-B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>
            <a:extLst>
              <a:ext uri="{FF2B5EF4-FFF2-40B4-BE49-F238E27FC236}">
                <a16:creationId xmlns:a16="http://schemas.microsoft.com/office/drawing/2014/main" id="{EB3DF4B1-662E-4595-AFC7-B015F70ADF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lvl="2"/>
            <a:endParaRPr lang="en-US" altLang="pt-BR" sz="2800" u="sng"/>
          </a:p>
          <a:p>
            <a:pPr lvl="2"/>
            <a:r>
              <a:rPr lang="en-US" altLang="pt-BR" sz="2800"/>
              <a:t>Em Sua resposta, Jesus aparentemente não só evidencia uma consciência de pecado, mas também sugere a existência de uma diferença fundamental (quanto à natureza) entre Ele e Deus.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Rectangle 3">
            <a:extLst>
              <a:ext uri="{FF2B5EF4-FFF2-40B4-BE49-F238E27FC236}">
                <a16:creationId xmlns:a16="http://schemas.microsoft.com/office/drawing/2014/main" id="{FEB28183-36FC-48FC-8690-7423F4D137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943600"/>
          </a:xfrm>
        </p:spPr>
        <p:txBody>
          <a:bodyPr/>
          <a:lstStyle/>
          <a:p>
            <a:pPr lvl="2"/>
            <a:r>
              <a:rPr lang="en-US" altLang="pt-BR" sz="2800"/>
              <a:t>Texto paralelo de Mat (19:16):</a:t>
            </a:r>
          </a:p>
          <a:p>
            <a:pPr lvl="3"/>
            <a:r>
              <a:rPr lang="en-US" altLang="pt-BR" sz="2400"/>
              <a:t> </a:t>
            </a:r>
            <a:r>
              <a:rPr lang="en-US" altLang="pt-BR" sz="2800"/>
              <a:t>“Que </a:t>
            </a:r>
            <a:r>
              <a:rPr lang="en-US" altLang="pt-BR" sz="2800" u="sng"/>
              <a:t>boa coisa</a:t>
            </a:r>
            <a:r>
              <a:rPr lang="en-US" altLang="pt-BR" sz="2800"/>
              <a:t> farei eu para alcançar a vida eterna?”</a:t>
            </a:r>
          </a:p>
          <a:p>
            <a:pPr lvl="2"/>
            <a:endParaRPr lang="en-US" altLang="pt-BR" sz="2800"/>
          </a:p>
          <a:p>
            <a:pPr lvl="2"/>
            <a:r>
              <a:rPr lang="en-US" altLang="pt-BR" sz="2800"/>
              <a:t>Bondade para o jovem rico tinha que ver unicamente com realizações humanas.  E ao chamar a Jesus de bom, ele estava atribuindo o mesmo critério a Jesus, de quem esperava ouvir quais realizações ou feitos humanos eram necessários para que pudesse herdar a vida eterna.</a:t>
            </a:r>
            <a:endParaRPr lang="en-US" altLang="pt-B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>
            <a:extLst>
              <a:ext uri="{FF2B5EF4-FFF2-40B4-BE49-F238E27FC236}">
                <a16:creationId xmlns:a16="http://schemas.microsoft.com/office/drawing/2014/main" id="{70025366-90B0-4E70-B4A3-4394B04A3A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2"/>
            <a:endParaRPr lang="en-US" altLang="pt-BR" sz="2800"/>
          </a:p>
          <a:p>
            <a:pPr lvl="2"/>
            <a:endParaRPr lang="en-US" altLang="pt-BR" sz="2800"/>
          </a:p>
          <a:p>
            <a:pPr lvl="2"/>
            <a:r>
              <a:rPr lang="en-US" altLang="pt-BR" sz="2800"/>
              <a:t>Ao recusar ser chamado de bom, Jesus estava apenas rejeitando aquele critério de bondade, e pondo a ênfase em Deus, que é a única fonte e norma de bondade.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Rectangle 3">
            <a:extLst>
              <a:ext uri="{FF2B5EF4-FFF2-40B4-BE49-F238E27FC236}">
                <a16:creationId xmlns:a16="http://schemas.microsoft.com/office/drawing/2014/main" id="{BB95AC45-A060-40F4-9D4C-E24B00DC49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62600"/>
          </a:xfrm>
        </p:spPr>
        <p:txBody>
          <a:bodyPr/>
          <a:lstStyle/>
          <a:p>
            <a:pPr marL="609600" indent="-609600">
              <a:buSzTx/>
              <a:buFont typeface="Wingdings" panose="05000000000000000000" pitchFamily="2" charset="2"/>
              <a:buAutoNum type="arabicPeriod" startAt="4"/>
            </a:pPr>
            <a:r>
              <a:rPr lang="en-US" altLang="pt-BR" u="sng"/>
              <a:t>Efe 1:3:</a:t>
            </a:r>
            <a:endParaRPr lang="en-US" altLang="pt-BR"/>
          </a:p>
          <a:p>
            <a:pPr marL="609600" indent="-609600">
              <a:buSzTx/>
              <a:buFont typeface="Wingdings" panose="05000000000000000000" pitchFamily="2" charset="2"/>
              <a:buNone/>
            </a:pPr>
            <a:r>
              <a:rPr lang="en-US" altLang="pt-BR"/>
              <a:t>	</a:t>
            </a:r>
            <a:r>
              <a:rPr lang="en-US" altLang="pt-BR" sz="2800"/>
              <a:t>“Bendito o Deus e Pai de nosso Senhor Jesus Cristo. . .”</a:t>
            </a:r>
          </a:p>
          <a:p>
            <a:pPr marL="609600" indent="-609600">
              <a:buSzTx/>
              <a:buFont typeface="Wingdings" panose="05000000000000000000" pitchFamily="2" charset="2"/>
              <a:buNone/>
            </a:pPr>
            <a:endParaRPr lang="en-US" altLang="pt-BR"/>
          </a:p>
          <a:p>
            <a:pPr marL="1371600" lvl="2" indent="-457200"/>
            <a:r>
              <a:rPr lang="en-US" altLang="pt-BR" sz="2800"/>
              <a:t>A referência de que o Pai é também o “Deus” de Jesus Cristo parece não apenas subordinar Jesus a Deus como também estabelecer uma diferença de natureza entre um e outro.</a:t>
            </a:r>
            <a:endParaRPr lang="en-US" alt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F54DB2A-E3CA-4302-8F53-A0AF90C7C9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pt-BR" sz="4000"/>
              <a:t>Introdução: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3165E22-5D90-4511-B9F2-8B48873039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609600" indent="-609600"/>
            <a:r>
              <a:rPr lang="en-US" altLang="pt-BR"/>
              <a:t>Duas posições:</a:t>
            </a:r>
          </a:p>
          <a:p>
            <a:pPr marL="990600" lvl="1" indent="-533400">
              <a:buFontTx/>
              <a:buAutoNum type="arabicPeriod"/>
            </a:pPr>
            <a:r>
              <a:rPr lang="en-US" altLang="pt-BR"/>
              <a:t>Jesus é divino, mas inferior ao Pai.</a:t>
            </a:r>
          </a:p>
          <a:p>
            <a:pPr marL="1371600" lvl="2" indent="-457200">
              <a:buClr>
                <a:schemeClr val="tx1"/>
              </a:buClr>
              <a:buFont typeface="Arial" panose="020B0604020202020204" pitchFamily="34" charset="0"/>
              <a:buChar char="–"/>
            </a:pPr>
            <a:r>
              <a:rPr lang="en-US" altLang="pt-BR"/>
              <a:t>Pre-existente, mas não eterno como o Pai</a:t>
            </a:r>
          </a:p>
          <a:p>
            <a:pPr marL="1371600" lvl="2" indent="-457200">
              <a:buClr>
                <a:schemeClr val="tx1"/>
              </a:buClr>
              <a:buFont typeface="Arial" panose="020B0604020202020204" pitchFamily="34" charset="0"/>
              <a:buChar char="–"/>
            </a:pPr>
            <a:r>
              <a:rPr lang="en-US" altLang="pt-BR"/>
              <a:t>Derivado do Pai</a:t>
            </a:r>
          </a:p>
          <a:p>
            <a:pPr marL="1371600" lvl="2" indent="-457200">
              <a:buClr>
                <a:schemeClr val="tx1"/>
              </a:buClr>
              <a:buFont typeface="Arial" panose="020B0604020202020204" pitchFamily="34" charset="0"/>
              <a:buChar char="–"/>
            </a:pPr>
            <a:r>
              <a:rPr lang="en-US" altLang="pt-BR"/>
              <a:t>Subordinado ao Pai</a:t>
            </a:r>
          </a:p>
          <a:p>
            <a:pPr marL="990600" lvl="1" indent="-533400">
              <a:buFontTx/>
              <a:buNone/>
            </a:pPr>
            <a:endParaRPr lang="en-US" altLang="pt-BR"/>
          </a:p>
          <a:p>
            <a:pPr marL="990600" lvl="1" indent="-533400">
              <a:buFontTx/>
              <a:buAutoNum type="arabicPeriod" startAt="2"/>
            </a:pPr>
            <a:r>
              <a:rPr lang="en-US" altLang="pt-BR"/>
              <a:t>Tudo o que Deus o Pai é, Jesus é.</a:t>
            </a:r>
          </a:p>
          <a:p>
            <a:pPr marL="1371600" lvl="2" indent="-457200">
              <a:buClr>
                <a:schemeClr val="tx1"/>
              </a:buClr>
              <a:buFont typeface="Arial" panose="020B0604020202020204" pitchFamily="34" charset="0"/>
              <a:buChar char="–"/>
            </a:pPr>
            <a:r>
              <a:rPr lang="en-US" altLang="pt-BR"/>
              <a:t>Eterno</a:t>
            </a:r>
          </a:p>
          <a:p>
            <a:pPr marL="1371600" lvl="2" indent="-457200">
              <a:buClr>
                <a:schemeClr val="tx1"/>
              </a:buClr>
              <a:buFont typeface="Arial" panose="020B0604020202020204" pitchFamily="34" charset="0"/>
              <a:buChar char="–"/>
            </a:pPr>
            <a:r>
              <a:rPr lang="en-US" altLang="pt-BR"/>
              <a:t>Incriado</a:t>
            </a:r>
          </a:p>
          <a:p>
            <a:pPr marL="1371600" lvl="2" indent="-457200">
              <a:buClr>
                <a:schemeClr val="tx1"/>
              </a:buClr>
              <a:buFont typeface="Arial" panose="020B0604020202020204" pitchFamily="34" charset="0"/>
              <a:buChar char="–"/>
            </a:pPr>
            <a:r>
              <a:rPr lang="en-US" altLang="pt-BR"/>
              <a:t>Deus por natureza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id="{C10FBA2D-26E0-46A8-A826-76D37B29E8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1371600" lvl="2" indent="-457200"/>
            <a:r>
              <a:rPr lang="en-US" altLang="pt-BR" sz="2800"/>
              <a:t>A frase, que introduz uma longa expressão de louvor (vss. 1-14), tem a forma de uma bênção comum na tradição litúrgica judaica (cf. 1 Sam 25:32; 1 Reis 1:48; 8:15; Sal 41:13; 72:18; etc).</a:t>
            </a:r>
          </a:p>
          <a:p>
            <a:pPr marL="1371600" lvl="2" indent="-457200">
              <a:buFont typeface="Tahoma" panose="020B0604030504040204" pitchFamily="34" charset="0"/>
              <a:buNone/>
            </a:pPr>
            <a:endParaRPr lang="en-US" altLang="pt-BR" sz="2800"/>
          </a:p>
          <a:p>
            <a:pPr marL="1752600" lvl="3" indent="-381000">
              <a:buClr>
                <a:schemeClr val="tx1"/>
              </a:buClr>
              <a:buFont typeface="Tahoma" panose="020B0604030504040204" pitchFamily="34" charset="0"/>
              <a:buChar char="−"/>
            </a:pPr>
            <a:r>
              <a:rPr lang="en-US" altLang="pt-BR" sz="2400"/>
              <a:t>“Bendito o Senhor, Deus de Israel. . .”</a:t>
            </a:r>
          </a:p>
          <a:p>
            <a:pPr marL="1371600" lvl="2" indent="-457200">
              <a:buFont typeface="Tahoma" panose="020B0604030504040204" pitchFamily="34" charset="0"/>
              <a:buChar char="−"/>
            </a:pPr>
            <a:endParaRPr lang="en-US" altLang="pt-BR" sz="2800"/>
          </a:p>
          <a:p>
            <a:pPr marL="1371600" lvl="2" indent="-457200"/>
            <a:r>
              <a:rPr lang="en-US" altLang="pt-BR" sz="2800"/>
              <a:t>A fórmula, porém, é cristianizada, e Deus é identificado como “Deus e Pai de nosso Senhor Jesus Cristo”.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Rectangle 3">
            <a:extLst>
              <a:ext uri="{FF2B5EF4-FFF2-40B4-BE49-F238E27FC236}">
                <a16:creationId xmlns:a16="http://schemas.microsoft.com/office/drawing/2014/main" id="{A46D92AB-AD4D-424C-8182-E117CA24E0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867400"/>
          </a:xfrm>
        </p:spPr>
        <p:txBody>
          <a:bodyPr/>
          <a:lstStyle/>
          <a:p>
            <a:pPr lvl="2"/>
            <a:r>
              <a:rPr lang="en-US" altLang="pt-BR" sz="2800"/>
              <a:t> A expressão aparece diversas vezes nos escritos de Paulo (Rom 15:6; 1 Cor 1:3; 2 Cor 1:3; 11:31; cf. Efe 1:17), o que não deixa dúvidas de que se trata de uma fórmula já estabelecida na liturgia cristã.</a:t>
            </a:r>
          </a:p>
          <a:p>
            <a:pPr lvl="2">
              <a:buFont typeface="Tahoma" panose="020B0604030504040204" pitchFamily="34" charset="0"/>
              <a:buChar char="−"/>
            </a:pPr>
            <a:endParaRPr lang="en-US" altLang="pt-BR" sz="2800"/>
          </a:p>
          <a:p>
            <a:pPr lvl="3">
              <a:buFont typeface="Tahoma" panose="020B0604030504040204" pitchFamily="34" charset="0"/>
              <a:buChar char="−"/>
            </a:pPr>
            <a:r>
              <a:rPr lang="en-US" altLang="pt-BR" sz="2400"/>
              <a:t> E deve ser lembrado que expressões de louvor nem sempre são teologicamente precisas; sua sublimidade e redundância em geral se destinam a criar uma resposta emocional de fervor religioso.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3">
            <a:extLst>
              <a:ext uri="{FF2B5EF4-FFF2-40B4-BE49-F238E27FC236}">
                <a16:creationId xmlns:a16="http://schemas.microsoft.com/office/drawing/2014/main" id="{4C2F3029-6CD5-497B-A3A8-5F1234D0CD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486400"/>
          </a:xfrm>
        </p:spPr>
        <p:txBody>
          <a:bodyPr/>
          <a:lstStyle/>
          <a:p>
            <a:pPr lvl="2"/>
            <a:r>
              <a:rPr lang="en-US" altLang="pt-BR"/>
              <a:t> </a:t>
            </a:r>
            <a:r>
              <a:rPr lang="en-US" altLang="pt-BR" sz="2800"/>
              <a:t>Mas, talvez seja possível interpretar o “e” (“Bendito o Deus </a:t>
            </a:r>
            <a:r>
              <a:rPr lang="en-US" altLang="pt-BR" sz="2800" i="1"/>
              <a:t>e </a:t>
            </a:r>
            <a:r>
              <a:rPr lang="en-US" altLang="pt-BR" sz="2800"/>
              <a:t>Pai”) epixegeticamente, isto é, como um “e” explicativo:</a:t>
            </a:r>
          </a:p>
          <a:p>
            <a:pPr lvl="2">
              <a:buFont typeface="Tahoma" panose="020B0604030504040204" pitchFamily="34" charset="0"/>
              <a:buNone/>
            </a:pPr>
            <a:endParaRPr lang="en-US" altLang="pt-BR" sz="2800"/>
          </a:p>
          <a:p>
            <a:pPr lvl="3">
              <a:buFont typeface="Tahoma" panose="020B0604030504040204" pitchFamily="34" charset="0"/>
              <a:buChar char="−"/>
            </a:pPr>
            <a:r>
              <a:rPr lang="en-US" altLang="pt-BR" sz="2400"/>
              <a:t> “Bendito o Deus </a:t>
            </a:r>
            <a:r>
              <a:rPr lang="en-US" altLang="pt-BR" sz="2400" i="1"/>
              <a:t>que é </a:t>
            </a:r>
            <a:r>
              <a:rPr lang="en-US" altLang="pt-BR" sz="2400"/>
              <a:t>o Pai de nosso Senhor Jesus Cristo”.</a:t>
            </a:r>
          </a:p>
          <a:p>
            <a:pPr lvl="3">
              <a:buFont typeface="Wingdings" panose="05000000000000000000" pitchFamily="2" charset="2"/>
              <a:buChar char="§"/>
            </a:pPr>
            <a:endParaRPr lang="en-US" altLang="pt-BR" sz="2400"/>
          </a:p>
          <a:p>
            <a:pPr lvl="2"/>
            <a:r>
              <a:rPr lang="en-US" altLang="pt-BR" sz="2800"/>
              <a:t> Também deve ser lembrado que as palavras “Deus” e “Pai” aparecem conectadas em várias passagens no NT (João 20:17; 1 Cor 15:24; Gal 1:4; Efe 5:20; Fil 4:20; 1 Tess 3:11; Apoc 1:6).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>
            <a:extLst>
              <a:ext uri="{FF2B5EF4-FFF2-40B4-BE49-F238E27FC236}">
                <a16:creationId xmlns:a16="http://schemas.microsoft.com/office/drawing/2014/main" id="{DB25D9DB-7DC6-484B-B96B-433629B1FC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6019800"/>
          </a:xfrm>
        </p:spPr>
        <p:txBody>
          <a:bodyPr/>
          <a:lstStyle/>
          <a:p>
            <a:pPr marL="609600" indent="-609600">
              <a:buSzTx/>
              <a:buFontTx/>
              <a:buAutoNum type="arabicPeriod" startAt="5"/>
            </a:pPr>
            <a:r>
              <a:rPr lang="en-US" altLang="pt-BR" u="sng"/>
              <a:t>1 Cor 8:6</a:t>
            </a:r>
            <a:endParaRPr lang="en-US" altLang="pt-BR"/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pt-BR"/>
              <a:t>	</a:t>
            </a:r>
            <a:r>
              <a:rPr lang="en-US" altLang="pt-BR" sz="2800"/>
              <a:t>“Para nós há um só Deus, o Pai, de quem são todas as coisas e para quem existimos; e um só Senhor, Jesus Cristo, pelo quel são todas as coisas.”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pt-BR"/>
          </a:p>
          <a:p>
            <a:pPr marL="1371600" lvl="2" indent="-457200"/>
            <a:r>
              <a:rPr lang="en-US" altLang="pt-BR" sz="2800"/>
              <a:t>Jesus é aqui descrito como “Senhor”, não como “Deus”, e a linguagem usada parece sugerir que “Senhor” não é idêntico a “Deus”. Ou seja, apenas o Pai é de fato Deus por natureza.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3">
            <a:extLst>
              <a:ext uri="{FF2B5EF4-FFF2-40B4-BE49-F238E27FC236}">
                <a16:creationId xmlns:a16="http://schemas.microsoft.com/office/drawing/2014/main" id="{08DC64FE-E447-46BF-8843-A963580FCE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62600"/>
          </a:xfrm>
        </p:spPr>
        <p:txBody>
          <a:bodyPr/>
          <a:lstStyle/>
          <a:p>
            <a:pPr lvl="2"/>
            <a:r>
              <a:rPr lang="en-US" altLang="pt-BR" sz="2800"/>
              <a:t>O contexto esclarece que Paulo está simplesmente enfatizando o monoteísmo cristão em face do politeísmo pagão.</a:t>
            </a:r>
          </a:p>
          <a:p>
            <a:pPr lvl="2">
              <a:buFont typeface="Tahoma" panose="020B0604030504040204" pitchFamily="34" charset="0"/>
              <a:buChar char="−"/>
            </a:pPr>
            <a:endParaRPr lang="en-US" altLang="pt-BR"/>
          </a:p>
          <a:p>
            <a:pPr lvl="3">
              <a:buFont typeface="Tahoma" panose="020B0604030504040204" pitchFamily="34" charset="0"/>
              <a:buChar char="−"/>
            </a:pPr>
            <a:r>
              <a:rPr lang="en-US" altLang="pt-BR" sz="2400"/>
              <a:t>Vs. 4: “o ídolo, de si mesmo, nada é no mundo . . . não há senão um só Deus”.</a:t>
            </a:r>
          </a:p>
          <a:p>
            <a:pPr lvl="3">
              <a:buFont typeface="Tahoma" panose="020B0604030504040204" pitchFamily="34" charset="0"/>
              <a:buChar char="−"/>
            </a:pPr>
            <a:r>
              <a:rPr lang="en-US" altLang="pt-BR" sz="2400"/>
              <a:t>Vs. 5: embora haja “alguns que se chamem deuses . . . como há muitos deuses e senhores”,</a:t>
            </a:r>
          </a:p>
          <a:p>
            <a:pPr lvl="3">
              <a:buFont typeface="Tahoma" panose="020B0604030504040204" pitchFamily="34" charset="0"/>
              <a:buChar char="−"/>
            </a:pPr>
            <a:r>
              <a:rPr lang="en-US" altLang="pt-BR" sz="2400"/>
              <a:t>Vs. 6: “todavia, para nós há um só Deus, o Pai, de quem são todas as coisas . . . e um só Senhor, Jesus Cristo, pelo qual são todas as coisas.”</a:t>
            </a:r>
            <a:endParaRPr lang="en-US" altLang="pt-BR" sz="18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>
            <a:extLst>
              <a:ext uri="{FF2B5EF4-FFF2-40B4-BE49-F238E27FC236}">
                <a16:creationId xmlns:a16="http://schemas.microsoft.com/office/drawing/2014/main" id="{0920AAB2-C2EA-4B4D-8928-A44D86459F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486400"/>
          </a:xfrm>
        </p:spPr>
        <p:txBody>
          <a:bodyPr/>
          <a:lstStyle/>
          <a:p>
            <a:pPr lvl="2"/>
            <a:r>
              <a:rPr lang="en-US" altLang="pt-BR" sz="2800"/>
              <a:t>Em outras palavras, os pagãos têm muitos </a:t>
            </a:r>
            <a:r>
              <a:rPr lang="en-US" altLang="pt-BR" sz="2800" i="1"/>
              <a:t>deuses</a:t>
            </a:r>
            <a:r>
              <a:rPr lang="en-US" altLang="pt-BR" sz="2800"/>
              <a:t> e </a:t>
            </a:r>
            <a:r>
              <a:rPr lang="en-US" altLang="pt-BR" sz="2800" i="1"/>
              <a:t>senhores, </a:t>
            </a:r>
            <a:r>
              <a:rPr lang="en-US" altLang="pt-BR" sz="2800"/>
              <a:t>mas nós, os cristãos, temos um só Deus e um só Senhor.</a:t>
            </a:r>
          </a:p>
          <a:p>
            <a:pPr lvl="2">
              <a:buFont typeface="Tahoma" panose="020B0604030504040204" pitchFamily="34" charset="0"/>
              <a:buChar char="−"/>
            </a:pPr>
            <a:endParaRPr lang="en-US" altLang="pt-BR" sz="2800"/>
          </a:p>
          <a:p>
            <a:pPr lvl="2"/>
            <a:r>
              <a:rPr lang="en-US" altLang="pt-BR" sz="2800"/>
              <a:t>Além disso, o fato de Jesus Cristo ser aqui descrito como “Senhor” e não como “Deus” não significa que Ele não partilhe da mesma natureza de Deus. “Senhor” é a mesma designação que o AT usa para o único Deus (Yahweh).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Rectangle 3">
            <a:extLst>
              <a:ext uri="{FF2B5EF4-FFF2-40B4-BE49-F238E27FC236}">
                <a16:creationId xmlns:a16="http://schemas.microsoft.com/office/drawing/2014/main" id="{6FA1F127-ADBE-4176-889C-86647A57DA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6019800"/>
          </a:xfrm>
        </p:spPr>
        <p:txBody>
          <a:bodyPr/>
          <a:lstStyle/>
          <a:p>
            <a:pPr marL="609600" indent="-609600">
              <a:buSzTx/>
              <a:buFont typeface="Wingdings" panose="05000000000000000000" pitchFamily="2" charset="2"/>
              <a:buAutoNum type="arabicPeriod" startAt="6"/>
            </a:pPr>
            <a:r>
              <a:rPr lang="en-US" altLang="pt-BR" u="sng"/>
              <a:t>João 14:28</a:t>
            </a:r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en-US" altLang="pt-BR" sz="2800"/>
              <a:t>	“</a:t>
            </a:r>
            <a:r>
              <a:rPr lang="en-US" altLang="pt-BR" sz="2800">
                <a:effectLst/>
              </a:rPr>
              <a:t>Ouvistes que eu vos disse: vou e volto para junto de vós. Se me amásseis, alegrar-vos-íeis de que eu vá para o Pai, pois o Pai é maior do que eu.”</a:t>
            </a:r>
          </a:p>
          <a:p>
            <a:pPr marL="609600" indent="-609600">
              <a:buFont typeface="Wingdings" panose="05000000000000000000" pitchFamily="2" charset="2"/>
              <a:buNone/>
            </a:pPr>
            <a:endParaRPr lang="en-US" altLang="pt-BR">
              <a:effectLst/>
            </a:endParaRPr>
          </a:p>
          <a:p>
            <a:pPr marL="1371600" lvl="2" indent="-457200"/>
            <a:r>
              <a:rPr lang="en-US" altLang="pt-BR" sz="2800">
                <a:effectLst/>
              </a:rPr>
              <a:t>O texto parece indicar que Jesus é inferior ao Pai e, portanto, não partilha da mesma natureza e dos mesmos atributos divinos do Pai.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Rectangle 3">
            <a:extLst>
              <a:ext uri="{FF2B5EF4-FFF2-40B4-BE49-F238E27FC236}">
                <a16:creationId xmlns:a16="http://schemas.microsoft.com/office/drawing/2014/main" id="{229F8E4D-4FD6-44D7-AD3F-C077E6E4BF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457200"/>
            <a:ext cx="8458200" cy="6019800"/>
          </a:xfrm>
        </p:spPr>
        <p:txBody>
          <a:bodyPr/>
          <a:lstStyle/>
          <a:p>
            <a:pPr lvl="2"/>
            <a:r>
              <a:rPr lang="en-US" altLang="pt-BR" sz="2800">
                <a:effectLst/>
              </a:rPr>
              <a:t>O contexto esclarece que o assunto não tem nada a ver com a natureza de Cristo em relação à do Pai, mas com o retorno de Jesus para o Pai, e o que isso representaria para os discípulos.</a:t>
            </a:r>
          </a:p>
          <a:p>
            <a:pPr lvl="2"/>
            <a:endParaRPr lang="en-US" altLang="pt-BR" sz="2800">
              <a:effectLst/>
            </a:endParaRPr>
          </a:p>
          <a:p>
            <a:pPr lvl="2"/>
            <a:r>
              <a:rPr lang="en-US" altLang="pt-BR" sz="2800"/>
              <a:t>Que o Pai é maior que o Filho significa apenas que o retorno de Jesus para o Pai marcaria o início de uma nova dispensação na história da salvação, uma dispensação não mais baseada na presença física de Jesus, mas vinda diretamente do Pai.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Rectangle 3">
            <a:extLst>
              <a:ext uri="{FF2B5EF4-FFF2-40B4-BE49-F238E27FC236}">
                <a16:creationId xmlns:a16="http://schemas.microsoft.com/office/drawing/2014/main" id="{8D7F4A3A-3948-4DC7-A148-788D237477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077200" cy="5638800"/>
          </a:xfrm>
        </p:spPr>
        <p:txBody>
          <a:bodyPr/>
          <a:lstStyle/>
          <a:p>
            <a:pPr lvl="2">
              <a:lnSpc>
                <a:spcPct val="90000"/>
              </a:lnSpc>
            </a:pPr>
            <a:r>
              <a:rPr lang="en-US" altLang="pt-BR" sz="2800"/>
              <a:t>Esta nova dispensação seria superior que a anterior:</a:t>
            </a:r>
          </a:p>
          <a:p>
            <a:pPr lvl="2">
              <a:lnSpc>
                <a:spcPct val="90000"/>
              </a:lnSpc>
            </a:pPr>
            <a:endParaRPr lang="en-US" altLang="pt-BR" sz="2800"/>
          </a:p>
          <a:p>
            <a:pPr lvl="3">
              <a:lnSpc>
                <a:spcPct val="90000"/>
              </a:lnSpc>
              <a:buFont typeface="Tahoma" panose="020B0604030504040204" pitchFamily="34" charset="0"/>
              <a:buChar char="–"/>
            </a:pPr>
            <a:r>
              <a:rPr lang="en-US" altLang="pt-BR" sz="2400"/>
              <a:t> </a:t>
            </a:r>
            <a:r>
              <a:rPr lang="en-US" altLang="pt-BR" sz="2800"/>
              <a:t>Os discípulos fariam obras ainda maiores (vs. 12);</a:t>
            </a:r>
          </a:p>
          <a:p>
            <a:pPr lvl="3">
              <a:lnSpc>
                <a:spcPct val="90000"/>
              </a:lnSpc>
              <a:buFont typeface="Tahoma" panose="020B0604030504040204" pitchFamily="34" charset="0"/>
              <a:buChar char="–"/>
            </a:pPr>
            <a:r>
              <a:rPr lang="en-US" altLang="pt-BR" sz="2800"/>
              <a:t> Tudo o que pedissem lhes seria feito (vs. 13);</a:t>
            </a:r>
          </a:p>
          <a:p>
            <a:pPr lvl="3">
              <a:lnSpc>
                <a:spcPct val="90000"/>
              </a:lnSpc>
              <a:buFont typeface="Tahoma" panose="020B0604030504040204" pitchFamily="34" charset="0"/>
              <a:buChar char="–"/>
            </a:pPr>
            <a:r>
              <a:rPr lang="en-US" altLang="pt-BR" sz="2800"/>
              <a:t> O Paracleto estaria para sempre com eles (vs. 16);</a:t>
            </a:r>
          </a:p>
          <a:p>
            <a:pPr lvl="3">
              <a:lnSpc>
                <a:spcPct val="90000"/>
              </a:lnSpc>
              <a:buFont typeface="Tahoma" panose="020B0604030504040204" pitchFamily="34" charset="0"/>
              <a:buChar char="–"/>
            </a:pPr>
            <a:r>
              <a:rPr lang="en-US" altLang="pt-BR" sz="2800"/>
              <a:t> Eles seriam cheios do Espírito Santo (vs. 17)</a:t>
            </a:r>
          </a:p>
          <a:p>
            <a:pPr lvl="3">
              <a:lnSpc>
                <a:spcPct val="90000"/>
              </a:lnSpc>
              <a:buFont typeface="Tahoma" panose="020B0604030504040204" pitchFamily="34" charset="0"/>
              <a:buChar char="–"/>
            </a:pPr>
            <a:r>
              <a:rPr lang="en-US" altLang="pt-BR" sz="2800"/>
              <a:t> O Espírito lhes ensinaria todas as coisas (vs. 26)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Rectangle 3">
            <a:extLst>
              <a:ext uri="{FF2B5EF4-FFF2-40B4-BE49-F238E27FC236}">
                <a16:creationId xmlns:a16="http://schemas.microsoft.com/office/drawing/2014/main" id="{FF5C8C4C-111D-4F3C-B419-B1CD9954F1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38800"/>
          </a:xfrm>
        </p:spPr>
        <p:txBody>
          <a:bodyPr/>
          <a:lstStyle/>
          <a:p>
            <a:pPr lvl="2">
              <a:buFont typeface="Tahoma" panose="020B0604030504040204" pitchFamily="34" charset="0"/>
              <a:buChar char="–"/>
            </a:pPr>
            <a:endParaRPr lang="en-US" altLang="pt-BR" sz="2800"/>
          </a:p>
          <a:p>
            <a:pPr lvl="2"/>
            <a:r>
              <a:rPr lang="en-US" altLang="pt-BR" sz="2800"/>
              <a:t>Ou seja, </a:t>
            </a:r>
            <a:r>
              <a:rPr lang="en-US" altLang="pt-BR" sz="2800">
                <a:effectLst/>
              </a:rPr>
              <a:t>o retorno de Jesus para o Pai não traria nenhum prejuízo para os discípulos. Pelo contrário, seria melhor para eles, e por isso eles não deveriam se atemorizar (vs. 27).</a:t>
            </a:r>
            <a:endParaRPr lang="en-US" altLang="pt-BR" sz="2800"/>
          </a:p>
          <a:p>
            <a:pPr lvl="2"/>
            <a:endParaRPr lang="en-US" altLang="pt-BR" sz="2800"/>
          </a:p>
          <a:p>
            <a:pPr lvl="2"/>
            <a:r>
              <a:rPr lang="en-US" altLang="pt-BR" sz="2800"/>
              <a:t>Era, portanto, do interesse dos discípulos que Jesus partisse (“convém-vos que Eu vá”) (16:27).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9" name="Rectangle 3">
            <a:extLst>
              <a:ext uri="{FF2B5EF4-FFF2-40B4-BE49-F238E27FC236}">
                <a16:creationId xmlns:a16="http://schemas.microsoft.com/office/drawing/2014/main" id="{53634D78-0AC9-4BC4-AAC3-89A7B54FCF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62600"/>
          </a:xfrm>
        </p:spPr>
        <p:txBody>
          <a:bodyPr/>
          <a:lstStyle/>
          <a:p>
            <a:pPr marL="609600" indent="-609600"/>
            <a:r>
              <a:rPr lang="en-US" altLang="pt-BR"/>
              <a:t> Três grupos de textos no NT:</a:t>
            </a:r>
          </a:p>
          <a:p>
            <a:pPr marL="990600" lvl="1" indent="-533400">
              <a:buClr>
                <a:schemeClr val="hlink"/>
              </a:buClr>
              <a:buFontTx/>
              <a:buAutoNum type="arabicPeriod"/>
            </a:pPr>
            <a:r>
              <a:rPr lang="en-US" altLang="pt-BR"/>
              <a:t>Passagens que aparentemente negam a plena divindade de Jesus.</a:t>
            </a:r>
          </a:p>
          <a:p>
            <a:pPr marL="990600" lvl="1" indent="-533400">
              <a:buClr>
                <a:schemeClr val="hlink"/>
              </a:buClr>
              <a:buFontTx/>
              <a:buAutoNum type="arabicPeriod"/>
            </a:pPr>
            <a:endParaRPr lang="en-US" altLang="pt-BR"/>
          </a:p>
          <a:p>
            <a:pPr marL="990600" lvl="1" indent="-533400">
              <a:buClr>
                <a:schemeClr val="hlink"/>
              </a:buClr>
              <a:buFontTx/>
              <a:buAutoNum type="arabicPeriod"/>
            </a:pPr>
            <a:r>
              <a:rPr lang="en-US" altLang="pt-BR"/>
              <a:t>Passagens ambíguas: parecem afirmar a divindade de Jesus, mas talvez não o façam.</a:t>
            </a:r>
          </a:p>
          <a:p>
            <a:pPr marL="990600" lvl="1" indent="-533400">
              <a:buClr>
                <a:schemeClr val="hlink"/>
              </a:buClr>
              <a:buFontTx/>
              <a:buAutoNum type="arabicPeriod"/>
            </a:pPr>
            <a:endParaRPr lang="en-US" altLang="pt-BR"/>
          </a:p>
          <a:p>
            <a:pPr marL="990600" lvl="1" indent="-533400">
              <a:buClr>
                <a:schemeClr val="hlink"/>
              </a:buClr>
              <a:buFontTx/>
              <a:buAutoNum type="arabicPeriod"/>
            </a:pPr>
            <a:r>
              <a:rPr lang="en-US" altLang="pt-BR"/>
              <a:t>Passagens que inequivocamente afirmam a divindade de Jesus.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Rectangle 3">
            <a:extLst>
              <a:ext uri="{FF2B5EF4-FFF2-40B4-BE49-F238E27FC236}">
                <a16:creationId xmlns:a16="http://schemas.microsoft.com/office/drawing/2014/main" id="{75018833-D079-4F89-91A2-5BDB378339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943600"/>
          </a:xfrm>
        </p:spPr>
        <p:txBody>
          <a:bodyPr/>
          <a:lstStyle/>
          <a:p>
            <a:pPr marL="609600" indent="-609600">
              <a:buSzTx/>
              <a:buFont typeface="Wingdings" panose="05000000000000000000" pitchFamily="2" charset="2"/>
              <a:buAutoNum type="arabicPeriod" startAt="7"/>
            </a:pPr>
            <a:r>
              <a:rPr lang="en-US" altLang="pt-BR" u="sng"/>
              <a:t>João 5:19, 30</a:t>
            </a:r>
            <a:r>
              <a:rPr lang="en-US" altLang="pt-BR"/>
              <a:t>:</a:t>
            </a:r>
            <a:endParaRPr lang="en-US" altLang="pt-BR" u="sng"/>
          </a:p>
          <a:p>
            <a:pPr marL="609600" indent="-609600">
              <a:buFont typeface="Wingdings" panose="05000000000000000000" pitchFamily="2" charset="2"/>
              <a:buNone/>
            </a:pPr>
            <a:r>
              <a:rPr lang="en-US" altLang="pt-BR"/>
              <a:t>	</a:t>
            </a:r>
            <a:r>
              <a:rPr lang="en-US" altLang="pt-BR" sz="2800"/>
              <a:t>“O Filho nada pode fazer de Si mesmo, senão somente aquilo que vir fazer o Pai.”</a:t>
            </a:r>
          </a:p>
          <a:p>
            <a:pPr marL="990600" lvl="1" indent="-533400">
              <a:buFontTx/>
              <a:buChar char="•"/>
            </a:pPr>
            <a:endParaRPr lang="en-US" altLang="pt-BR"/>
          </a:p>
          <a:p>
            <a:pPr marL="1371600" lvl="2" indent="-457200"/>
            <a:r>
              <a:rPr lang="en-US" altLang="pt-BR" sz="2800"/>
              <a:t>Se Jesus fosse </a:t>
            </a:r>
            <a:r>
              <a:rPr lang="en-US" altLang="pt-BR" sz="2800" i="1"/>
              <a:t>Deus</a:t>
            </a:r>
            <a:r>
              <a:rPr lang="en-US" altLang="pt-BR" sz="2800"/>
              <a:t> tanto quanto o Pai, por que era Ele tão dependente do Pai?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3">
            <a:extLst>
              <a:ext uri="{FF2B5EF4-FFF2-40B4-BE49-F238E27FC236}">
                <a16:creationId xmlns:a16="http://schemas.microsoft.com/office/drawing/2014/main" id="{7AD592DA-9531-4B3F-A2F8-FA495DE3B2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62600"/>
          </a:xfrm>
        </p:spPr>
        <p:txBody>
          <a:bodyPr/>
          <a:lstStyle/>
          <a:p>
            <a:pPr lvl="2"/>
            <a:r>
              <a:rPr lang="en-US" altLang="pt-BR" sz="2800"/>
              <a:t>O contexto esclarece que Jesus está apenas defendendo Sua autoridade.</a:t>
            </a:r>
          </a:p>
          <a:p>
            <a:pPr lvl="2"/>
            <a:endParaRPr lang="en-US" altLang="pt-BR" sz="2800"/>
          </a:p>
          <a:p>
            <a:pPr lvl="2"/>
            <a:r>
              <a:rPr lang="en-US" altLang="pt-BR" sz="2800"/>
              <a:t>O assunto é a cura do paralítico de Betesda. Jesus pode curar no sábado porque essa é a obra de Deus. O Pai nunca deixa de trabalhar pela humanidade, e Ele também não (vs. 17), pois é igual ao Pai (vs. 18).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5" name="Rectangle 3">
            <a:extLst>
              <a:ext uri="{FF2B5EF4-FFF2-40B4-BE49-F238E27FC236}">
                <a16:creationId xmlns:a16="http://schemas.microsoft.com/office/drawing/2014/main" id="{C0903FBA-8F78-4749-9726-4451C54D8F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62600"/>
          </a:xfrm>
        </p:spPr>
        <p:txBody>
          <a:bodyPr/>
          <a:lstStyle/>
          <a:p>
            <a:pPr lvl="2"/>
            <a:endParaRPr lang="en-US" altLang="pt-BR" sz="2800"/>
          </a:p>
          <a:p>
            <a:pPr lvl="2"/>
            <a:r>
              <a:rPr lang="en-US" altLang="pt-BR" sz="2800"/>
              <a:t>Jesus nada faz de Si mesmo porque Sua obra é exatamente igual à do Pai, e não porque Ele é inferior ao Pai.</a:t>
            </a:r>
          </a:p>
          <a:p>
            <a:pPr lvl="2"/>
            <a:endParaRPr lang="en-US" altLang="pt-BR" sz="2800"/>
          </a:p>
          <a:p>
            <a:pPr lvl="2"/>
            <a:r>
              <a:rPr lang="en-US" altLang="pt-BR" sz="2800"/>
              <a:t>Tudo o que Ele faz está em plena harmonia com o Pai.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2DBF6C3-36D2-4287-94BD-41B13574E9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algn="l"/>
            <a:r>
              <a:rPr lang="en-US" altLang="pt-BR" sz="4000"/>
              <a:t>II. Passagens ambíguas: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A8905105-7D5A-4025-BA52-85AC851970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 marL="609600" indent="-609600">
              <a:buSzTx/>
              <a:buFontTx/>
              <a:buAutoNum type="arabicPeriod"/>
            </a:pPr>
            <a:r>
              <a:rPr lang="en-US" altLang="pt-BR"/>
              <a:t>Problemas textuais:</a:t>
            </a:r>
          </a:p>
          <a:p>
            <a:pPr marL="990600" lvl="1" indent="-533400">
              <a:buClr>
                <a:schemeClr val="hlink"/>
              </a:buClr>
              <a:buFontTx/>
              <a:buAutoNum type="alphaLcPeriod"/>
            </a:pPr>
            <a:r>
              <a:rPr lang="en-US" altLang="pt-BR" sz="3200" u="sng"/>
              <a:t>Atos 20:28</a:t>
            </a:r>
            <a:r>
              <a:rPr lang="en-US" altLang="pt-BR" sz="3200"/>
              <a:t>:</a:t>
            </a:r>
            <a:endParaRPr lang="en-US" altLang="pt-BR" sz="3200" u="sng"/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pt-BR" sz="2800"/>
              <a:t>	“Igreja de </a:t>
            </a:r>
            <a:r>
              <a:rPr lang="en-US" altLang="pt-BR" sz="2800" i="1"/>
              <a:t>Deus</a:t>
            </a:r>
            <a:r>
              <a:rPr lang="en-US" altLang="pt-BR" sz="2800"/>
              <a:t>, a qual Ele comprou com o </a:t>
            </a:r>
            <a:r>
              <a:rPr lang="en-US" altLang="pt-BR" sz="2800" i="1"/>
              <a:t>Seu próprio sangue</a:t>
            </a:r>
            <a:r>
              <a:rPr lang="en-US" altLang="pt-BR" sz="2800"/>
              <a:t>.”</a:t>
            </a:r>
          </a:p>
          <a:p>
            <a:pPr marL="609600" indent="-609600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n-US" altLang="pt-BR" sz="2800"/>
              <a:t>	</a:t>
            </a:r>
          </a:p>
          <a:p>
            <a:pPr marL="1371600" lvl="2" indent="-457200"/>
            <a:r>
              <a:rPr lang="en-US" altLang="pt-BR" sz="2800"/>
              <a:t>Manuscritos: </a:t>
            </a:r>
          </a:p>
          <a:p>
            <a:pPr marL="1752600" lvl="3" indent="-381000">
              <a:buClr>
                <a:schemeClr val="hlink"/>
              </a:buClr>
              <a:buFont typeface="Tahoma" panose="020B0604030504040204" pitchFamily="34" charset="0"/>
              <a:buChar char="−"/>
            </a:pPr>
            <a:r>
              <a:rPr lang="en-US" altLang="pt-BR" sz="2400"/>
              <a:t>“Deus”: </a:t>
            </a:r>
            <a:r>
              <a:rPr lang="he-IL" altLang="pt-BR" sz="2400">
                <a:cs typeface="Tahoma" panose="020B0604030504040204" pitchFamily="34" charset="0"/>
              </a:rPr>
              <a:t>א</a:t>
            </a:r>
            <a:r>
              <a:rPr lang="en-US" altLang="pt-BR" sz="2400">
                <a:cs typeface="Tahoma" panose="020B0604030504040204" pitchFamily="34" charset="0"/>
              </a:rPr>
              <a:t> B </a:t>
            </a:r>
            <a:endParaRPr lang="he-IL" altLang="pt-BR" sz="2400">
              <a:cs typeface="Tahoma" panose="020B0604030504040204" pitchFamily="34" charset="0"/>
            </a:endParaRPr>
          </a:p>
          <a:p>
            <a:pPr marL="1752600" lvl="3" indent="-381000">
              <a:buClr>
                <a:schemeClr val="hlink"/>
              </a:buClr>
              <a:buFont typeface="Tahoma" panose="020B0604030504040204" pitchFamily="34" charset="0"/>
              <a:buChar char="−"/>
            </a:pPr>
            <a:r>
              <a:rPr lang="en-US" altLang="pt-BR" sz="2400"/>
              <a:t>“Senhor”: A C* D</a:t>
            </a:r>
          </a:p>
          <a:p>
            <a:pPr marL="1752600" lvl="3" indent="-381000">
              <a:buClr>
                <a:schemeClr val="hlink"/>
              </a:buClr>
              <a:buFont typeface="Tahoma" panose="020B0604030504040204" pitchFamily="34" charset="0"/>
              <a:buChar char="−"/>
            </a:pPr>
            <a:endParaRPr lang="en-US" altLang="pt-BR" sz="2400"/>
          </a:p>
          <a:p>
            <a:pPr marL="1752600" lvl="3" indent="-381000">
              <a:buClr>
                <a:schemeClr val="tx1"/>
              </a:buClr>
              <a:buFontTx/>
              <a:buChar char="•"/>
            </a:pPr>
            <a:r>
              <a:rPr lang="en-US" altLang="pt-BR" sz="2400"/>
              <a:t>“Deus” tem mais apoio textual.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Rectangle 3">
            <a:extLst>
              <a:ext uri="{FF2B5EF4-FFF2-40B4-BE49-F238E27FC236}">
                <a16:creationId xmlns:a16="http://schemas.microsoft.com/office/drawing/2014/main" id="{0E33549A-2575-4ED8-AF30-78CAA101E4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62600"/>
          </a:xfrm>
        </p:spPr>
        <p:txBody>
          <a:bodyPr/>
          <a:lstStyle/>
          <a:p>
            <a:pPr lvl="2"/>
            <a:r>
              <a:rPr lang="en-US" altLang="pt-BR" sz="2800"/>
              <a:t>A frase, porém, tem dois significados possíveis:</a:t>
            </a:r>
          </a:p>
          <a:p>
            <a:pPr lvl="2"/>
            <a:endParaRPr lang="en-US" altLang="pt-BR" sz="2800"/>
          </a:p>
          <a:p>
            <a:pPr lvl="3">
              <a:buClr>
                <a:schemeClr val="hlink"/>
              </a:buClr>
            </a:pPr>
            <a:r>
              <a:rPr lang="en-US" altLang="pt-BR" sz="2800"/>
              <a:t>“Igreja de </a:t>
            </a:r>
            <a:r>
              <a:rPr lang="en-US" altLang="pt-BR" sz="2800" i="1"/>
              <a:t>Deus</a:t>
            </a:r>
            <a:r>
              <a:rPr lang="en-US" altLang="pt-BR" sz="2800"/>
              <a:t>, a qual Ele comprou com o </a:t>
            </a:r>
            <a:r>
              <a:rPr lang="en-US" altLang="pt-BR" sz="2800" i="1"/>
              <a:t>Seu próprio sangue</a:t>
            </a:r>
            <a:r>
              <a:rPr lang="en-US" altLang="pt-BR" sz="2800"/>
              <a:t>.”</a:t>
            </a:r>
          </a:p>
          <a:p>
            <a:pPr lvl="4"/>
            <a:r>
              <a:rPr lang="en-US" altLang="pt-BR" sz="2400"/>
              <a:t>Jesus estaria sendo chamado de “Deus”.</a:t>
            </a:r>
          </a:p>
          <a:p>
            <a:pPr lvl="3">
              <a:buClr>
                <a:schemeClr val="tx1"/>
              </a:buClr>
            </a:pPr>
            <a:endParaRPr lang="en-US" altLang="pt-BR" sz="2800"/>
          </a:p>
          <a:p>
            <a:pPr lvl="3">
              <a:buClr>
                <a:schemeClr val="hlink"/>
              </a:buClr>
            </a:pPr>
            <a:r>
              <a:rPr lang="en-US" altLang="pt-BR" sz="2800"/>
              <a:t>“Igreja de </a:t>
            </a:r>
            <a:r>
              <a:rPr lang="en-US" altLang="pt-BR" sz="2800" i="1"/>
              <a:t>Deus</a:t>
            </a:r>
            <a:r>
              <a:rPr lang="en-US" altLang="pt-BR" sz="2800"/>
              <a:t>, a qual Ele comprou com o </a:t>
            </a:r>
            <a:r>
              <a:rPr lang="en-US" altLang="pt-BR" sz="2800" i="1"/>
              <a:t>sangue do Seu próprio</a:t>
            </a:r>
            <a:r>
              <a:rPr lang="en-US" altLang="pt-BR" sz="2800"/>
              <a:t> [Filho].”</a:t>
            </a:r>
          </a:p>
          <a:p>
            <a:pPr lvl="4"/>
            <a:r>
              <a:rPr lang="en-US" altLang="pt-BR" sz="2400"/>
              <a:t>Nenhuma referência à divindade de Jesus.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E742DCD8-F6AD-4A85-88C4-7BB1A5C3C6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6019800"/>
          </a:xfrm>
        </p:spPr>
        <p:txBody>
          <a:bodyPr/>
          <a:lstStyle/>
          <a:p>
            <a:pPr marL="990600" lvl="1" indent="-533400">
              <a:buClr>
                <a:schemeClr val="hlink"/>
              </a:buClr>
              <a:buFontTx/>
              <a:buAutoNum type="alphaLcPeriod" startAt="2"/>
            </a:pPr>
            <a:r>
              <a:rPr lang="en-US" altLang="pt-BR" sz="3200" u="sng"/>
              <a:t>Jo 1:18</a:t>
            </a:r>
          </a:p>
          <a:p>
            <a:pPr marL="990600" lvl="1" indent="-533400">
              <a:buFontTx/>
              <a:buNone/>
            </a:pPr>
            <a:r>
              <a:rPr lang="en-US" altLang="pt-BR"/>
              <a:t>	“Ninguém jamais viu a Deus, o Deus unigênito, que está no seio do Pai, é quem O revelou.”</a:t>
            </a:r>
          </a:p>
          <a:p>
            <a:pPr marL="990600" lvl="1" indent="-533400">
              <a:buFontTx/>
              <a:buNone/>
            </a:pPr>
            <a:endParaRPr lang="en-US" altLang="pt-BR"/>
          </a:p>
          <a:p>
            <a:pPr marL="1371600" lvl="2" indent="-457200"/>
            <a:r>
              <a:rPr lang="en-US" altLang="pt-BR" sz="2800"/>
              <a:t>Manuscritos: </a:t>
            </a:r>
          </a:p>
          <a:p>
            <a:pPr marL="1752600" lvl="3" indent="-381000">
              <a:buClr>
                <a:schemeClr val="hlink"/>
              </a:buClr>
              <a:buFont typeface="Tahoma" panose="020B0604030504040204" pitchFamily="34" charset="0"/>
              <a:buChar char="−"/>
            </a:pPr>
            <a:r>
              <a:rPr lang="en-US" altLang="pt-BR" sz="2400"/>
              <a:t>“Deus”: P66 </a:t>
            </a:r>
            <a:r>
              <a:rPr lang="he-IL" altLang="pt-BR" sz="2400">
                <a:cs typeface="Tahoma" panose="020B0604030504040204" pitchFamily="34" charset="0"/>
              </a:rPr>
              <a:t>א</a:t>
            </a:r>
            <a:r>
              <a:rPr lang="en-US" altLang="pt-BR" sz="2400">
                <a:cs typeface="Tahoma" panose="020B0604030504040204" pitchFamily="34" charset="0"/>
              </a:rPr>
              <a:t>* B C* </a:t>
            </a:r>
            <a:endParaRPr lang="he-IL" altLang="pt-BR" sz="2400">
              <a:cs typeface="Tahoma" panose="020B0604030504040204" pitchFamily="34" charset="0"/>
            </a:endParaRPr>
          </a:p>
          <a:p>
            <a:pPr marL="1752600" lvl="3" indent="-381000">
              <a:buClr>
                <a:schemeClr val="hlink"/>
              </a:buClr>
              <a:buFont typeface="Tahoma" panose="020B0604030504040204" pitchFamily="34" charset="0"/>
              <a:buChar char="−"/>
            </a:pPr>
            <a:r>
              <a:rPr lang="en-US" altLang="pt-BR" sz="2400"/>
              <a:t>“Filho”: A C3 </a:t>
            </a:r>
            <a:r>
              <a:rPr lang="el-GR" altLang="pt-BR" sz="2400">
                <a:cs typeface="Tahoma" panose="020B0604030504040204" pitchFamily="34" charset="0"/>
              </a:rPr>
              <a:t>Θ</a:t>
            </a:r>
            <a:r>
              <a:rPr lang="en-US" altLang="pt-BR" sz="2400">
                <a:cs typeface="Tahoma" panose="020B0604030504040204" pitchFamily="34" charset="0"/>
              </a:rPr>
              <a:t> </a:t>
            </a:r>
            <a:r>
              <a:rPr lang="en-US" altLang="pt-BR" sz="2400" i="1">
                <a:cs typeface="Tahoma" panose="020B0604030504040204" pitchFamily="34" charset="0"/>
              </a:rPr>
              <a:t>Byz</a:t>
            </a:r>
            <a:endParaRPr lang="el-GR" altLang="pt-BR" sz="2400">
              <a:cs typeface="Tahoma" panose="020B0604030504040204" pitchFamily="34" charset="0"/>
            </a:endParaRPr>
          </a:p>
          <a:p>
            <a:pPr marL="1752600" lvl="3" indent="-381000">
              <a:buClr>
                <a:schemeClr val="hlink"/>
              </a:buClr>
              <a:buFont typeface="Tahoma" panose="020B0604030504040204" pitchFamily="34" charset="0"/>
              <a:buChar char="−"/>
            </a:pPr>
            <a:endParaRPr lang="en-US" altLang="pt-BR" sz="2400"/>
          </a:p>
          <a:p>
            <a:pPr marL="1752600" lvl="3" indent="-381000">
              <a:buClr>
                <a:schemeClr val="tx1"/>
              </a:buClr>
              <a:buFontTx/>
              <a:buChar char="•"/>
            </a:pPr>
            <a:r>
              <a:rPr lang="en-US" altLang="pt-BR" sz="2400"/>
              <a:t>“Filho” parece ser a melhor opção textual.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Rectangle 3">
            <a:extLst>
              <a:ext uri="{FF2B5EF4-FFF2-40B4-BE49-F238E27FC236}">
                <a16:creationId xmlns:a16="http://schemas.microsoft.com/office/drawing/2014/main" id="{AA6C5FD6-A2A1-4175-8F2D-604761295A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486400"/>
          </a:xfrm>
        </p:spPr>
        <p:txBody>
          <a:bodyPr/>
          <a:lstStyle/>
          <a:p>
            <a:pPr lvl="2"/>
            <a:r>
              <a:rPr lang="en-US" altLang="pt-BR" sz="2800"/>
              <a:t>“Deus unigênito”:</a:t>
            </a:r>
          </a:p>
          <a:p>
            <a:pPr lvl="3"/>
            <a:r>
              <a:rPr lang="en-US" altLang="pt-BR" sz="2800"/>
              <a:t>Como pode Jesus ser o “Deus único [</a:t>
            </a:r>
            <a:r>
              <a:rPr lang="en-US" altLang="pt-BR" sz="2800" i="1"/>
              <a:t>monogen</a:t>
            </a:r>
            <a:r>
              <a:rPr lang="en-US" altLang="pt-BR" sz="2800" i="1">
                <a:cs typeface="Tahoma" panose="020B0604030504040204" pitchFamily="34" charset="0"/>
              </a:rPr>
              <a:t>ē</a:t>
            </a:r>
            <a:r>
              <a:rPr lang="en-US" altLang="pt-BR" sz="2800" i="1"/>
              <a:t>s</a:t>
            </a:r>
            <a:r>
              <a:rPr lang="en-US" altLang="pt-BR" sz="2800"/>
              <a:t>]” se João fala também no “Pai”?</a:t>
            </a:r>
          </a:p>
          <a:p>
            <a:pPr lvl="2"/>
            <a:endParaRPr lang="en-US" altLang="pt-BR" sz="2800"/>
          </a:p>
          <a:p>
            <a:pPr lvl="2"/>
            <a:r>
              <a:rPr lang="en-US" altLang="pt-BR" sz="2800"/>
              <a:t>“Filho unigênito”:</a:t>
            </a:r>
          </a:p>
          <a:p>
            <a:pPr lvl="3"/>
            <a:r>
              <a:rPr lang="en-US" altLang="pt-BR" sz="2800"/>
              <a:t>Expressão tipicamente joanina.</a:t>
            </a:r>
          </a:p>
          <a:p>
            <a:pPr lvl="3"/>
            <a:r>
              <a:rPr lang="en-US" altLang="pt-BR" sz="2800"/>
              <a:t> Em três outras passagens de João, “unigênito” é usado como um adjetivo de “Filho” (Jo 3:16, 18; 1 Jo 4:9; cf. Jo 1:14).</a:t>
            </a:r>
            <a:endParaRPr lang="en-US" altLang="pt-BR" sz="18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6C63D8AB-CE53-4894-83F5-13E3885A4C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6096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SzTx/>
              <a:buFontTx/>
              <a:buAutoNum type="arabicPeriod" startAt="2"/>
            </a:pPr>
            <a:r>
              <a:rPr lang="en-US" altLang="pt-BR"/>
              <a:t>Problemas sintáticos:</a:t>
            </a:r>
          </a:p>
          <a:p>
            <a:pPr marL="990600" lvl="1" indent="-533400">
              <a:lnSpc>
                <a:spcPct val="90000"/>
              </a:lnSpc>
              <a:buClr>
                <a:schemeClr val="hlink"/>
              </a:buClr>
              <a:buFontTx/>
              <a:buAutoNum type="alphaLcPeriod"/>
            </a:pPr>
            <a:r>
              <a:rPr lang="en-US" altLang="pt-BR" sz="3200" u="sng"/>
              <a:t>Rom 9:5</a:t>
            </a:r>
            <a:r>
              <a:rPr lang="en-US" altLang="pt-BR" sz="3200"/>
              <a:t>:</a:t>
            </a:r>
          </a:p>
          <a:p>
            <a:pPr marL="990600" lvl="1" indent="-533400">
              <a:lnSpc>
                <a:spcPct val="90000"/>
              </a:lnSpc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/>
              <a:t>Duas interpretações possíveis:</a:t>
            </a:r>
          </a:p>
          <a:p>
            <a:pPr marL="1371600" lvl="2" indent="-457200">
              <a:lnSpc>
                <a:spcPct val="90000"/>
              </a:lnSpc>
              <a:buFont typeface="Tahoma" panose="020B0604030504040204" pitchFamily="34" charset="0"/>
              <a:buChar char="−"/>
            </a:pPr>
            <a:r>
              <a:rPr lang="en-US" altLang="pt-BR" sz="2800"/>
              <a:t>“Deles são os patriarcas, e também deles descende o Cristo, segundo a carne, o qual é sobre todos, Deus bendito para todo o sempre. Amém!” (ARA).</a:t>
            </a:r>
          </a:p>
          <a:p>
            <a:pPr marL="1752600" lvl="3" indent="-381000">
              <a:lnSpc>
                <a:spcPct val="90000"/>
              </a:lnSpc>
              <a:buFontTx/>
              <a:buChar char="•"/>
            </a:pPr>
            <a:r>
              <a:rPr lang="en-US" altLang="pt-BR" sz="2400"/>
              <a:t>Cristo = Deus</a:t>
            </a:r>
          </a:p>
          <a:p>
            <a:pPr marL="1371600" lvl="2" indent="-457200">
              <a:lnSpc>
                <a:spcPct val="90000"/>
              </a:lnSpc>
              <a:buFont typeface="Tahoma" panose="020B0604030504040204" pitchFamily="34" charset="0"/>
              <a:buChar char="−"/>
            </a:pPr>
            <a:endParaRPr lang="en-US" altLang="pt-BR"/>
          </a:p>
          <a:p>
            <a:pPr marL="1371600" lvl="2" indent="-457200">
              <a:lnSpc>
                <a:spcPct val="90000"/>
              </a:lnSpc>
              <a:buFont typeface="Tahoma" panose="020B0604030504040204" pitchFamily="34" charset="0"/>
              <a:buChar char="−"/>
            </a:pPr>
            <a:r>
              <a:rPr lang="en-US" altLang="pt-BR" sz="2800"/>
              <a:t>“. . . segundo a carne. Deus que é sobre todos seja bendito para todo o sempre.  Amém!” (RSV).</a:t>
            </a:r>
          </a:p>
          <a:p>
            <a:pPr marL="1752600" lvl="3" indent="-381000">
              <a:lnSpc>
                <a:spcPct val="90000"/>
              </a:lnSpc>
              <a:buFontTx/>
              <a:buChar char="•"/>
            </a:pPr>
            <a:r>
              <a:rPr lang="en-US" altLang="pt-BR" sz="2400"/>
              <a:t>Declaração doxológica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1" name="Rectangle 3">
            <a:extLst>
              <a:ext uri="{FF2B5EF4-FFF2-40B4-BE49-F238E27FC236}">
                <a16:creationId xmlns:a16="http://schemas.microsoft.com/office/drawing/2014/main" id="{C5FFEB60-AC26-47FA-8824-E1B4FAB40A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486400"/>
          </a:xfrm>
        </p:spPr>
        <p:txBody>
          <a:bodyPr/>
          <a:lstStyle/>
          <a:p>
            <a:pPr lvl="2"/>
            <a:r>
              <a:rPr lang="en-US" altLang="pt-BR" sz="2800"/>
              <a:t>O problema tem que ver com pontuação, ausente no texto original da epístola.</a:t>
            </a:r>
          </a:p>
          <a:p>
            <a:pPr lvl="2"/>
            <a:endParaRPr lang="en-US" altLang="pt-BR" sz="2800"/>
          </a:p>
          <a:p>
            <a:pPr lvl="2"/>
            <a:r>
              <a:rPr lang="en-US" altLang="pt-BR" sz="2800"/>
              <a:t>Os que preferem a interpretação doxológica do texto alegam que, em suas epístolas genuínas Paulo nunca chama Cristo de Deus.</a:t>
            </a:r>
          </a:p>
          <a:p>
            <a:pPr lvl="3"/>
            <a:r>
              <a:rPr lang="en-US" altLang="pt-BR" sz="2400"/>
              <a:t>Tito 2:13 é geralmente considerada dêutero-paulina.</a:t>
            </a:r>
          </a:p>
          <a:p>
            <a:pPr lvl="2"/>
            <a:endParaRPr lang="en-US" altLang="pt-BR" sz="2800"/>
          </a:p>
          <a:p>
            <a:pPr lvl="2"/>
            <a:endParaRPr lang="en-US" altLang="pt-BR" sz="28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3" name="Rectangle 3">
            <a:extLst>
              <a:ext uri="{FF2B5EF4-FFF2-40B4-BE49-F238E27FC236}">
                <a16:creationId xmlns:a16="http://schemas.microsoft.com/office/drawing/2014/main" id="{18A5B3FA-407A-41AD-862D-415F53EFF8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62600"/>
          </a:xfrm>
        </p:spPr>
        <p:txBody>
          <a:bodyPr/>
          <a:lstStyle/>
          <a:p>
            <a:pPr marL="1371600" lvl="2" indent="-457200"/>
            <a:r>
              <a:rPr lang="en-US" altLang="pt-BR" sz="2800"/>
              <a:t>A interpretação segundo a qual Cristo é “Deus bendito para todo o sempre” se baseia nos seguintes argumentos:</a:t>
            </a:r>
          </a:p>
          <a:p>
            <a:pPr marL="1371600" lvl="2" indent="-457200"/>
            <a:endParaRPr lang="en-US" altLang="pt-BR" sz="2800"/>
          </a:p>
          <a:p>
            <a:pPr marL="1752600" lvl="3" indent="-381000">
              <a:buClr>
                <a:schemeClr val="hlink"/>
              </a:buClr>
              <a:buFontTx/>
              <a:buAutoNum type="arabicParenR"/>
            </a:pPr>
            <a:r>
              <a:rPr lang="en-US" altLang="pt-BR" sz="2800"/>
              <a:t>Condiz melhor com a estrutura da passagem, que se refere a Cristo, não ao Pai.</a:t>
            </a:r>
          </a:p>
          <a:p>
            <a:pPr marL="1752600" lvl="3" indent="-381000">
              <a:buClr>
                <a:schemeClr val="hlink"/>
              </a:buClr>
              <a:buFontTx/>
              <a:buAutoNum type="arabicParenR"/>
            </a:pPr>
            <a:endParaRPr lang="en-US" altLang="pt-BR" sz="2800"/>
          </a:p>
          <a:p>
            <a:pPr marL="1752600" lvl="3" indent="-381000">
              <a:buClr>
                <a:schemeClr val="hlink"/>
              </a:buClr>
              <a:buFontTx/>
              <a:buAutoNum type="arabicParenR"/>
            </a:pPr>
            <a:r>
              <a:rPr lang="en-US" altLang="pt-BR" sz="2800"/>
              <a:t>É mais natural interpretar as palavras “o qual é” como uma frase relativa, e portanto como uma descrição de “Cristo”.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4537877-A34A-45DC-853B-4B1CB4AC79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pt-BR" sz="4000"/>
              <a:t>I.  Passagens que aparentemente negam a plena divindade de Jesus: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BE2523D-1751-4A97-9424-CA1454C64E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78025"/>
            <a:ext cx="8229600" cy="4117975"/>
          </a:xfrm>
        </p:spPr>
        <p:txBody>
          <a:bodyPr/>
          <a:lstStyle/>
          <a:p>
            <a:pPr marL="609600" indent="-609600">
              <a:buSzTx/>
              <a:buFontTx/>
              <a:buAutoNum type="arabicPeriod"/>
            </a:pPr>
            <a:r>
              <a:rPr lang="en-US" altLang="pt-BR" u="sng"/>
              <a:t>João 3:16</a:t>
            </a:r>
            <a:r>
              <a:rPr lang="en-US" altLang="pt-BR"/>
              <a:t>:</a:t>
            </a:r>
          </a:p>
          <a:p>
            <a:pPr marL="609600" indent="-609600">
              <a:buSzTx/>
              <a:buFontTx/>
              <a:buNone/>
            </a:pPr>
            <a:r>
              <a:rPr lang="en-US" altLang="pt-BR"/>
              <a:t>	</a:t>
            </a:r>
            <a:r>
              <a:rPr lang="en-US" altLang="pt-BR" sz="2800"/>
              <a:t>“Porque Deus amou o mundo de tal maneira que deu o Seu Filho </a:t>
            </a:r>
            <a:r>
              <a:rPr lang="en-US" altLang="pt-BR" sz="2800" i="1"/>
              <a:t>unigênito</a:t>
            </a:r>
            <a:r>
              <a:rPr lang="en-US" altLang="pt-BR" sz="2800"/>
              <a:t>, para que todo o que nEle crê não pereça, mas tenha a vida eterna.”</a:t>
            </a:r>
          </a:p>
          <a:p>
            <a:pPr marL="609600" indent="-609600">
              <a:buSzTx/>
              <a:buFontTx/>
              <a:buNone/>
            </a:pPr>
            <a:endParaRPr lang="en-US" altLang="pt-BR" sz="28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Rectangle 3">
            <a:extLst>
              <a:ext uri="{FF2B5EF4-FFF2-40B4-BE49-F238E27FC236}">
                <a16:creationId xmlns:a16="http://schemas.microsoft.com/office/drawing/2014/main" id="{4220AA02-B8D3-458E-B2CC-A49C0D18DA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38800"/>
          </a:xfrm>
        </p:spPr>
        <p:txBody>
          <a:bodyPr/>
          <a:lstStyle/>
          <a:p>
            <a:pPr marL="1752600" lvl="3" indent="-381000">
              <a:buClr>
                <a:schemeClr val="hlink"/>
              </a:buClr>
              <a:buFontTx/>
              <a:buAutoNum type="arabicParenR" startAt="3"/>
            </a:pPr>
            <a:r>
              <a:rPr lang="en-US" altLang="pt-BR" sz="2800"/>
              <a:t>Doxologias em Paulo sempre estão conectadas com a frase precedente (1:25; 11:36; 2 Cor 11:31; Gal 1:5; Efe 3:21; Fil 4:20; 1 Tim 1:17; 2 Tim 4:18).</a:t>
            </a:r>
          </a:p>
          <a:p>
            <a:pPr marL="1752600" lvl="3" indent="-381000">
              <a:buClr>
                <a:schemeClr val="hlink"/>
              </a:buClr>
              <a:buFontTx/>
              <a:buAutoNum type="arabicParenR" startAt="3"/>
            </a:pPr>
            <a:endParaRPr lang="en-US" altLang="pt-BR" sz="2800"/>
          </a:p>
          <a:p>
            <a:pPr marL="1752600" lvl="3" indent="-381000">
              <a:buClr>
                <a:schemeClr val="hlink"/>
              </a:buClr>
              <a:buFontTx/>
              <a:buAutoNum type="arabicParenR" startAt="3"/>
            </a:pPr>
            <a:r>
              <a:rPr lang="en-US" altLang="pt-BR" sz="2800"/>
              <a:t>À luz do contexto, no qual Paulo lamenta a incredulidade dos judeus, não parece haver a condição psicológica adequada para a introdução de uma doxologia nesse ponto.</a:t>
            </a:r>
          </a:p>
          <a:p>
            <a:pPr marL="1752600" lvl="3" indent="-381000">
              <a:buClr>
                <a:schemeClr val="hlink"/>
              </a:buClr>
              <a:buFontTx/>
              <a:buAutoNum type="arabicParenR" startAt="3"/>
            </a:pPr>
            <a:endParaRPr lang="en-US" altLang="pt-BR" sz="2800"/>
          </a:p>
          <a:p>
            <a:pPr marL="609600" indent="-609600"/>
            <a:endParaRPr lang="en-US" altLang="pt-BR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>
            <a:extLst>
              <a:ext uri="{FF2B5EF4-FFF2-40B4-BE49-F238E27FC236}">
                <a16:creationId xmlns:a16="http://schemas.microsoft.com/office/drawing/2014/main" id="{3A743779-672C-4C0A-B2A1-6880A4F13A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marL="990600" lvl="1" indent="-533400">
              <a:buClr>
                <a:schemeClr val="hlink"/>
              </a:buClr>
              <a:buFontTx/>
              <a:buAutoNum type="alphaLcPeriod" startAt="2"/>
            </a:pPr>
            <a:r>
              <a:rPr lang="en-US" altLang="pt-BR" sz="3200" u="sng"/>
              <a:t>Col 2:2</a:t>
            </a:r>
            <a:r>
              <a:rPr lang="en-US" altLang="pt-BR" sz="3200"/>
              <a:t>:</a:t>
            </a:r>
          </a:p>
          <a:p>
            <a:pPr marL="990600" lvl="1" indent="-533400">
              <a:buFontTx/>
              <a:buNone/>
            </a:pPr>
            <a:r>
              <a:rPr lang="en-US" altLang="pt-BR"/>
              <a:t>	“. . . para conhecimento do mistério de Deus, Cristo” (ARA).</a:t>
            </a:r>
          </a:p>
          <a:p>
            <a:pPr marL="990600" lvl="1" indent="-533400">
              <a:buFontTx/>
              <a:buNone/>
            </a:pPr>
            <a:endParaRPr lang="en-US" altLang="pt-BR"/>
          </a:p>
          <a:p>
            <a:pPr marL="1371600" lvl="2" indent="-457200"/>
            <a:r>
              <a:rPr lang="en-US" altLang="pt-BR" sz="2800"/>
              <a:t>Duas possíveis interpretações:</a:t>
            </a:r>
          </a:p>
          <a:p>
            <a:pPr marL="1371600" lvl="2" indent="-457200"/>
            <a:endParaRPr lang="en-US" altLang="pt-BR" sz="2800"/>
          </a:p>
          <a:p>
            <a:pPr marL="1752600" lvl="3" indent="-381000">
              <a:buClr>
                <a:schemeClr val="hlink"/>
              </a:buClr>
              <a:buFont typeface="Tahoma" panose="020B0604030504040204" pitchFamily="34" charset="0"/>
              <a:buChar char="−"/>
            </a:pPr>
            <a:r>
              <a:rPr lang="en-US" altLang="pt-BR" sz="2800"/>
              <a:t>“Deus-Cristo” (Cristo = Deus).</a:t>
            </a:r>
          </a:p>
          <a:p>
            <a:pPr marL="1752600" lvl="3" indent="-381000">
              <a:buClr>
                <a:schemeClr val="hlink"/>
              </a:buClr>
              <a:buFont typeface="Tahoma" panose="020B0604030504040204" pitchFamily="34" charset="0"/>
              <a:buChar char="−"/>
            </a:pPr>
            <a:endParaRPr lang="en-US" altLang="pt-BR" sz="2400"/>
          </a:p>
          <a:p>
            <a:pPr marL="1752600" lvl="3" indent="-381000">
              <a:buClr>
                <a:schemeClr val="hlink"/>
              </a:buClr>
              <a:buFont typeface="Tahoma" panose="020B0604030504040204" pitchFamily="34" charset="0"/>
              <a:buChar char="−"/>
            </a:pPr>
            <a:r>
              <a:rPr lang="en-US" altLang="pt-BR" sz="2800"/>
              <a:t>“Deus, Cristo” (Cristo = o mistério de Deus).</a:t>
            </a:r>
            <a:endParaRPr lang="en-US" altLang="pt-BR" sz="240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1" name="Rectangle 3">
            <a:extLst>
              <a:ext uri="{FF2B5EF4-FFF2-40B4-BE49-F238E27FC236}">
                <a16:creationId xmlns:a16="http://schemas.microsoft.com/office/drawing/2014/main" id="{3A766872-8BC9-416A-A7E7-795C092422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38800"/>
          </a:xfrm>
        </p:spPr>
        <p:txBody>
          <a:bodyPr/>
          <a:lstStyle/>
          <a:p>
            <a:pPr lvl="2"/>
            <a:r>
              <a:rPr lang="en-US" altLang="pt-BR" sz="2800"/>
              <a:t>Não há dúvida de que a segunda alternativa deve ser a preferida.</a:t>
            </a:r>
          </a:p>
          <a:p>
            <a:pPr lvl="2"/>
            <a:endParaRPr lang="en-US" altLang="pt-BR" sz="2800"/>
          </a:p>
          <a:p>
            <a:pPr lvl="2"/>
            <a:r>
              <a:rPr lang="en-US" altLang="pt-BR" sz="2800"/>
              <a:t>Para Paulo, não existe um mistério de Cristo (“do Deus-Cristo”), mas Cristo mesmo é o mistério de Deus (Rom 16:25; Efe 3:3-4, 9; 5:32; 6:19; Col 1:26-27; 4:3; 1 Tim 3:12), agora revelado aos homens.</a:t>
            </a:r>
            <a:endParaRPr lang="en-US" altLang="pt-BR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>
            <a:extLst>
              <a:ext uri="{FF2B5EF4-FFF2-40B4-BE49-F238E27FC236}">
                <a16:creationId xmlns:a16="http://schemas.microsoft.com/office/drawing/2014/main" id="{5D7E2554-8A15-48B3-9911-8BEE500E5D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6019800"/>
          </a:xfrm>
        </p:spPr>
        <p:txBody>
          <a:bodyPr/>
          <a:lstStyle/>
          <a:p>
            <a:pPr marL="990600" lvl="1" indent="-533400">
              <a:lnSpc>
                <a:spcPct val="90000"/>
              </a:lnSpc>
              <a:buClr>
                <a:schemeClr val="hlink"/>
              </a:buClr>
              <a:buFontTx/>
              <a:buAutoNum type="alphaLcPeriod" startAt="3"/>
            </a:pPr>
            <a:r>
              <a:rPr lang="en-US" altLang="pt-BR" sz="3200" u="sng"/>
              <a:t>Tito 2:13</a:t>
            </a:r>
            <a:r>
              <a:rPr lang="en-US" altLang="pt-BR" sz="3200"/>
              <a:t>; </a:t>
            </a:r>
            <a:r>
              <a:rPr lang="en-US" altLang="pt-BR" sz="3200" u="sng"/>
              <a:t>2 Ped 1:1</a:t>
            </a:r>
            <a:r>
              <a:rPr lang="en-US" altLang="pt-BR" sz="3200"/>
              <a:t>: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en-US" altLang="pt-BR" sz="2400"/>
              <a:t>	</a:t>
            </a:r>
            <a:r>
              <a:rPr lang="en-US" altLang="pt-BR"/>
              <a:t>“. . . Do nosso [grande] Deus e Salvador Jesus Cristo” (ARA).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endParaRPr lang="en-US" altLang="pt-BR"/>
          </a:p>
          <a:p>
            <a:pPr marL="1371600" lvl="2" indent="-457200">
              <a:lnSpc>
                <a:spcPct val="90000"/>
              </a:lnSpc>
            </a:pPr>
            <a:r>
              <a:rPr lang="en-US" altLang="pt-BR" sz="2800"/>
              <a:t>Duas possíveis traduções:</a:t>
            </a:r>
          </a:p>
          <a:p>
            <a:pPr marL="1371600" lvl="2" indent="-457200">
              <a:lnSpc>
                <a:spcPct val="90000"/>
              </a:lnSpc>
            </a:pPr>
            <a:endParaRPr lang="en-US" altLang="pt-BR" sz="2800"/>
          </a:p>
          <a:p>
            <a:pPr marL="1752600" lvl="3" indent="-381000">
              <a:lnSpc>
                <a:spcPct val="90000"/>
              </a:lnSpc>
              <a:buClr>
                <a:schemeClr val="hlink"/>
              </a:buClr>
              <a:buFont typeface="Tahoma" panose="020B0604030504040204" pitchFamily="34" charset="0"/>
              <a:buChar char="−"/>
            </a:pPr>
            <a:r>
              <a:rPr lang="en-US" altLang="pt-BR" sz="2800"/>
              <a:t>“do nosso Deus e Salvador Jesus Cristo”</a:t>
            </a:r>
          </a:p>
          <a:p>
            <a:pPr marL="2209800" lvl="4" indent="-381000"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r>
              <a:rPr lang="en-US" altLang="pt-BR"/>
              <a:t>Uma pessoa (Jesus é Deus)</a:t>
            </a:r>
          </a:p>
          <a:p>
            <a:pPr marL="1752600" lvl="3" indent="-381000">
              <a:lnSpc>
                <a:spcPct val="90000"/>
              </a:lnSpc>
              <a:buClr>
                <a:schemeClr val="hlink"/>
              </a:buClr>
              <a:buFont typeface="Tahoma" panose="020B0604030504040204" pitchFamily="34" charset="0"/>
              <a:buChar char="−"/>
            </a:pPr>
            <a:endParaRPr lang="en-US" altLang="pt-BR"/>
          </a:p>
          <a:p>
            <a:pPr marL="1752600" lvl="3" indent="-381000">
              <a:lnSpc>
                <a:spcPct val="90000"/>
              </a:lnSpc>
              <a:buClr>
                <a:schemeClr val="hlink"/>
              </a:buClr>
              <a:buFont typeface="Tahoma" panose="020B0604030504040204" pitchFamily="34" charset="0"/>
              <a:buChar char="−"/>
            </a:pPr>
            <a:r>
              <a:rPr lang="en-US" altLang="pt-BR" sz="2800"/>
              <a:t>“do nosso Deus e do Salvador Jesus Cristo”</a:t>
            </a:r>
          </a:p>
          <a:p>
            <a:pPr marL="2209800" lvl="4" indent="-381000"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r>
              <a:rPr lang="en-US" altLang="pt-BR"/>
              <a:t>Duas pessoas (Deus + Jesus)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>
            <a:extLst>
              <a:ext uri="{FF2B5EF4-FFF2-40B4-BE49-F238E27FC236}">
                <a16:creationId xmlns:a16="http://schemas.microsoft.com/office/drawing/2014/main" id="{A977DA49-27CD-4C0E-99E6-36EEE865B2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6172200"/>
          </a:xfrm>
        </p:spPr>
        <p:txBody>
          <a:bodyPr/>
          <a:lstStyle/>
          <a:p>
            <a:pPr marL="1371600" lvl="2" indent="-457200"/>
            <a:r>
              <a:rPr lang="en-US" altLang="pt-BR" sz="2800"/>
              <a:t>A maioria dos intérpretes prefere a primeira tradução. Duas razões básicas:</a:t>
            </a:r>
          </a:p>
          <a:p>
            <a:pPr marL="1371600" lvl="2" indent="-457200"/>
            <a:endParaRPr lang="en-US" altLang="pt-BR" sz="2800"/>
          </a:p>
          <a:p>
            <a:pPr marL="1752600" lvl="3" indent="-381000">
              <a:buClr>
                <a:schemeClr val="hlink"/>
              </a:buClr>
              <a:buFontTx/>
              <a:buAutoNum type="arabicParenR"/>
            </a:pPr>
            <a:r>
              <a:rPr lang="en-US" altLang="pt-BR" sz="2800"/>
              <a:t>Em grego, há apenas um artigo (</a:t>
            </a:r>
            <a:r>
              <a:rPr lang="en-US" altLang="pt-BR" sz="2800" i="1"/>
              <a:t>tou</a:t>
            </a:r>
            <a:r>
              <a:rPr lang="en-US" altLang="pt-BR" sz="2800"/>
              <a:t>) antes de “Deus”, e dois substantivos no mesmo caso ligados por “e” (</a:t>
            </a:r>
            <a:r>
              <a:rPr lang="en-US" altLang="pt-BR" sz="2800" i="1"/>
              <a:t>kai</a:t>
            </a:r>
            <a:r>
              <a:rPr lang="en-US" altLang="pt-BR" sz="2800"/>
              <a:t>) geralmente designam uma coisa ou pessoa.</a:t>
            </a:r>
            <a:endParaRPr lang="en-US" altLang="pt-BR" sz="240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5" name="Rectangle 3">
            <a:extLst>
              <a:ext uri="{FF2B5EF4-FFF2-40B4-BE49-F238E27FC236}">
                <a16:creationId xmlns:a16="http://schemas.microsoft.com/office/drawing/2014/main" id="{3E26DF42-C468-449F-BBF8-4F68E82C74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38800"/>
          </a:xfrm>
        </p:spPr>
        <p:txBody>
          <a:bodyPr/>
          <a:lstStyle/>
          <a:p>
            <a:pPr marL="1752600" lvl="3" indent="-381000">
              <a:buClr>
                <a:schemeClr val="hlink"/>
              </a:buClr>
              <a:buFontTx/>
              <a:buAutoNum type="arabicParenR" startAt="2"/>
            </a:pPr>
            <a:r>
              <a:rPr lang="en-US" altLang="pt-BR" sz="2800"/>
              <a:t>O texto também fala em “aparição” </a:t>
            </a:r>
            <a:r>
              <a:rPr lang="en-US" altLang="pt-BR" sz="2800" i="1"/>
              <a:t>(epiphaneia</a:t>
            </a:r>
            <a:r>
              <a:rPr lang="en-US" altLang="pt-BR" sz="2800"/>
              <a:t>)</a:t>
            </a:r>
            <a:r>
              <a:rPr lang="en-US" altLang="pt-BR" sz="2800" i="1"/>
              <a:t>,</a:t>
            </a:r>
            <a:r>
              <a:rPr lang="en-US" altLang="pt-BR" sz="2800"/>
              <a:t> que no NT sempre se refere a Jesus Cristo, nunca a Deus o Pai (2 Tess 2:8; 1 Tim 6:14; 2 Tim 1:10; 4:1, 8).</a:t>
            </a:r>
          </a:p>
          <a:p>
            <a:pPr marL="1752600" lvl="3" indent="-381000">
              <a:buClr>
                <a:schemeClr val="hlink"/>
              </a:buClr>
              <a:buFontTx/>
              <a:buAutoNum type="arabicParenR" startAt="2"/>
            </a:pPr>
            <a:endParaRPr lang="en-US" altLang="pt-BR" sz="2800"/>
          </a:p>
          <a:p>
            <a:pPr marL="2209800" lvl="4" indent="-381000">
              <a:buClr>
                <a:schemeClr val="tx1"/>
              </a:buClr>
              <a:buFont typeface="Tahoma" panose="020B0604030504040204" pitchFamily="34" charset="0"/>
              <a:buChar char="−"/>
            </a:pPr>
            <a:r>
              <a:rPr lang="en-US" altLang="pt-BR" sz="2400"/>
              <a:t>Todas essas passagens se referem à segunda vinda de Jesus, à exceção de 2 Tim 1:10, que se refere à primeira vinda.</a:t>
            </a:r>
          </a:p>
          <a:p>
            <a:pPr marL="609600" indent="-609600"/>
            <a:endParaRPr lang="en-US" altLang="pt-BR" sz="24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>
            <a:extLst>
              <a:ext uri="{FF2B5EF4-FFF2-40B4-BE49-F238E27FC236}">
                <a16:creationId xmlns:a16="http://schemas.microsoft.com/office/drawing/2014/main" id="{A9F2EB87-7E30-4AEC-9B2B-023C653749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458200" cy="6248400"/>
          </a:xfrm>
        </p:spPr>
        <p:txBody>
          <a:bodyPr/>
          <a:lstStyle/>
          <a:p>
            <a:pPr marL="990600" lvl="1" indent="-533400">
              <a:lnSpc>
                <a:spcPct val="90000"/>
              </a:lnSpc>
              <a:buClr>
                <a:schemeClr val="hlink"/>
              </a:buClr>
              <a:buFontTx/>
              <a:buAutoNum type="alphaLcPeriod" startAt="4"/>
            </a:pPr>
            <a:r>
              <a:rPr lang="en-US" altLang="pt-BR" sz="3200" u="sng"/>
              <a:t>2 Tess 1:12</a:t>
            </a:r>
            <a:r>
              <a:rPr lang="en-US" altLang="pt-BR" sz="3200"/>
              <a:t>: 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r>
              <a:rPr lang="en-US" altLang="pt-BR"/>
              <a:t>	“A fim de que o nome de nosso Senhor Jesus seja glorificado em vós, e vós, nEle, segundo a graça do nosso Deus e do Senhor Jesus Cristo” (ARA).</a:t>
            </a:r>
          </a:p>
          <a:p>
            <a:pPr marL="990600" lvl="1" indent="-533400">
              <a:lnSpc>
                <a:spcPct val="90000"/>
              </a:lnSpc>
              <a:buFontTx/>
              <a:buNone/>
            </a:pPr>
            <a:endParaRPr lang="en-US" altLang="pt-BR"/>
          </a:p>
          <a:p>
            <a:pPr marL="1371600" lvl="2" indent="-457200">
              <a:lnSpc>
                <a:spcPct val="90000"/>
              </a:lnSpc>
            </a:pPr>
            <a:r>
              <a:rPr lang="en-US" altLang="pt-BR" sz="2800"/>
              <a:t>Duas possíveis traduções:</a:t>
            </a:r>
          </a:p>
          <a:p>
            <a:pPr marL="1371600" lvl="2" indent="-457200">
              <a:lnSpc>
                <a:spcPct val="90000"/>
              </a:lnSpc>
            </a:pPr>
            <a:endParaRPr lang="en-US" altLang="pt-BR" sz="2800"/>
          </a:p>
          <a:p>
            <a:pPr marL="1752600" lvl="3" indent="-381000">
              <a:lnSpc>
                <a:spcPct val="90000"/>
              </a:lnSpc>
              <a:buClr>
                <a:schemeClr val="hlink"/>
              </a:buClr>
              <a:buFont typeface="Tahoma" panose="020B0604030504040204" pitchFamily="34" charset="0"/>
              <a:buChar char="−"/>
            </a:pPr>
            <a:r>
              <a:rPr lang="en-US" altLang="pt-BR" sz="2800"/>
              <a:t>“do nosso Deus e do Senhor Jesus Cristo”</a:t>
            </a:r>
          </a:p>
          <a:p>
            <a:pPr marL="2209800" lvl="4" indent="-381000"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r>
              <a:rPr lang="en-US" altLang="pt-BR" sz="2400"/>
              <a:t>Duas pessoas (Deus + Jesus)</a:t>
            </a:r>
          </a:p>
          <a:p>
            <a:pPr marL="2209800" lvl="4" indent="-381000"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endParaRPr lang="en-US" altLang="pt-BR" sz="2400"/>
          </a:p>
          <a:p>
            <a:pPr marL="1752600" lvl="3" indent="-381000">
              <a:lnSpc>
                <a:spcPct val="90000"/>
              </a:lnSpc>
              <a:buClr>
                <a:schemeClr val="hlink"/>
              </a:buClr>
            </a:pPr>
            <a:r>
              <a:rPr lang="en-US" altLang="pt-BR" sz="2800"/>
              <a:t>“do nosso Deus e Senhor Jesus Cristo”</a:t>
            </a:r>
          </a:p>
          <a:p>
            <a:pPr marL="2209800" lvl="4" indent="-381000"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r>
              <a:rPr lang="en-US" altLang="pt-BR" sz="2400"/>
              <a:t>Uma pessoa (Cristo é Deus)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5" name="Rectangle 3">
            <a:extLst>
              <a:ext uri="{FF2B5EF4-FFF2-40B4-BE49-F238E27FC236}">
                <a16:creationId xmlns:a16="http://schemas.microsoft.com/office/drawing/2014/main" id="{183C85A4-76D2-45DC-A014-7ED3AB5042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715000"/>
          </a:xfrm>
        </p:spPr>
        <p:txBody>
          <a:bodyPr/>
          <a:lstStyle/>
          <a:p>
            <a:pPr lvl="2"/>
            <a:r>
              <a:rPr lang="en-US" altLang="pt-BR" sz="2800"/>
              <a:t>O texto grego tem um artigo apenas, antes de “Deus”, o que pode indicar que “Deus” e “Senhor” se referem à mesma pessoa.</a:t>
            </a:r>
          </a:p>
          <a:p>
            <a:pPr lvl="2"/>
            <a:endParaRPr lang="en-US" altLang="pt-BR" sz="2800"/>
          </a:p>
          <a:p>
            <a:pPr lvl="2"/>
            <a:r>
              <a:rPr lang="en-US" altLang="pt-BR" sz="2800"/>
              <a:t>Mas, “Senhor” é geralmente empregado no NT como um nome próprio sem o artigo, o que não acontece com “Salvador” em Tito 2:13 e 2 Ped 1:1.</a:t>
            </a:r>
          </a:p>
          <a:p>
            <a:pPr lvl="2"/>
            <a:endParaRPr lang="en-US" altLang="pt-BR" sz="2800"/>
          </a:p>
          <a:p>
            <a:pPr lvl="2"/>
            <a:r>
              <a:rPr lang="en-US" altLang="pt-BR" sz="2800"/>
              <a:t>A dúvida, portanto, permanece. As duas traduções são igualmente possíveis.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B3F11CDA-BD86-4495-8D1A-CA38B32302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305800" cy="6019800"/>
          </a:xfrm>
        </p:spPr>
        <p:txBody>
          <a:bodyPr/>
          <a:lstStyle/>
          <a:p>
            <a:pPr marL="990600" lvl="1" indent="-533400">
              <a:buClr>
                <a:schemeClr val="hlink"/>
              </a:buClr>
              <a:buFontTx/>
              <a:buAutoNum type="alphaLcPeriod" startAt="5"/>
            </a:pPr>
            <a:r>
              <a:rPr lang="en-US" altLang="pt-BR" sz="3200" u="sng"/>
              <a:t>1 João 5:20</a:t>
            </a:r>
            <a:r>
              <a:rPr lang="en-US" altLang="pt-BR" sz="3200"/>
              <a:t>:</a:t>
            </a:r>
            <a:endParaRPr lang="en-US" altLang="pt-BR" sz="3200" u="sng"/>
          </a:p>
          <a:p>
            <a:pPr marL="990600" lvl="1" indent="-533400">
              <a:buFontTx/>
              <a:buNone/>
            </a:pPr>
            <a:r>
              <a:rPr lang="en-US" altLang="pt-BR"/>
              <a:t>	“Também sabemos que o Filho de Deus é vindo e nos tem dado entendimento para reconhecermos o </a:t>
            </a:r>
            <a:r>
              <a:rPr lang="en-US" altLang="pt-BR" u="sng"/>
              <a:t>verdadeiro</a:t>
            </a:r>
            <a:r>
              <a:rPr lang="en-US" altLang="pt-BR"/>
              <a:t>; e estamos no </a:t>
            </a:r>
            <a:r>
              <a:rPr lang="en-US" altLang="pt-BR" u="sng"/>
              <a:t>verdadeiro</a:t>
            </a:r>
            <a:r>
              <a:rPr lang="en-US" altLang="pt-BR"/>
              <a:t>, em seu Filho, Jesus Cristo.  </a:t>
            </a:r>
            <a:r>
              <a:rPr lang="en-US" altLang="pt-BR" u="sng"/>
              <a:t>Este é o verdadeiro Deus</a:t>
            </a:r>
            <a:r>
              <a:rPr lang="en-US" altLang="pt-BR"/>
              <a:t> e a vida eterna” (ARA).</a:t>
            </a:r>
          </a:p>
          <a:p>
            <a:pPr marL="990600" lvl="1" indent="-533400">
              <a:buFontTx/>
              <a:buNone/>
            </a:pPr>
            <a:endParaRPr lang="en-US" altLang="pt-BR"/>
          </a:p>
          <a:p>
            <a:pPr marL="1371600" lvl="2" indent="-457200"/>
            <a:r>
              <a:rPr lang="en-US" altLang="pt-BR" sz="2800"/>
              <a:t>Quem é o “verdadeiro Deus,” Jesus Cristo ou o Pai?</a:t>
            </a:r>
          </a:p>
          <a:p>
            <a:pPr marL="1752600" lvl="3" indent="-381000"/>
            <a:r>
              <a:rPr lang="en-US" altLang="pt-BR" sz="2400"/>
              <a:t>“verdadeiro” 2x = Pai</a:t>
            </a:r>
          </a:p>
          <a:p>
            <a:pPr marL="1752600" lvl="3" indent="-381000"/>
            <a:r>
              <a:rPr lang="en-US" altLang="pt-BR" sz="2400"/>
              <a:t>E a terceira ocorrência?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Rectangle 3">
            <a:extLst>
              <a:ext uri="{FF2B5EF4-FFF2-40B4-BE49-F238E27FC236}">
                <a16:creationId xmlns:a16="http://schemas.microsoft.com/office/drawing/2014/main" id="{88EA77FC-F5E0-4CF0-ADE1-BF94F175F7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38800"/>
          </a:xfrm>
        </p:spPr>
        <p:txBody>
          <a:bodyPr/>
          <a:lstStyle/>
          <a:p>
            <a:pPr marL="1371600" lvl="2" indent="-457200"/>
            <a:r>
              <a:rPr lang="en-US" altLang="pt-BR" sz="2800"/>
              <a:t>A maioria dos intérpretes acredita que a última frase (“este é o verdadeiro Deus e a vida eterna”) se refere a Jesus Cristo. Duas razões principais:</a:t>
            </a:r>
          </a:p>
          <a:p>
            <a:pPr marL="1371600" lvl="2" indent="-457200"/>
            <a:endParaRPr lang="en-US" altLang="pt-BR" sz="2800"/>
          </a:p>
          <a:p>
            <a:pPr marL="1752600" lvl="3" indent="-381000">
              <a:buClr>
                <a:schemeClr val="hlink"/>
              </a:buClr>
              <a:buFontTx/>
              <a:buAutoNum type="arabicParenR"/>
            </a:pPr>
            <a:r>
              <a:rPr lang="en-US" altLang="pt-BR" sz="2800"/>
              <a:t>O antecedente imediato do pronome “este” (</a:t>
            </a:r>
            <a:r>
              <a:rPr lang="en-US" altLang="pt-BR" sz="2800" i="1"/>
              <a:t>houtos</a:t>
            </a:r>
            <a:r>
              <a:rPr lang="en-US" altLang="pt-BR" sz="2800"/>
              <a:t>) é “Jesus Cristo”.</a:t>
            </a:r>
          </a:p>
          <a:p>
            <a:pPr marL="1752600" lvl="3" indent="-381000">
              <a:buClr>
                <a:schemeClr val="hlink"/>
              </a:buClr>
              <a:buFontTx/>
              <a:buAutoNum type="arabicParenR"/>
            </a:pPr>
            <a:endParaRPr lang="en-US" altLang="pt-BR" sz="2800"/>
          </a:p>
          <a:p>
            <a:pPr marL="1752600" lvl="3" indent="-381000">
              <a:buClr>
                <a:schemeClr val="hlink"/>
              </a:buClr>
              <a:buFontTx/>
              <a:buAutoNum type="arabicParenR"/>
            </a:pPr>
            <a:r>
              <a:rPr lang="en-US" altLang="pt-BR" sz="2800"/>
              <a:t>É Jesus Cristo que é a fonte de “vida e eterna” (1 João 1:2; João 11:25; 14:6).</a:t>
            </a:r>
          </a:p>
          <a:p>
            <a:pPr marL="1371600" lvl="2" indent="-457200"/>
            <a:endParaRPr lang="en-US" altLang="pt-BR" sz="2800"/>
          </a:p>
          <a:p>
            <a:pPr marL="1371600" lvl="2" indent="-457200"/>
            <a:endParaRPr lang="en-US" altLang="pt-BR"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7" name="Rectangle 3">
            <a:extLst>
              <a:ext uri="{FF2B5EF4-FFF2-40B4-BE49-F238E27FC236}">
                <a16:creationId xmlns:a16="http://schemas.microsoft.com/office/drawing/2014/main" id="{0E470E42-71CE-4648-B0A3-11885572F3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382000" cy="5562600"/>
          </a:xfrm>
        </p:spPr>
        <p:txBody>
          <a:bodyPr/>
          <a:lstStyle/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/>
              <a:t>“</a:t>
            </a:r>
            <a:r>
              <a:rPr lang="en-US" altLang="pt-BR" u="sng"/>
              <a:t>Unigênito</a:t>
            </a:r>
            <a:r>
              <a:rPr lang="en-US" altLang="pt-BR"/>
              <a:t>”, em português, significa “unico gerado”.</a:t>
            </a:r>
          </a:p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endParaRPr lang="en-US" altLang="pt-BR"/>
          </a:p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/>
              <a:t>Como pode Jesus ser Deus por natureza e ao mesmo tempo o Filho “único gerado” pelo Pai?</a:t>
            </a:r>
          </a:p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endParaRPr lang="en-US" altLang="pt-BR"/>
          </a:p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/>
              <a:t>Em grego, </a:t>
            </a:r>
            <a:r>
              <a:rPr lang="en-US" altLang="pt-BR" i="1"/>
              <a:t>monogen</a:t>
            </a:r>
            <a:r>
              <a:rPr lang="en-US" altLang="pt-BR" i="1">
                <a:cs typeface="Tahoma" panose="020B0604030504040204" pitchFamily="34" charset="0"/>
              </a:rPr>
              <a:t>ēs</a:t>
            </a:r>
            <a:r>
              <a:rPr lang="en-US" altLang="pt-BR">
                <a:cs typeface="Tahoma" panose="020B0604030504040204" pitchFamily="34" charset="0"/>
              </a:rPr>
              <a:t>: “único do tipo/espécie”</a:t>
            </a:r>
          </a:p>
          <a:p>
            <a:pPr lvl="2"/>
            <a:r>
              <a:rPr lang="en-US" altLang="pt-BR" i="1">
                <a:cs typeface="Tahoma" panose="020B0604030504040204" pitchFamily="34" charset="0"/>
              </a:rPr>
              <a:t>monos</a:t>
            </a:r>
            <a:r>
              <a:rPr lang="en-US" altLang="pt-BR">
                <a:cs typeface="Tahoma" panose="020B0604030504040204" pitchFamily="34" charset="0"/>
              </a:rPr>
              <a:t>:	um, único</a:t>
            </a:r>
          </a:p>
          <a:p>
            <a:pPr lvl="2"/>
            <a:r>
              <a:rPr lang="en-US" altLang="pt-BR" i="1">
                <a:cs typeface="Tahoma" panose="020B0604030504040204" pitchFamily="34" charset="0"/>
              </a:rPr>
              <a:t>genos</a:t>
            </a:r>
            <a:r>
              <a:rPr lang="en-US" altLang="pt-BR">
                <a:cs typeface="Tahoma" panose="020B0604030504040204" pitchFamily="34" charset="0"/>
              </a:rPr>
              <a:t>:	tipo, espécie, classe</a:t>
            </a:r>
          </a:p>
          <a:p>
            <a:pPr lvl="2"/>
            <a:endParaRPr lang="en-US" altLang="pt-BR" i="1"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5" name="Rectangle 3">
            <a:extLst>
              <a:ext uri="{FF2B5EF4-FFF2-40B4-BE49-F238E27FC236}">
                <a16:creationId xmlns:a16="http://schemas.microsoft.com/office/drawing/2014/main" id="{3EF34181-8BE3-4C9A-AC8B-D8D5F2D069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38800"/>
          </a:xfrm>
        </p:spPr>
        <p:txBody>
          <a:bodyPr/>
          <a:lstStyle/>
          <a:p>
            <a:pPr marL="990600" lvl="1" indent="-533400">
              <a:buClr>
                <a:schemeClr val="hlink"/>
              </a:buClr>
              <a:buFont typeface="Wingdings" panose="05000000000000000000" pitchFamily="2" charset="2"/>
              <a:buAutoNum type="alphaLcPeriod" startAt="6"/>
            </a:pPr>
            <a:r>
              <a:rPr lang="en-US" altLang="pt-BR" sz="3200" u="sng"/>
              <a:t>Fil 2:6</a:t>
            </a:r>
            <a:r>
              <a:rPr lang="en-US" altLang="pt-BR" sz="3200"/>
              <a:t>:</a:t>
            </a:r>
          </a:p>
          <a:p>
            <a:pPr marL="990600" lvl="1" indent="-533400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n-US" altLang="pt-BR" sz="3200"/>
              <a:t>	</a:t>
            </a:r>
            <a:r>
              <a:rPr lang="en-US" altLang="pt-BR"/>
              <a:t>“Pois Ele, subsistindo em forma de Deus não julgou como usurpação o ser </a:t>
            </a:r>
            <a:r>
              <a:rPr lang="en-US" altLang="pt-BR" u="sng"/>
              <a:t>igual a Deus</a:t>
            </a:r>
            <a:r>
              <a:rPr lang="en-US" altLang="pt-BR"/>
              <a:t> (ARA).”</a:t>
            </a:r>
          </a:p>
          <a:p>
            <a:pPr marL="990600" lvl="1" indent="-533400">
              <a:buClr>
                <a:schemeClr val="hlink"/>
              </a:buClr>
              <a:buFont typeface="Wingdings" panose="05000000000000000000" pitchFamily="2" charset="2"/>
              <a:buNone/>
            </a:pPr>
            <a:endParaRPr lang="en-US" altLang="pt-BR"/>
          </a:p>
          <a:p>
            <a:pPr marL="1371600" lvl="2" indent="-457200"/>
            <a:r>
              <a:rPr lang="en-US" altLang="pt-BR" sz="2800"/>
              <a:t>A interpretação da expressão “igual a Deus” (</a:t>
            </a:r>
            <a:r>
              <a:rPr lang="en-US" altLang="pt-BR" sz="2800" i="1"/>
              <a:t>isa the</a:t>
            </a:r>
            <a:r>
              <a:rPr lang="en-US" altLang="pt-BR" sz="2800" i="1">
                <a:cs typeface="Tahoma" panose="020B0604030504040204" pitchFamily="34" charset="0"/>
              </a:rPr>
              <a:t>ō</a:t>
            </a:r>
            <a:r>
              <a:rPr lang="en-US" altLang="pt-BR" sz="2800">
                <a:cs typeface="Tahoma" panose="020B0604030504040204" pitchFamily="34" charset="0"/>
              </a:rPr>
              <a:t>)</a:t>
            </a:r>
            <a:r>
              <a:rPr lang="en-US" altLang="pt-BR" sz="2800" i="1"/>
              <a:t> </a:t>
            </a:r>
            <a:r>
              <a:rPr lang="en-US" altLang="pt-BR" sz="2800"/>
              <a:t>depende da palavra </a:t>
            </a:r>
            <a:r>
              <a:rPr lang="en-US" altLang="pt-BR" sz="2800" i="1"/>
              <a:t>harpagmon</a:t>
            </a:r>
            <a:r>
              <a:rPr lang="en-US" altLang="pt-BR" sz="2800"/>
              <a:t>, aqui traduzida por “usurpação.” 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9" name="Rectangle 3">
            <a:extLst>
              <a:ext uri="{FF2B5EF4-FFF2-40B4-BE49-F238E27FC236}">
                <a16:creationId xmlns:a16="http://schemas.microsoft.com/office/drawing/2014/main" id="{77FBB1DE-C5A2-42F1-8E46-9B3F5084DE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38800"/>
          </a:xfrm>
        </p:spPr>
        <p:txBody>
          <a:bodyPr/>
          <a:lstStyle/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 i="1"/>
              <a:t>Harpagmos</a:t>
            </a:r>
            <a:r>
              <a:rPr lang="en-US" altLang="pt-BR"/>
              <a:t>:</a:t>
            </a:r>
          </a:p>
          <a:p>
            <a:pPr lvl="2">
              <a:buFont typeface="Tahoma" panose="020B0604030504040204" pitchFamily="34" charset="0"/>
              <a:buChar char="−"/>
            </a:pPr>
            <a:r>
              <a:rPr lang="en-US" altLang="pt-BR" sz="2800" i="1"/>
              <a:t> </a:t>
            </a:r>
            <a:r>
              <a:rPr lang="en-US" altLang="pt-BR" sz="2800"/>
              <a:t>Ocorre somente aqui em todo o NT.</a:t>
            </a:r>
          </a:p>
          <a:p>
            <a:pPr lvl="2">
              <a:buFont typeface="Tahoma" panose="020B0604030504040204" pitchFamily="34" charset="0"/>
              <a:buChar char="−"/>
            </a:pPr>
            <a:r>
              <a:rPr lang="en-US" altLang="pt-BR" sz="2800"/>
              <a:t> Muito rara na literatura grega secular.</a:t>
            </a:r>
          </a:p>
          <a:p>
            <a:pPr lvl="2">
              <a:buFont typeface="Tahoma" panose="020B0604030504040204" pitchFamily="34" charset="0"/>
              <a:buChar char="−"/>
            </a:pPr>
            <a:r>
              <a:rPr lang="en-US" altLang="pt-BR" sz="2800"/>
              <a:t> Não aparece nem na LXX nem nos pais apostólicos.</a:t>
            </a:r>
          </a:p>
          <a:p>
            <a:pPr lvl="2">
              <a:buFont typeface="Tahoma" panose="020B0604030504040204" pitchFamily="34" charset="0"/>
              <a:buChar char="−"/>
            </a:pPr>
            <a:endParaRPr lang="en-US" altLang="pt-BR" sz="2800"/>
          </a:p>
          <a:p>
            <a:pPr lvl="2"/>
            <a:r>
              <a:rPr lang="en-US" altLang="pt-BR" sz="2800"/>
              <a:t>Grego secular: 	apropriação indevida de 			algo, roubo, usurpação</a:t>
            </a:r>
          </a:p>
          <a:p>
            <a:pPr lvl="2"/>
            <a:endParaRPr lang="en-US" altLang="pt-BR" sz="2800"/>
          </a:p>
          <a:p>
            <a:pPr lvl="3">
              <a:buFontTx/>
              <a:buChar char="•"/>
            </a:pPr>
            <a:r>
              <a:rPr lang="en-US" altLang="pt-BR" sz="2800"/>
              <a:t>Essa tradução não tem a mínima chance de estar correta em Fil 2:6.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Rectangle 3">
            <a:extLst>
              <a:ext uri="{FF2B5EF4-FFF2-40B4-BE49-F238E27FC236}">
                <a16:creationId xmlns:a16="http://schemas.microsoft.com/office/drawing/2014/main" id="{34D5FDD8-1D1C-4C5B-9D46-393CFF2AB7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38800"/>
          </a:xfrm>
        </p:spPr>
        <p:txBody>
          <a:bodyPr/>
          <a:lstStyle/>
          <a:p>
            <a:pPr marL="1371600" lvl="2" indent="-457200"/>
            <a:r>
              <a:rPr lang="en-US" altLang="pt-BR" sz="2800"/>
              <a:t> Por isso, tem sido sugerido que o sentido de </a:t>
            </a:r>
            <a:r>
              <a:rPr lang="en-US" altLang="pt-BR" sz="2800" i="1"/>
              <a:t>harpagmos </a:t>
            </a:r>
            <a:r>
              <a:rPr lang="en-US" altLang="pt-BR" sz="2800"/>
              <a:t>é o mesmo de </a:t>
            </a:r>
            <a:r>
              <a:rPr lang="en-US" altLang="pt-BR" sz="2800" i="1"/>
              <a:t>harpagma</a:t>
            </a:r>
            <a:r>
              <a:rPr lang="en-US" altLang="pt-BR" sz="2800"/>
              <a:t>, o que é lingüisticamente possível.</a:t>
            </a:r>
          </a:p>
          <a:p>
            <a:pPr marL="1371600" lvl="2" indent="-457200"/>
            <a:endParaRPr lang="en-US" altLang="pt-BR" sz="2800"/>
          </a:p>
          <a:p>
            <a:pPr marL="1371600" lvl="2" indent="-457200"/>
            <a:r>
              <a:rPr lang="en-US" altLang="pt-BR" sz="2800" i="1"/>
              <a:t>Harpagma</a:t>
            </a:r>
            <a:r>
              <a:rPr lang="en-US" altLang="pt-BR" sz="2800"/>
              <a:t>:</a:t>
            </a:r>
          </a:p>
          <a:p>
            <a:pPr marL="1752600" lvl="3" indent="-381000">
              <a:buClr>
                <a:schemeClr val="hlink"/>
              </a:buClr>
              <a:buFontTx/>
              <a:buAutoNum type="alphaLcPeriod"/>
            </a:pPr>
            <a:r>
              <a:rPr lang="en-US" altLang="pt-BR" sz="2800"/>
              <a:t>Despojo de guerra, presa, espólio</a:t>
            </a:r>
          </a:p>
          <a:p>
            <a:pPr marL="1752600" lvl="3" indent="-381000">
              <a:buClr>
                <a:schemeClr val="hlink"/>
              </a:buClr>
              <a:buFontTx/>
              <a:buAutoNum type="alphaLcPeriod"/>
            </a:pPr>
            <a:r>
              <a:rPr lang="en-US" altLang="pt-BR" sz="2800"/>
              <a:t>Prêmio, recompensa, privilégio (a ser obtido ou mantido a qualquer custo).</a:t>
            </a:r>
            <a:endParaRPr lang="en-US" altLang="pt-BR" sz="2400"/>
          </a:p>
          <a:p>
            <a:pPr marL="1371600" lvl="2" indent="-457200"/>
            <a:endParaRPr lang="en-US" altLang="pt-BR" sz="3200"/>
          </a:p>
          <a:p>
            <a:pPr marL="1371600" lvl="2" indent="-457200"/>
            <a:endParaRPr lang="en-US" altLang="pt-BR" sz="320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7" name="Rectangle 3">
            <a:extLst>
              <a:ext uri="{FF2B5EF4-FFF2-40B4-BE49-F238E27FC236}">
                <a16:creationId xmlns:a16="http://schemas.microsoft.com/office/drawing/2014/main" id="{E90E8429-B08F-446C-8CC5-693380DB43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382000" cy="5791200"/>
          </a:xfrm>
        </p:spPr>
        <p:txBody>
          <a:bodyPr/>
          <a:lstStyle/>
          <a:p>
            <a:pPr lvl="1">
              <a:lnSpc>
                <a:spcPct val="90000"/>
              </a:lnSpc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/>
              <a:t>“Pois Ele, embora existindo na forma de Deus, </a:t>
            </a:r>
            <a:r>
              <a:rPr lang="en-US" altLang="pt-BR" u="sng"/>
              <a:t>não considerou um privilégio o ser igual a Deus</a:t>
            </a:r>
            <a:r>
              <a:rPr lang="en-US" altLang="pt-BR"/>
              <a:t>, mas a Si mesmo Se esvaziou, assumindo a forma de servo. . .”</a:t>
            </a:r>
          </a:p>
          <a:p>
            <a:pPr lvl="1">
              <a:lnSpc>
                <a:spcPct val="90000"/>
              </a:lnSpc>
              <a:buClr>
                <a:schemeClr val="hlink"/>
              </a:buClr>
              <a:buFont typeface="Wingdings" panose="05000000000000000000" pitchFamily="2" charset="2"/>
              <a:buChar char="§"/>
            </a:pPr>
            <a:endParaRPr lang="en-US" altLang="pt-BR"/>
          </a:p>
          <a:p>
            <a:pPr lvl="2"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r>
              <a:rPr lang="en-US" altLang="pt-BR" sz="2800"/>
              <a:t>Se essa interpretação estiver correta (e é a única que realmente faz sentido), então a passagem consiste numa enfática afirmação da divindade de Jesus.</a:t>
            </a:r>
          </a:p>
          <a:p>
            <a:pPr lvl="1">
              <a:lnSpc>
                <a:spcPct val="90000"/>
              </a:lnSpc>
              <a:buClr>
                <a:schemeClr val="hlink"/>
              </a:buClr>
              <a:buFont typeface="Wingdings" panose="05000000000000000000" pitchFamily="2" charset="2"/>
              <a:buChar char="§"/>
            </a:pPr>
            <a:endParaRPr lang="en-US" altLang="pt-BR"/>
          </a:p>
          <a:p>
            <a:pPr lvl="2"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r>
              <a:rPr lang="en-US" altLang="pt-BR" sz="2800"/>
              <a:t>Não se conhece, porém, nenhum exemplo na literatura grega secular de </a:t>
            </a:r>
            <a:r>
              <a:rPr lang="en-US" altLang="pt-BR" sz="2800" i="1"/>
              <a:t>harpagmos</a:t>
            </a:r>
            <a:r>
              <a:rPr lang="en-US" altLang="pt-BR" sz="2800"/>
              <a:t> sendo usado como sinônimo de </a:t>
            </a:r>
            <a:r>
              <a:rPr lang="en-US" altLang="pt-BR" sz="2800" i="1"/>
              <a:t>harpagma</a:t>
            </a:r>
            <a:r>
              <a:rPr lang="en-US" altLang="pt-BR" sz="2800"/>
              <a:t>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1" name="Rectangle 3">
            <a:extLst>
              <a:ext uri="{FF2B5EF4-FFF2-40B4-BE49-F238E27FC236}">
                <a16:creationId xmlns:a16="http://schemas.microsoft.com/office/drawing/2014/main" id="{E02153CF-A910-4761-87FF-706C915BB7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382000" cy="5867400"/>
          </a:xfrm>
        </p:spPr>
        <p:txBody>
          <a:bodyPr/>
          <a:lstStyle/>
          <a:p>
            <a:pPr marL="990600" lvl="1" indent="-533400">
              <a:buFontTx/>
              <a:buChar char="•"/>
            </a:pPr>
            <a:r>
              <a:rPr lang="en-US" altLang="pt-BR"/>
              <a:t>Textos ambíguos sobre a divindade de Jesus:</a:t>
            </a:r>
          </a:p>
          <a:p>
            <a:pPr marL="1371600" lvl="2" indent="-457200">
              <a:buFont typeface="Tahoma" panose="020B0604030504040204" pitchFamily="34" charset="0"/>
              <a:buAutoNum type="alphaLcPeriod"/>
            </a:pPr>
            <a:r>
              <a:rPr lang="en-US" altLang="pt-BR" sz="2800"/>
              <a:t>Pouca ou nenhuma chance:</a:t>
            </a:r>
          </a:p>
          <a:p>
            <a:pPr marL="1752600" lvl="3" indent="-381000">
              <a:buFont typeface="Tahoma" panose="020B0604030504040204" pitchFamily="34" charset="0"/>
              <a:buChar char="−"/>
            </a:pPr>
            <a:r>
              <a:rPr lang="en-US" altLang="pt-BR" sz="2400"/>
              <a:t>Col 2:2</a:t>
            </a:r>
          </a:p>
          <a:p>
            <a:pPr marL="1752600" lvl="3" indent="-381000">
              <a:buFont typeface="Tahoma" panose="020B0604030504040204" pitchFamily="34" charset="0"/>
              <a:buChar char="−"/>
            </a:pPr>
            <a:endParaRPr lang="en-US" altLang="pt-BR" sz="2400"/>
          </a:p>
          <a:p>
            <a:pPr marL="1371600" lvl="2" indent="-457200">
              <a:buFont typeface="Tahoma" panose="020B0604030504040204" pitchFamily="34" charset="0"/>
              <a:buAutoNum type="alphaLcPeriod"/>
            </a:pPr>
            <a:r>
              <a:rPr lang="en-US" altLang="pt-BR" sz="2800"/>
              <a:t>Alguma chance:</a:t>
            </a:r>
          </a:p>
          <a:p>
            <a:pPr marL="1752600" lvl="3" indent="-381000">
              <a:buFont typeface="Tahoma" panose="020B0604030504040204" pitchFamily="34" charset="0"/>
              <a:buChar char="−"/>
            </a:pPr>
            <a:r>
              <a:rPr lang="en-US" altLang="pt-BR" sz="2400"/>
              <a:t>2 Tess 1:12</a:t>
            </a:r>
          </a:p>
          <a:p>
            <a:pPr marL="1752600" lvl="3" indent="-381000">
              <a:buFont typeface="Tahoma" panose="020B0604030504040204" pitchFamily="34" charset="0"/>
              <a:buChar char="−"/>
            </a:pPr>
            <a:endParaRPr lang="en-US" altLang="pt-BR" sz="2400"/>
          </a:p>
          <a:p>
            <a:pPr marL="1371600" lvl="2" indent="-457200">
              <a:buFont typeface="Tahoma" panose="020B0604030504040204" pitchFamily="34" charset="0"/>
              <a:buAutoNum type="alphaLcPeriod"/>
            </a:pPr>
            <a:r>
              <a:rPr lang="en-US" altLang="pt-BR" sz="2800"/>
              <a:t>Muita chance:</a:t>
            </a:r>
          </a:p>
          <a:p>
            <a:pPr marL="1752600" lvl="3" indent="-381000">
              <a:buFont typeface="Tahoma" panose="020B0604030504040204" pitchFamily="34" charset="0"/>
              <a:buChar char="−"/>
            </a:pPr>
            <a:r>
              <a:rPr lang="en-US" altLang="pt-BR" sz="2400"/>
              <a:t>Rom 9:5</a:t>
            </a:r>
          </a:p>
          <a:p>
            <a:pPr marL="1752600" lvl="3" indent="-381000">
              <a:buFont typeface="Tahoma" panose="020B0604030504040204" pitchFamily="34" charset="0"/>
              <a:buChar char="−"/>
            </a:pPr>
            <a:r>
              <a:rPr lang="en-US" altLang="pt-BR" sz="2400"/>
              <a:t>Tito 2:13; 2 Ped 1:1</a:t>
            </a:r>
          </a:p>
          <a:p>
            <a:pPr marL="1752600" lvl="3" indent="-381000">
              <a:buFont typeface="Tahoma" panose="020B0604030504040204" pitchFamily="34" charset="0"/>
              <a:buChar char="−"/>
            </a:pPr>
            <a:r>
              <a:rPr lang="en-US" altLang="pt-BR" sz="2400"/>
              <a:t>1 João 5:20</a:t>
            </a:r>
          </a:p>
          <a:p>
            <a:pPr marL="1752600" lvl="3" indent="-381000">
              <a:buFont typeface="Tahoma" panose="020B0604030504040204" pitchFamily="34" charset="0"/>
              <a:buChar char="−"/>
            </a:pPr>
            <a:r>
              <a:rPr lang="en-US" altLang="pt-BR" sz="2400"/>
              <a:t>Fil 2:6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9C3F0F74-AE07-42DB-8A08-2302599669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algn="l"/>
            <a:r>
              <a:rPr lang="en-US" altLang="pt-BR" sz="4000"/>
              <a:t>III.  Passagens inequívocas: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1C164862-2F20-4951-BCFD-6134FDCD23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4864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altLang="pt-BR" sz="3600" u="sng"/>
              <a:t>Heb 1:8-9</a:t>
            </a:r>
            <a:endParaRPr lang="en-US" altLang="pt-BR" sz="3600"/>
          </a:p>
          <a:p>
            <a:pPr marL="609600" indent="-609600">
              <a:buClr>
                <a:schemeClr val="tx1"/>
              </a:buClr>
              <a:buFontTx/>
              <a:buNone/>
            </a:pPr>
            <a:r>
              <a:rPr lang="en-US" altLang="pt-BR" sz="2800"/>
              <a:t>	“Mas acerca do Filho: O teu trono, ó </a:t>
            </a:r>
            <a:r>
              <a:rPr lang="en-US" altLang="pt-BR" sz="2800" u="sng"/>
              <a:t>Deus</a:t>
            </a:r>
            <a:r>
              <a:rPr lang="en-US" altLang="pt-BR" sz="2800"/>
              <a:t>,</a:t>
            </a:r>
            <a:r>
              <a:rPr lang="en-US" altLang="pt-BR" sz="2800" baseline="30000"/>
              <a:t>1</a:t>
            </a:r>
            <a:r>
              <a:rPr lang="en-US" altLang="pt-BR" sz="2800"/>
              <a:t> é para todo o sempre. . . . Por isso, </a:t>
            </a:r>
            <a:r>
              <a:rPr lang="en-US" altLang="pt-BR" sz="2800" u="sng"/>
              <a:t>Deus</a:t>
            </a:r>
            <a:r>
              <a:rPr lang="en-US" altLang="pt-BR" sz="2800"/>
              <a:t>,</a:t>
            </a:r>
            <a:r>
              <a:rPr lang="en-US" altLang="pt-BR" sz="2800" baseline="30000"/>
              <a:t>2</a:t>
            </a:r>
            <a:r>
              <a:rPr lang="en-US" altLang="pt-BR" sz="2800"/>
              <a:t> o teu </a:t>
            </a:r>
            <a:r>
              <a:rPr lang="en-US" altLang="pt-BR" sz="2800" u="sng"/>
              <a:t>Deus</a:t>
            </a:r>
            <a:r>
              <a:rPr lang="en-US" altLang="pt-BR" sz="2800"/>
              <a:t>,</a:t>
            </a:r>
            <a:r>
              <a:rPr lang="en-US" altLang="pt-BR" sz="2800" baseline="30000"/>
              <a:t>3</a:t>
            </a:r>
            <a:r>
              <a:rPr lang="en-US" altLang="pt-BR" sz="2800"/>
              <a:t> te ungiu com o óleo da alegria. . .”</a:t>
            </a:r>
          </a:p>
          <a:p>
            <a:pPr marL="609600" indent="-609600">
              <a:buClr>
                <a:schemeClr val="tx1"/>
              </a:buClr>
              <a:buFontTx/>
              <a:buNone/>
            </a:pPr>
            <a:endParaRPr lang="en-US" altLang="pt-BR" sz="2800"/>
          </a:p>
          <a:p>
            <a:pPr marL="1371600" lvl="2" indent="-457200">
              <a:buClr>
                <a:schemeClr val="folHlink"/>
              </a:buClr>
              <a:buFontTx/>
              <a:buAutoNum type="arabicPeriod"/>
            </a:pPr>
            <a:r>
              <a:rPr lang="en-US" altLang="pt-BR"/>
              <a:t>Nominativo, mas com função vocativa: se refere ao Filho em vez de ser o sujeito da frase (“Deus é o teu trono. . .”: tradução sem sentido)</a:t>
            </a:r>
          </a:p>
          <a:p>
            <a:pPr marL="1371600" lvl="2" indent="-457200">
              <a:buClr>
                <a:schemeClr val="tx1"/>
              </a:buClr>
              <a:buFontTx/>
              <a:buNone/>
            </a:pPr>
            <a:endParaRPr lang="en-US" altLang="pt-BR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1" name="Rectangle 3">
            <a:extLst>
              <a:ext uri="{FF2B5EF4-FFF2-40B4-BE49-F238E27FC236}">
                <a16:creationId xmlns:a16="http://schemas.microsoft.com/office/drawing/2014/main" id="{E5669A6C-AD4E-46A8-8706-E4F29AACCD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486400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None/>
            </a:pPr>
            <a:r>
              <a:rPr lang="en-US" altLang="pt-BR" sz="2800"/>
              <a:t>	“Mas acerca do Filho: O teu trono, ó </a:t>
            </a:r>
            <a:r>
              <a:rPr lang="en-US" altLang="pt-BR" sz="2800" u="sng"/>
              <a:t>Deus</a:t>
            </a:r>
            <a:r>
              <a:rPr lang="en-US" altLang="pt-BR" sz="2800"/>
              <a:t>,</a:t>
            </a:r>
            <a:r>
              <a:rPr lang="en-US" altLang="pt-BR" sz="2800" baseline="30000"/>
              <a:t>1</a:t>
            </a:r>
            <a:r>
              <a:rPr lang="en-US" altLang="pt-BR" sz="2800"/>
              <a:t> é para todo o sempre. . . . Por isso, </a:t>
            </a:r>
            <a:r>
              <a:rPr lang="en-US" altLang="pt-BR" sz="2800" u="sng"/>
              <a:t>Deus</a:t>
            </a:r>
            <a:r>
              <a:rPr lang="en-US" altLang="pt-BR" sz="2800"/>
              <a:t>,</a:t>
            </a:r>
            <a:r>
              <a:rPr lang="en-US" altLang="pt-BR" sz="2800" baseline="30000"/>
              <a:t>2</a:t>
            </a:r>
            <a:r>
              <a:rPr lang="en-US" altLang="pt-BR" sz="2800"/>
              <a:t> o teu </a:t>
            </a:r>
            <a:r>
              <a:rPr lang="en-US" altLang="pt-BR" sz="2800" u="sng"/>
              <a:t>Deus</a:t>
            </a:r>
            <a:r>
              <a:rPr lang="en-US" altLang="pt-BR" sz="2800"/>
              <a:t>,</a:t>
            </a:r>
            <a:r>
              <a:rPr lang="en-US" altLang="pt-BR" sz="2800" baseline="30000"/>
              <a:t>3</a:t>
            </a:r>
            <a:r>
              <a:rPr lang="en-US" altLang="pt-BR" sz="2800"/>
              <a:t> te ungiu com o óleo da alegria. . .”</a:t>
            </a:r>
          </a:p>
          <a:p>
            <a:pPr marL="609600" indent="-609600">
              <a:buFont typeface="Wingdings" panose="05000000000000000000" pitchFamily="2" charset="2"/>
              <a:buNone/>
            </a:pPr>
            <a:endParaRPr lang="en-US" altLang="pt-BR" sz="2800"/>
          </a:p>
          <a:p>
            <a:pPr marL="1371600" lvl="2" indent="-457200">
              <a:buFont typeface="Wingdings" panose="05000000000000000000" pitchFamily="2" charset="2"/>
              <a:buAutoNum type="arabicPeriod" startAt="2"/>
            </a:pPr>
            <a:r>
              <a:rPr lang="en-US" altLang="pt-BR"/>
              <a:t>Nominativo, mas com função vocativa: se refere ao Filho e não ao Pai.</a:t>
            </a:r>
          </a:p>
          <a:p>
            <a:pPr marL="1371600" lvl="2" indent="-457200"/>
            <a:endParaRPr lang="en-US" altLang="pt-BR"/>
          </a:p>
          <a:p>
            <a:pPr marL="1371600" lvl="2" indent="-457200">
              <a:buFont typeface="Wingdings" panose="05000000000000000000" pitchFamily="2" charset="2"/>
              <a:buAutoNum type="arabicPeriod" startAt="3"/>
            </a:pPr>
            <a:r>
              <a:rPr lang="en-US" altLang="pt-BR"/>
              <a:t>Nominativo, sujeito da frase: se refere ao Pai (portanto, sem a vírgula; com a vírgula seria apenas um aposto de “Deus”[2], que nesse caso se refereria ao Pai).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>
            <a:extLst>
              <a:ext uri="{FF2B5EF4-FFF2-40B4-BE49-F238E27FC236}">
                <a16:creationId xmlns:a16="http://schemas.microsoft.com/office/drawing/2014/main" id="{01DE3EBF-C341-47C9-AF1A-90AAE15A82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marL="990600" lvl="1" indent="-533400">
              <a:buClr>
                <a:schemeClr val="hlink"/>
              </a:buClr>
              <a:buFontTx/>
              <a:buAutoNum type="arabicPeriod" startAt="2"/>
            </a:pPr>
            <a:r>
              <a:rPr lang="en-US" altLang="pt-BR" sz="3200" u="sng"/>
              <a:t>João 1:1</a:t>
            </a:r>
          </a:p>
          <a:p>
            <a:pPr marL="990600" lvl="1" indent="-533400">
              <a:buFontTx/>
              <a:buNone/>
            </a:pPr>
            <a:r>
              <a:rPr lang="en-US" altLang="pt-BR"/>
              <a:t>	“No princípio era a Palavra, e a Palavra estava com Deus, e </a:t>
            </a:r>
            <a:r>
              <a:rPr lang="en-US" altLang="pt-BR" u="sng"/>
              <a:t>a Palavra era Deus</a:t>
            </a:r>
            <a:r>
              <a:rPr lang="en-US" altLang="pt-BR"/>
              <a:t>.”</a:t>
            </a:r>
          </a:p>
          <a:p>
            <a:pPr marL="990600" lvl="1" indent="-533400">
              <a:buFontTx/>
              <a:buNone/>
            </a:pPr>
            <a:endParaRPr lang="en-US" altLang="pt-BR"/>
          </a:p>
          <a:p>
            <a:pPr marL="990600" lvl="1" indent="-533400">
              <a:buFontTx/>
              <a:buNone/>
            </a:pPr>
            <a:r>
              <a:rPr lang="en-US" altLang="pt-BR"/>
              <a:t>	Em grego: </a:t>
            </a:r>
            <a:r>
              <a:rPr lang="en-US" altLang="pt-BR" i="1"/>
              <a:t>kai theos </a:t>
            </a:r>
            <a:r>
              <a:rPr lang="en-US" altLang="pt-BR" i="1">
                <a:cs typeface="Tahoma" panose="020B0604030504040204" pitchFamily="34" charset="0"/>
              </a:rPr>
              <a:t>ēn ho logos</a:t>
            </a:r>
          </a:p>
          <a:p>
            <a:pPr marL="990600" lvl="1" indent="-533400">
              <a:buFontTx/>
              <a:buNone/>
            </a:pPr>
            <a:endParaRPr lang="en-US" altLang="pt-BR" i="1">
              <a:cs typeface="Tahoma" panose="020B0604030504040204" pitchFamily="34" charset="0"/>
            </a:endParaRPr>
          </a:p>
          <a:p>
            <a:pPr marL="1371600" lvl="2" indent="-457200"/>
            <a:r>
              <a:rPr lang="en-US" altLang="pt-BR" sz="2800" i="1">
                <a:cs typeface="Tahoma" panose="020B0604030504040204" pitchFamily="34" charset="0"/>
              </a:rPr>
              <a:t>logos</a:t>
            </a:r>
            <a:r>
              <a:rPr lang="en-US" altLang="pt-BR" sz="2800">
                <a:cs typeface="Tahoma" panose="020B0604030504040204" pitchFamily="34" charset="0"/>
              </a:rPr>
              <a:t>:	sujeito, por vir com o artigo (</a:t>
            </a:r>
            <a:r>
              <a:rPr lang="en-US" altLang="pt-BR" sz="2800" i="1">
                <a:cs typeface="Tahoma" panose="020B0604030504040204" pitchFamily="34" charset="0"/>
              </a:rPr>
              <a:t>ho</a:t>
            </a:r>
            <a:r>
              <a:rPr lang="en-US" altLang="pt-BR" sz="2800">
                <a:cs typeface="Tahoma" panose="020B0604030504040204" pitchFamily="34" charset="0"/>
              </a:rPr>
              <a:t>)</a:t>
            </a:r>
          </a:p>
          <a:p>
            <a:pPr marL="1371600" lvl="2" indent="-457200"/>
            <a:r>
              <a:rPr lang="en-US" altLang="pt-BR" sz="2800" i="1">
                <a:cs typeface="Tahoma" panose="020B0604030504040204" pitchFamily="34" charset="0"/>
              </a:rPr>
              <a:t>theos</a:t>
            </a:r>
            <a:r>
              <a:rPr lang="en-US" altLang="pt-BR" sz="2800">
                <a:cs typeface="Tahoma" panose="020B0604030504040204" pitchFamily="34" charset="0"/>
              </a:rPr>
              <a:t>:	predicativo</a:t>
            </a:r>
            <a:endParaRPr lang="en-US" altLang="pt-BR"/>
          </a:p>
          <a:p>
            <a:pPr marL="990600" lvl="1" indent="-533400">
              <a:buFontTx/>
              <a:buChar char="•"/>
            </a:pPr>
            <a:endParaRPr lang="en-US" altLang="pt-BR" sz="240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Rectangle 3">
            <a:extLst>
              <a:ext uri="{FF2B5EF4-FFF2-40B4-BE49-F238E27FC236}">
                <a16:creationId xmlns:a16="http://schemas.microsoft.com/office/drawing/2014/main" id="{8706614A-D5C0-43DC-A616-41543C3355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486400"/>
          </a:xfrm>
        </p:spPr>
        <p:txBody>
          <a:bodyPr/>
          <a:lstStyle/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/>
              <a:t>Pode </a:t>
            </a:r>
            <a:r>
              <a:rPr lang="en-US" altLang="pt-BR" i="1"/>
              <a:t>theos</a:t>
            </a:r>
            <a:r>
              <a:rPr lang="en-US" altLang="pt-BR"/>
              <a:t> ser traduzido como “um deus” pelo fato de vir sem o artigo?</a:t>
            </a:r>
          </a:p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endParaRPr lang="en-US" altLang="pt-BR"/>
          </a:p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/>
              <a:t>Regra de Colwell: “Um predicativo nominativo definido tem artigo quando segue o verbo, não quando o precede. Quando o predicativo precede o verbo, a ausência do artigo não o torna indefinido, a menos que o contexto assim o exija.”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3" name="Rectangle 3">
            <a:extLst>
              <a:ext uri="{FF2B5EF4-FFF2-40B4-BE49-F238E27FC236}">
                <a16:creationId xmlns:a16="http://schemas.microsoft.com/office/drawing/2014/main" id="{2D82E77A-0514-4993-A4F8-EB17B4ED7B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62600"/>
          </a:xfrm>
        </p:spPr>
        <p:txBody>
          <a:bodyPr/>
          <a:lstStyle/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/>
              <a:t>Exemplos da Regra de Colwell em João:</a:t>
            </a:r>
          </a:p>
          <a:p>
            <a:pPr lvl="2">
              <a:buFont typeface="Tahoma" panose="020B0604030504040204" pitchFamily="34" charset="0"/>
              <a:buChar char="−"/>
            </a:pPr>
            <a:r>
              <a:rPr lang="en-US" altLang="pt-BR"/>
              <a:t> 1:49	</a:t>
            </a:r>
            <a:r>
              <a:rPr lang="en-US" altLang="pt-BR" i="1"/>
              <a:t>sy ei </a:t>
            </a:r>
            <a:r>
              <a:rPr lang="en-US" altLang="pt-BR" i="1" u="sng"/>
              <a:t>ho</a:t>
            </a:r>
            <a:r>
              <a:rPr lang="en-US" altLang="pt-BR" i="1"/>
              <a:t> huios tou theou, sy </a:t>
            </a:r>
            <a:r>
              <a:rPr lang="en-US" altLang="pt-BR" i="1" u="sng"/>
              <a:t>  </a:t>
            </a:r>
            <a:r>
              <a:rPr lang="en-US" altLang="pt-BR" i="1"/>
              <a:t> basileus 		ei tou Isra</a:t>
            </a:r>
            <a:r>
              <a:rPr lang="en-US" altLang="pt-BR" i="1">
                <a:cs typeface="Tahoma" panose="020B0604030504040204" pitchFamily="34" charset="0"/>
              </a:rPr>
              <a:t>ēl </a:t>
            </a:r>
            <a:r>
              <a:rPr lang="en-US" altLang="pt-BR">
                <a:cs typeface="Tahoma" panose="020B0604030504040204" pitchFamily="34" charset="0"/>
              </a:rPr>
              <a:t>(“Tu és o Filho de Deus, 		Tu és o Rei de Israel”).</a:t>
            </a:r>
          </a:p>
          <a:p>
            <a:pPr lvl="2">
              <a:buFont typeface="Tahoma" panose="020B0604030504040204" pitchFamily="34" charset="0"/>
              <a:buChar char="−"/>
            </a:pPr>
            <a:endParaRPr lang="en-US" altLang="pt-BR">
              <a:cs typeface="Tahoma" panose="020B0604030504040204" pitchFamily="34" charset="0"/>
            </a:endParaRPr>
          </a:p>
          <a:p>
            <a:pPr lvl="2">
              <a:buFont typeface="Tahoma" panose="020B0604030504040204" pitchFamily="34" charset="0"/>
              <a:buChar char="−"/>
            </a:pPr>
            <a:r>
              <a:rPr lang="en-US" altLang="pt-BR">
                <a:cs typeface="Tahoma" panose="020B0604030504040204" pitchFamily="34" charset="0"/>
              </a:rPr>
              <a:t> 4:19	</a:t>
            </a:r>
            <a:r>
              <a:rPr lang="en-US" altLang="pt-BR" u="sng">
                <a:cs typeface="Tahoma" panose="020B0604030504040204" pitchFamily="34" charset="0"/>
              </a:rPr>
              <a:t>  </a:t>
            </a:r>
            <a:r>
              <a:rPr lang="en-US" altLang="pt-BR">
                <a:cs typeface="Tahoma" panose="020B0604030504040204" pitchFamily="34" charset="0"/>
              </a:rPr>
              <a:t> </a:t>
            </a:r>
            <a:r>
              <a:rPr lang="en-US" altLang="pt-BR" i="1">
                <a:cs typeface="Tahoma" panose="020B0604030504040204" pitchFamily="34" charset="0"/>
              </a:rPr>
              <a:t>prophētēs ei sy </a:t>
            </a:r>
            <a:r>
              <a:rPr lang="en-US" altLang="pt-BR">
                <a:cs typeface="Tahoma" panose="020B0604030504040204" pitchFamily="34" charset="0"/>
              </a:rPr>
              <a:t>(“Tu és profeta”).</a:t>
            </a:r>
          </a:p>
          <a:p>
            <a:pPr lvl="2">
              <a:buFont typeface="Tahoma" panose="020B0604030504040204" pitchFamily="34" charset="0"/>
              <a:buChar char="−"/>
            </a:pPr>
            <a:endParaRPr lang="en-US" altLang="pt-BR">
              <a:cs typeface="Tahoma" panose="020B0604030504040204" pitchFamily="34" charset="0"/>
            </a:endParaRPr>
          </a:p>
          <a:p>
            <a:pPr lvl="2">
              <a:buFont typeface="Tahoma" panose="020B0604030504040204" pitchFamily="34" charset="0"/>
              <a:buChar char="−"/>
            </a:pPr>
            <a:r>
              <a:rPr lang="en-US" altLang="pt-BR">
                <a:cs typeface="Tahoma" panose="020B0604030504040204" pitchFamily="34" charset="0"/>
              </a:rPr>
              <a:t> 4:29	</a:t>
            </a:r>
            <a:r>
              <a:rPr lang="en-US" altLang="pt-BR" i="1">
                <a:cs typeface="Tahoma" panose="020B0604030504040204" pitchFamily="34" charset="0"/>
              </a:rPr>
              <a:t>houtos estin </a:t>
            </a:r>
            <a:r>
              <a:rPr lang="en-US" altLang="pt-BR" i="1" u="sng">
                <a:cs typeface="Tahoma" panose="020B0604030504040204" pitchFamily="34" charset="0"/>
              </a:rPr>
              <a:t>ho</a:t>
            </a:r>
            <a:r>
              <a:rPr lang="en-US" altLang="pt-BR" i="1">
                <a:cs typeface="Tahoma" panose="020B0604030504040204" pitchFamily="34" charset="0"/>
              </a:rPr>
              <a:t> Christos</a:t>
            </a:r>
            <a:r>
              <a:rPr lang="en-US" altLang="pt-BR">
                <a:cs typeface="Tahoma" panose="020B0604030504040204" pitchFamily="34" charset="0"/>
              </a:rPr>
              <a:t> (“Este é o 		Cristo”).</a:t>
            </a:r>
          </a:p>
          <a:p>
            <a:pPr lvl="2">
              <a:buFont typeface="Tahoma" panose="020B0604030504040204" pitchFamily="34" charset="0"/>
              <a:buChar char="−"/>
            </a:pPr>
            <a:endParaRPr lang="en-US" altLang="pt-BR">
              <a:cs typeface="Tahoma" panose="020B0604030504040204" pitchFamily="34" charset="0"/>
            </a:endParaRPr>
          </a:p>
          <a:p>
            <a:pPr lvl="2">
              <a:buFont typeface="Tahoma" panose="020B0604030504040204" pitchFamily="34" charset="0"/>
              <a:buChar char="−"/>
            </a:pPr>
            <a:r>
              <a:rPr lang="en-US" altLang="pt-BR">
                <a:cs typeface="Tahoma" panose="020B0604030504040204" pitchFamily="34" charset="0"/>
              </a:rPr>
              <a:t> 4:42	</a:t>
            </a:r>
            <a:r>
              <a:rPr lang="en-US" altLang="pt-BR" i="1">
                <a:cs typeface="Tahoma" panose="020B0604030504040204" pitchFamily="34" charset="0"/>
              </a:rPr>
              <a:t>houtos estin . . . </a:t>
            </a:r>
            <a:r>
              <a:rPr lang="en-US" altLang="pt-BR" i="1" u="sng">
                <a:cs typeface="Tahoma" panose="020B0604030504040204" pitchFamily="34" charset="0"/>
              </a:rPr>
              <a:t>ho</a:t>
            </a:r>
            <a:r>
              <a:rPr lang="en-US" altLang="pt-BR" i="1">
                <a:cs typeface="Tahoma" panose="020B0604030504040204" pitchFamily="34" charset="0"/>
              </a:rPr>
              <a:t> sōtēr tou kosmou 		</a:t>
            </a:r>
            <a:r>
              <a:rPr lang="en-US" altLang="pt-BR">
                <a:cs typeface="Tahoma" panose="020B0604030504040204" pitchFamily="34" charset="0"/>
              </a:rPr>
              <a:t>(“Este é . . . o Salvador do mundo”).</a:t>
            </a:r>
            <a:endParaRPr lang="en-US" altLang="pt-BR" i="1"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1" name="Rectangle 3">
            <a:extLst>
              <a:ext uri="{FF2B5EF4-FFF2-40B4-BE49-F238E27FC236}">
                <a16:creationId xmlns:a16="http://schemas.microsoft.com/office/drawing/2014/main" id="{098B6678-7DAA-4937-A455-A1A73EEB2C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943600"/>
          </a:xfrm>
        </p:spPr>
        <p:txBody>
          <a:bodyPr/>
          <a:lstStyle/>
          <a:p>
            <a:pPr lvl="1">
              <a:lnSpc>
                <a:spcPct val="90000"/>
              </a:lnSpc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/>
              <a:t>“Unigênito” (único gerado): </a:t>
            </a:r>
            <a:r>
              <a:rPr lang="en-US" altLang="pt-BR" i="1"/>
              <a:t>monogenn</a:t>
            </a:r>
            <a:r>
              <a:rPr lang="en-US" altLang="pt-BR" i="1">
                <a:cs typeface="Tahoma" panose="020B0604030504040204" pitchFamily="34" charset="0"/>
              </a:rPr>
              <a:t>ētos</a:t>
            </a:r>
          </a:p>
          <a:p>
            <a:pPr lvl="2">
              <a:lnSpc>
                <a:spcPct val="90000"/>
              </a:lnSpc>
            </a:pPr>
            <a:r>
              <a:rPr lang="en-US" altLang="pt-BR" i="1">
                <a:cs typeface="Tahoma" panose="020B0604030504040204" pitchFamily="34" charset="0"/>
              </a:rPr>
              <a:t>monos</a:t>
            </a:r>
            <a:r>
              <a:rPr lang="en-US" altLang="pt-BR">
                <a:cs typeface="Tahoma" panose="020B0604030504040204" pitchFamily="34" charset="0"/>
              </a:rPr>
              <a:t>:	um, único</a:t>
            </a:r>
          </a:p>
          <a:p>
            <a:pPr lvl="2">
              <a:lnSpc>
                <a:spcPct val="90000"/>
              </a:lnSpc>
            </a:pPr>
            <a:r>
              <a:rPr lang="en-US" altLang="pt-BR" i="1">
                <a:cs typeface="Tahoma" panose="020B0604030504040204" pitchFamily="34" charset="0"/>
              </a:rPr>
              <a:t>gennaō</a:t>
            </a:r>
            <a:r>
              <a:rPr lang="en-US" altLang="pt-BR">
                <a:cs typeface="Tahoma" panose="020B0604030504040204" pitchFamily="34" charset="0"/>
              </a:rPr>
              <a:t>:	gerar</a:t>
            </a:r>
            <a:endParaRPr lang="en-US" altLang="pt-BR" i="1">
              <a:cs typeface="Tahoma" panose="020B0604030504040204" pitchFamily="34" charset="0"/>
            </a:endParaRPr>
          </a:p>
          <a:p>
            <a:pPr lvl="1">
              <a:lnSpc>
                <a:spcPct val="90000"/>
              </a:lnSpc>
              <a:buClr>
                <a:schemeClr val="hlink"/>
              </a:buClr>
              <a:buFont typeface="Wingdings" panose="05000000000000000000" pitchFamily="2" charset="2"/>
              <a:buChar char="§"/>
            </a:pPr>
            <a:endParaRPr lang="en-US" altLang="pt-BR" i="1">
              <a:cs typeface="Tahoma" panose="020B0604030504040204" pitchFamily="34" charset="0"/>
            </a:endParaRPr>
          </a:p>
          <a:p>
            <a:pPr lvl="1">
              <a:lnSpc>
                <a:spcPct val="90000"/>
              </a:lnSpc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>
                <a:cs typeface="Tahoma" panose="020B0604030504040204" pitchFamily="34" charset="0"/>
              </a:rPr>
              <a:t>Apenas João usa </a:t>
            </a:r>
            <a:r>
              <a:rPr lang="en-US" altLang="pt-BR" i="1"/>
              <a:t>monogen</a:t>
            </a:r>
            <a:r>
              <a:rPr lang="en-US" altLang="pt-BR" i="1">
                <a:cs typeface="Tahoma" panose="020B0604030504040204" pitchFamily="34" charset="0"/>
              </a:rPr>
              <a:t>ēs </a:t>
            </a:r>
            <a:r>
              <a:rPr lang="en-US" altLang="pt-BR">
                <a:cs typeface="Tahoma" panose="020B0604030504040204" pitchFamily="34" charset="0"/>
              </a:rPr>
              <a:t>em relação a Jesus, com ou sem a palavra “Filho” (1:14, 18; 3:16, 18; 1 João 4:9).</a:t>
            </a:r>
          </a:p>
          <a:p>
            <a:pPr lvl="2">
              <a:lnSpc>
                <a:spcPct val="90000"/>
              </a:lnSpc>
            </a:pPr>
            <a:r>
              <a:rPr lang="en-US" altLang="pt-BR">
                <a:cs typeface="Tahoma" panose="020B0604030504040204" pitchFamily="34" charset="0"/>
              </a:rPr>
              <a:t>O termo aparece ainda outras quatro vezes no NT em relação a outras pessoas (Luc 7:12; 8:42; 9:38; Heb 11:17).</a:t>
            </a:r>
          </a:p>
          <a:p>
            <a:pPr lvl="1">
              <a:lnSpc>
                <a:spcPct val="90000"/>
              </a:lnSpc>
              <a:buClr>
                <a:schemeClr val="hlink"/>
              </a:buClr>
              <a:buFont typeface="Wingdings" panose="05000000000000000000" pitchFamily="2" charset="2"/>
              <a:buNone/>
            </a:pPr>
            <a:endParaRPr lang="en-US" altLang="pt-BR" sz="3200">
              <a:cs typeface="Tahoma" panose="020B0604030504040204" pitchFamily="34" charset="0"/>
            </a:endParaRPr>
          </a:p>
          <a:p>
            <a:pPr lvl="1">
              <a:lnSpc>
                <a:spcPct val="90000"/>
              </a:lnSpc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 i="1"/>
              <a:t>Monogen</a:t>
            </a:r>
            <a:r>
              <a:rPr lang="en-US" altLang="pt-BR" i="1">
                <a:cs typeface="Tahoma" panose="020B0604030504040204" pitchFamily="34" charset="0"/>
              </a:rPr>
              <a:t>ēs </a:t>
            </a:r>
            <a:r>
              <a:rPr lang="en-US" altLang="pt-BR">
                <a:cs typeface="Tahoma" panose="020B0604030504040204" pitchFamily="34" charset="0"/>
              </a:rPr>
              <a:t>não pode ser usado para dizer que Jesus teve um começo.</a:t>
            </a:r>
            <a:endParaRPr lang="en-US" altLang="pt-BR" i="1"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7" name="Rectangle 3">
            <a:extLst>
              <a:ext uri="{FF2B5EF4-FFF2-40B4-BE49-F238E27FC236}">
                <a16:creationId xmlns:a16="http://schemas.microsoft.com/office/drawing/2014/main" id="{0114F5D5-B21D-4716-A802-F47EBB5E02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6096000"/>
          </a:xfrm>
        </p:spPr>
        <p:txBody>
          <a:bodyPr/>
          <a:lstStyle/>
          <a:p>
            <a:pPr lvl="2">
              <a:lnSpc>
                <a:spcPct val="90000"/>
              </a:lnSpc>
              <a:buFont typeface="Tahoma" panose="020B0604030504040204" pitchFamily="34" charset="0"/>
              <a:buChar char="−"/>
            </a:pPr>
            <a:r>
              <a:rPr lang="en-US" altLang="pt-BR"/>
              <a:t> 5:27	</a:t>
            </a:r>
            <a:r>
              <a:rPr lang="en-US" altLang="pt-BR" u="sng"/>
              <a:t>  </a:t>
            </a:r>
            <a:r>
              <a:rPr lang="en-US" altLang="pt-BR" i="1"/>
              <a:t> huios antr</a:t>
            </a:r>
            <a:r>
              <a:rPr lang="en-US" altLang="pt-BR" i="1">
                <a:cs typeface="Tahoma" panose="020B0604030504040204" pitchFamily="34" charset="0"/>
              </a:rPr>
              <a:t>ōpou estin </a:t>
            </a:r>
            <a:r>
              <a:rPr lang="en-US" altLang="pt-BR">
                <a:cs typeface="Tahoma" panose="020B0604030504040204" pitchFamily="34" charset="0"/>
              </a:rPr>
              <a:t>(Ele “é o Filho 		do homem”).</a:t>
            </a:r>
          </a:p>
          <a:p>
            <a:pPr lvl="2">
              <a:lnSpc>
                <a:spcPct val="90000"/>
              </a:lnSpc>
              <a:buFont typeface="Tahoma" panose="020B0604030504040204" pitchFamily="34" charset="0"/>
              <a:buNone/>
            </a:pPr>
            <a:endParaRPr lang="en-US" altLang="pt-BR">
              <a:cs typeface="Tahoma" panose="020B0604030504040204" pitchFamily="34" charset="0"/>
            </a:endParaRPr>
          </a:p>
          <a:p>
            <a:pPr lvl="2">
              <a:lnSpc>
                <a:spcPct val="90000"/>
              </a:lnSpc>
              <a:buFont typeface="Tahoma" panose="020B0604030504040204" pitchFamily="34" charset="0"/>
              <a:buChar char="−"/>
            </a:pPr>
            <a:r>
              <a:rPr lang="en-US" altLang="pt-BR">
                <a:cs typeface="Tahoma" panose="020B0604030504040204" pitchFamily="34" charset="0"/>
              </a:rPr>
              <a:t> 6:14	</a:t>
            </a:r>
            <a:r>
              <a:rPr lang="en-US" altLang="pt-BR" i="1">
                <a:cs typeface="Tahoma" panose="020B0604030504040204" pitchFamily="34" charset="0"/>
              </a:rPr>
              <a:t>houtos estin . . . </a:t>
            </a:r>
            <a:r>
              <a:rPr lang="en-US" altLang="pt-BR" i="1" u="sng">
                <a:cs typeface="Tahoma" panose="020B0604030504040204" pitchFamily="34" charset="0"/>
              </a:rPr>
              <a:t>Ho</a:t>
            </a:r>
            <a:r>
              <a:rPr lang="en-US" altLang="pt-BR" i="1">
                <a:cs typeface="Tahoma" panose="020B0604030504040204" pitchFamily="34" charset="0"/>
              </a:rPr>
              <a:t> prophētēs </a:t>
            </a:r>
            <a:r>
              <a:rPr lang="en-US" altLang="pt-BR">
                <a:cs typeface="Tahoma" panose="020B0604030504040204" pitchFamily="34" charset="0"/>
              </a:rPr>
              <a:t>(“Este é 		. . . o profeta”).</a:t>
            </a:r>
          </a:p>
          <a:p>
            <a:pPr lvl="2">
              <a:lnSpc>
                <a:spcPct val="90000"/>
              </a:lnSpc>
              <a:buFont typeface="Tahoma" panose="020B0604030504040204" pitchFamily="34" charset="0"/>
              <a:buChar char="−"/>
            </a:pPr>
            <a:endParaRPr lang="en-US" altLang="pt-BR">
              <a:cs typeface="Tahoma" panose="020B0604030504040204" pitchFamily="34" charset="0"/>
            </a:endParaRPr>
          </a:p>
          <a:p>
            <a:pPr lvl="2">
              <a:lnSpc>
                <a:spcPct val="90000"/>
              </a:lnSpc>
              <a:buFont typeface="Tahoma" panose="020B0604030504040204" pitchFamily="34" charset="0"/>
              <a:buChar char="−"/>
            </a:pPr>
            <a:r>
              <a:rPr lang="en-US" altLang="pt-BR">
                <a:cs typeface="Tahoma" panose="020B0604030504040204" pitchFamily="34" charset="0"/>
              </a:rPr>
              <a:t> 6:69	</a:t>
            </a:r>
            <a:r>
              <a:rPr lang="en-US" altLang="pt-BR" i="1">
                <a:cs typeface="Tahoma" panose="020B0604030504040204" pitchFamily="34" charset="0"/>
              </a:rPr>
              <a:t>sy ei </a:t>
            </a:r>
            <a:r>
              <a:rPr lang="en-US" altLang="pt-BR" i="1" u="sng">
                <a:cs typeface="Tahoma" panose="020B0604030504040204" pitchFamily="34" charset="0"/>
              </a:rPr>
              <a:t>ho</a:t>
            </a:r>
            <a:r>
              <a:rPr lang="en-US" altLang="pt-BR" i="1">
                <a:cs typeface="Tahoma" panose="020B0604030504040204" pitchFamily="34" charset="0"/>
              </a:rPr>
              <a:t> hagios tou theou</a:t>
            </a:r>
            <a:r>
              <a:rPr lang="en-US" altLang="pt-BR">
                <a:cs typeface="Tahoma" panose="020B0604030504040204" pitchFamily="34" charset="0"/>
              </a:rPr>
              <a:t> (“Tu és o 		Santo de Deus”).</a:t>
            </a:r>
          </a:p>
          <a:p>
            <a:pPr lvl="2">
              <a:lnSpc>
                <a:spcPct val="90000"/>
              </a:lnSpc>
              <a:buFont typeface="Tahoma" panose="020B0604030504040204" pitchFamily="34" charset="0"/>
              <a:buChar char="−"/>
            </a:pPr>
            <a:endParaRPr lang="en-US" altLang="pt-BR">
              <a:cs typeface="Tahoma" panose="020B0604030504040204" pitchFamily="34" charset="0"/>
            </a:endParaRPr>
          </a:p>
          <a:p>
            <a:pPr lvl="2">
              <a:lnSpc>
                <a:spcPct val="90000"/>
              </a:lnSpc>
              <a:buFont typeface="Tahoma" panose="020B0604030504040204" pitchFamily="34" charset="0"/>
              <a:buChar char="−"/>
            </a:pPr>
            <a:r>
              <a:rPr lang="en-US" altLang="pt-BR">
                <a:cs typeface="Tahoma" panose="020B0604030504040204" pitchFamily="34" charset="0"/>
              </a:rPr>
              <a:t> 7:40-41	</a:t>
            </a:r>
            <a:r>
              <a:rPr lang="en-US" altLang="pt-BR" i="1">
                <a:cs typeface="Tahoma" panose="020B0604030504040204" pitchFamily="34" charset="0"/>
              </a:rPr>
              <a:t>houtos estin . . . </a:t>
            </a:r>
            <a:r>
              <a:rPr lang="en-US" altLang="pt-BR" i="1" u="sng">
                <a:cs typeface="Tahoma" panose="020B0604030504040204" pitchFamily="34" charset="0"/>
              </a:rPr>
              <a:t>ho</a:t>
            </a:r>
            <a:r>
              <a:rPr lang="en-US" altLang="pt-BR" i="1">
                <a:cs typeface="Tahoma" panose="020B0604030504040204" pitchFamily="34" charset="0"/>
              </a:rPr>
              <a:t> prophētēs </a:t>
            </a:r>
            <a:r>
              <a:rPr lang="en-US" altLang="pt-BR">
                <a:cs typeface="Tahoma" panose="020B0604030504040204" pitchFamily="34" charset="0"/>
              </a:rPr>
              <a:t>(“Este é 		. . . o profeta”).</a:t>
            </a:r>
          </a:p>
          <a:p>
            <a:pPr lvl="2">
              <a:lnSpc>
                <a:spcPct val="90000"/>
              </a:lnSpc>
              <a:buFont typeface="Tahoma" panose="020B0604030504040204" pitchFamily="34" charset="0"/>
              <a:buNone/>
            </a:pPr>
            <a:r>
              <a:rPr lang="en-US" altLang="pt-BR">
                <a:cs typeface="Tahoma" panose="020B0604030504040204" pitchFamily="34" charset="0"/>
              </a:rPr>
              <a:t>			</a:t>
            </a:r>
            <a:r>
              <a:rPr lang="en-US" altLang="pt-BR" i="1">
                <a:cs typeface="Tahoma" panose="020B0604030504040204" pitchFamily="34" charset="0"/>
              </a:rPr>
              <a:t>houtos estin </a:t>
            </a:r>
            <a:r>
              <a:rPr lang="en-US" altLang="pt-BR" i="1" u="sng">
                <a:cs typeface="Tahoma" panose="020B0604030504040204" pitchFamily="34" charset="0"/>
              </a:rPr>
              <a:t>ho</a:t>
            </a:r>
            <a:r>
              <a:rPr lang="en-US" altLang="pt-BR" i="1">
                <a:cs typeface="Tahoma" panose="020B0604030504040204" pitchFamily="34" charset="0"/>
              </a:rPr>
              <a:t> Christos</a:t>
            </a:r>
            <a:r>
              <a:rPr lang="en-US" altLang="pt-BR">
                <a:cs typeface="Tahoma" panose="020B0604030504040204" pitchFamily="34" charset="0"/>
              </a:rPr>
              <a:t> (“Tu és o 		Cristo”).</a:t>
            </a:r>
          </a:p>
          <a:p>
            <a:pPr lvl="2">
              <a:lnSpc>
                <a:spcPct val="90000"/>
              </a:lnSpc>
              <a:buFont typeface="Tahoma" panose="020B0604030504040204" pitchFamily="34" charset="0"/>
              <a:buNone/>
            </a:pPr>
            <a:endParaRPr lang="en-US" altLang="pt-BR">
              <a:cs typeface="Tahoma" panose="020B0604030504040204" pitchFamily="34" charset="0"/>
            </a:endParaRPr>
          </a:p>
          <a:p>
            <a:pPr lvl="2">
              <a:lnSpc>
                <a:spcPct val="90000"/>
              </a:lnSpc>
              <a:buFont typeface="Tahoma" panose="020B0604030504040204" pitchFamily="34" charset="0"/>
              <a:buChar char="−"/>
            </a:pPr>
            <a:r>
              <a:rPr lang="en-US" altLang="pt-BR">
                <a:cs typeface="Tahoma" panose="020B0604030504040204" pitchFamily="34" charset="0"/>
              </a:rPr>
              <a:t> Outros exemplos: 9:17; 10:11, 24, 36; 11:27; 20:31.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5" name="Rectangle 3">
            <a:extLst>
              <a:ext uri="{FF2B5EF4-FFF2-40B4-BE49-F238E27FC236}">
                <a16:creationId xmlns:a16="http://schemas.microsoft.com/office/drawing/2014/main" id="{7A4F79AA-C5A2-4FA2-A591-8170145FA0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62600"/>
          </a:xfrm>
        </p:spPr>
        <p:txBody>
          <a:bodyPr/>
          <a:lstStyle/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/>
              <a:t>“No princípio era a Palavra, e a Palavra estava com Deus, e a Palavra era Deus”.</a:t>
            </a:r>
          </a:p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endParaRPr lang="en-US" altLang="pt-BR"/>
          </a:p>
          <a:p>
            <a:pPr lvl="2">
              <a:buFont typeface="Tahoma" panose="020B0604030504040204" pitchFamily="34" charset="0"/>
              <a:buChar char="−"/>
            </a:pPr>
            <a:r>
              <a:rPr lang="en-US" altLang="pt-BR"/>
              <a:t> </a:t>
            </a:r>
            <a:r>
              <a:rPr lang="en-US" altLang="pt-BR" sz="2800"/>
              <a:t>Significado: o que Deus era, a Palavra era.</a:t>
            </a:r>
            <a:endParaRPr lang="en-US" altLang="pt-BR"/>
          </a:p>
          <a:p>
            <a:pPr lvl="3">
              <a:buFontTx/>
              <a:buChar char="•"/>
            </a:pPr>
            <a:r>
              <a:rPr lang="en-US" altLang="pt-BR" sz="2400"/>
              <a:t>João não usou </a:t>
            </a:r>
            <a:r>
              <a:rPr lang="en-US" altLang="pt-BR" sz="2400" i="1"/>
              <a:t>theios</a:t>
            </a:r>
            <a:r>
              <a:rPr lang="en-US" altLang="pt-BR" sz="2400"/>
              <a:t> = divino.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>
            <a:extLst>
              <a:ext uri="{FF2B5EF4-FFF2-40B4-BE49-F238E27FC236}">
                <a16:creationId xmlns:a16="http://schemas.microsoft.com/office/drawing/2014/main" id="{FBE689C6-2527-4D59-9C70-5D378DE56E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marL="990600" lvl="1" indent="-533400">
              <a:buClr>
                <a:schemeClr val="hlink"/>
              </a:buClr>
              <a:buFontTx/>
              <a:buAutoNum type="arabicPeriod" startAt="3"/>
            </a:pPr>
            <a:r>
              <a:rPr lang="en-US" altLang="pt-BR" sz="3200" u="sng"/>
              <a:t>João 20:28</a:t>
            </a:r>
            <a:endParaRPr lang="en-US" altLang="pt-BR" sz="3200"/>
          </a:p>
          <a:p>
            <a:pPr marL="990600" lvl="1" indent="-533400">
              <a:buFontTx/>
              <a:buNone/>
            </a:pPr>
            <a:r>
              <a:rPr lang="en-US" altLang="pt-BR"/>
              <a:t>	“Respondeu-lhe Tomé: Senhor meu e Deus meu!”</a:t>
            </a:r>
          </a:p>
          <a:p>
            <a:pPr marL="990600" lvl="1" indent="-533400">
              <a:buFontTx/>
              <a:buNone/>
            </a:pPr>
            <a:endParaRPr lang="en-US" altLang="pt-BR"/>
          </a:p>
          <a:p>
            <a:pPr marL="1371600" lvl="2" indent="-457200"/>
            <a:r>
              <a:rPr lang="en-US" altLang="pt-BR" sz="2800"/>
              <a:t>A mais direta e inequívoca referência no NT a Jesus como Deus.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C8AA26E8-0ECA-4437-A8D8-2D1A79CC53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marL="1117600" indent="-1117600" algn="l">
              <a:buFontTx/>
              <a:buAutoNum type="romanUcPeriod" startAt="4"/>
            </a:pPr>
            <a:r>
              <a:rPr lang="en-US" altLang="pt-BR" sz="4000"/>
              <a:t>Jesus e o AT: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F7FCDF6E-3864-43B3-803E-F164ABCE16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609600" indent="-609600">
              <a:buSzTx/>
              <a:buFontTx/>
              <a:buAutoNum type="arabicPeriod"/>
            </a:pPr>
            <a:r>
              <a:rPr lang="en-US" altLang="pt-BR"/>
              <a:t>Jesus aplica para Si mesmo passagens que no AT se referem a Yahweh:</a:t>
            </a:r>
          </a:p>
          <a:p>
            <a:pPr marL="990600" lvl="1" indent="-533400">
              <a:buClr>
                <a:schemeClr val="hlink"/>
              </a:buClr>
              <a:buFontTx/>
              <a:buAutoNum type="alphaLcPeriod"/>
            </a:pPr>
            <a:r>
              <a:rPr lang="en-US" altLang="pt-BR" sz="3200" u="sng"/>
              <a:t>Mat 25:31</a:t>
            </a:r>
            <a:r>
              <a:rPr lang="en-US" altLang="pt-BR" sz="3200"/>
              <a:t>:</a:t>
            </a:r>
          </a:p>
          <a:p>
            <a:pPr marL="1371600" lvl="2" indent="-457200">
              <a:buClr>
                <a:schemeClr val="tx1"/>
              </a:buClr>
              <a:buFontTx/>
              <a:buNone/>
            </a:pPr>
            <a:r>
              <a:rPr lang="en-US" altLang="pt-BR">
                <a:cs typeface="Arial" panose="020B0604020202020204" pitchFamily="34" charset="0"/>
              </a:rPr>
              <a:t>	</a:t>
            </a:r>
            <a:r>
              <a:rPr lang="en-US" altLang="pt-BR" sz="2800">
                <a:cs typeface="Arial" panose="020B0604020202020204" pitchFamily="34" charset="0"/>
              </a:rPr>
              <a:t>“Quando vier o Filho do Homem na sua majestade e todos os anjos com ele. . .”</a:t>
            </a:r>
          </a:p>
          <a:p>
            <a:pPr marL="1371600" lvl="2" indent="-457200">
              <a:buClr>
                <a:schemeClr val="tx1"/>
              </a:buClr>
              <a:buFontTx/>
              <a:buNone/>
            </a:pPr>
            <a:endParaRPr lang="en-US" altLang="pt-BR">
              <a:cs typeface="Arial" panose="020B0604020202020204" pitchFamily="34" charset="0"/>
            </a:endParaRPr>
          </a:p>
          <a:p>
            <a:pPr marL="1371600" lvl="2" indent="-457200">
              <a:buFont typeface="Tahoma" panose="020B0604030504040204" pitchFamily="34" charset="0"/>
              <a:buChar char="−"/>
            </a:pPr>
            <a:r>
              <a:rPr lang="en-US" altLang="pt-BR" sz="2800" u="sng">
                <a:cs typeface="Arial" panose="020B0604020202020204" pitchFamily="34" charset="0"/>
              </a:rPr>
              <a:t>Zac 14:5</a:t>
            </a:r>
            <a:r>
              <a:rPr lang="en-US" altLang="pt-BR" sz="2800">
                <a:cs typeface="Arial" panose="020B0604020202020204" pitchFamily="34" charset="0"/>
              </a:rPr>
              <a:t>: “Então virá o Senhor, meu Deus, e todos os santos com ele.”</a:t>
            </a:r>
            <a:endParaRPr lang="en-US" altLang="pt-BR" sz="2800" u="sng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>
            <a:extLst>
              <a:ext uri="{FF2B5EF4-FFF2-40B4-BE49-F238E27FC236}">
                <a16:creationId xmlns:a16="http://schemas.microsoft.com/office/drawing/2014/main" id="{37C38EA7-940B-474E-804D-36D3F60715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marL="990600" lvl="1" indent="-533400">
              <a:buClr>
                <a:schemeClr val="hlink"/>
              </a:buClr>
              <a:buFontTx/>
              <a:buAutoNum type="alphaLcPeriod" startAt="2"/>
            </a:pPr>
            <a:r>
              <a:rPr lang="en-US" altLang="pt-BR" sz="3200" u="sng"/>
              <a:t>Mat 21:16</a:t>
            </a:r>
            <a:r>
              <a:rPr lang="en-US" altLang="pt-BR" sz="3200"/>
              <a:t>:</a:t>
            </a:r>
            <a:endParaRPr lang="en-US" altLang="pt-BR" sz="3200" u="sng"/>
          </a:p>
          <a:p>
            <a:pPr marL="1371600" lvl="2" indent="-457200">
              <a:buClr>
                <a:schemeClr val="tx1"/>
              </a:buClr>
              <a:buFontTx/>
              <a:buNone/>
            </a:pPr>
            <a:r>
              <a:rPr lang="en-US" altLang="pt-BR"/>
              <a:t>	</a:t>
            </a:r>
            <a:r>
              <a:rPr lang="en-US" altLang="pt-BR" sz="2800"/>
              <a:t>“Da boca de pequeninos e crianças de peito tiraste perfeito louvor.”</a:t>
            </a:r>
          </a:p>
          <a:p>
            <a:pPr marL="1371600" lvl="2" indent="-457200">
              <a:buClr>
                <a:schemeClr val="tx1"/>
              </a:buClr>
              <a:buFontTx/>
              <a:buNone/>
            </a:pPr>
            <a:endParaRPr lang="en-US" altLang="pt-BR" sz="2800"/>
          </a:p>
          <a:p>
            <a:pPr marL="1371600" lvl="2" indent="-457200">
              <a:buFont typeface="Tahoma" panose="020B0604030504040204" pitchFamily="34" charset="0"/>
              <a:buChar char="−"/>
            </a:pPr>
            <a:r>
              <a:rPr lang="en-US" altLang="pt-BR" sz="2800" u="sng"/>
              <a:t>Sal 8:3</a:t>
            </a:r>
            <a:r>
              <a:rPr lang="en-US" altLang="pt-BR" sz="2800"/>
              <a:t> (LXX): “Da boca de pequeninos e crianças de peito tiraste perfeito louvor” [heb.: “. . .suscitaste força”].</a:t>
            </a:r>
            <a:endParaRPr lang="en-US" altLang="pt-BR" sz="2800" u="sng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>
            <a:extLst>
              <a:ext uri="{FF2B5EF4-FFF2-40B4-BE49-F238E27FC236}">
                <a16:creationId xmlns:a16="http://schemas.microsoft.com/office/drawing/2014/main" id="{9A4545F7-3452-4583-98B2-8320A65359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marL="990600" lvl="1" indent="-533400">
              <a:buClr>
                <a:schemeClr val="hlink"/>
              </a:buClr>
              <a:buFontTx/>
              <a:buAutoNum type="alphaLcPeriod" startAt="3"/>
            </a:pPr>
            <a:r>
              <a:rPr lang="en-US" altLang="pt-BR" sz="3200" u="sng"/>
              <a:t>Luc 19:10</a:t>
            </a:r>
            <a:r>
              <a:rPr lang="en-US" altLang="pt-BR" sz="3200"/>
              <a:t>:</a:t>
            </a:r>
            <a:endParaRPr lang="en-US" altLang="pt-BR" sz="3200" u="sng"/>
          </a:p>
          <a:p>
            <a:pPr marL="1371600" lvl="2" indent="-457200">
              <a:buClr>
                <a:schemeClr val="tx1"/>
              </a:buClr>
              <a:buFontTx/>
              <a:buNone/>
            </a:pPr>
            <a:r>
              <a:rPr lang="en-US" altLang="pt-BR" sz="2800"/>
              <a:t>	“Porque o Filho do Homem veio buscar e salvar o perdido.”</a:t>
            </a:r>
          </a:p>
          <a:p>
            <a:pPr marL="1371600" lvl="2" indent="-457200">
              <a:buClr>
                <a:schemeClr val="tx1"/>
              </a:buClr>
              <a:buFontTx/>
              <a:buNone/>
            </a:pPr>
            <a:endParaRPr lang="en-US" altLang="pt-BR" sz="2800"/>
          </a:p>
          <a:p>
            <a:pPr marL="1371600" lvl="2" indent="-457200">
              <a:buFont typeface="Tahoma" panose="020B0604030504040204" pitchFamily="34" charset="0"/>
              <a:buChar char="−"/>
            </a:pPr>
            <a:r>
              <a:rPr lang="en-US" altLang="pt-BR" sz="2800" u="sng"/>
              <a:t>Eze 34:16</a:t>
            </a:r>
            <a:r>
              <a:rPr lang="en-US" altLang="pt-BR" sz="2800"/>
              <a:t>: “A perdida buscarei, a desgarrada tornarei a trazer, a quebrada ligarei e a enferma fortalecerei.”</a:t>
            </a:r>
            <a:endParaRPr lang="en-US" altLang="pt-BR" sz="2800" u="sng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>
            <a:extLst>
              <a:ext uri="{FF2B5EF4-FFF2-40B4-BE49-F238E27FC236}">
                <a16:creationId xmlns:a16="http://schemas.microsoft.com/office/drawing/2014/main" id="{E19595BA-533A-437B-8B8F-03BF64A7A3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marL="990600" lvl="1" indent="-533400">
              <a:buClr>
                <a:schemeClr val="hlink"/>
              </a:buClr>
              <a:buFontTx/>
              <a:buAutoNum type="alphaLcPeriod" startAt="4"/>
            </a:pPr>
            <a:r>
              <a:rPr lang="en-US" altLang="pt-BR" sz="3200" u="sng"/>
              <a:t>Luc 20:18</a:t>
            </a:r>
            <a:r>
              <a:rPr lang="en-US" altLang="pt-BR" sz="3200"/>
              <a:t>:</a:t>
            </a:r>
          </a:p>
          <a:p>
            <a:pPr marL="990600" lvl="1" indent="-533400">
              <a:buFontTx/>
              <a:buNone/>
            </a:pPr>
            <a:r>
              <a:rPr lang="en-US" altLang="pt-BR"/>
              <a:t>	“Todo aquele que cair sobre esta pedra ficará em pedaços.”</a:t>
            </a:r>
          </a:p>
          <a:p>
            <a:pPr marL="990600" lvl="1" indent="-533400">
              <a:buFontTx/>
              <a:buNone/>
            </a:pPr>
            <a:endParaRPr lang="en-US" altLang="pt-BR"/>
          </a:p>
          <a:p>
            <a:pPr marL="990600" lvl="1" indent="-533400">
              <a:buClr>
                <a:schemeClr val="hlink"/>
              </a:buClr>
              <a:buFont typeface="Tahoma" panose="020B0604030504040204" pitchFamily="34" charset="0"/>
              <a:buChar char="−"/>
            </a:pPr>
            <a:r>
              <a:rPr lang="en-US" altLang="pt-BR" u="sng"/>
              <a:t>Isa 8:14-15</a:t>
            </a:r>
            <a:r>
              <a:rPr lang="en-US" altLang="pt-BR"/>
              <a:t>: “Ele vos será santuário; mas será pedra de tropeço e rocha de ofensa às duas casas de Israel . . . Muitos dentre eles tropeçarão e cairão, e serão quebrantados, enlaçados e presos.”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>
            <a:extLst>
              <a:ext uri="{FF2B5EF4-FFF2-40B4-BE49-F238E27FC236}">
                <a16:creationId xmlns:a16="http://schemas.microsoft.com/office/drawing/2014/main" id="{78878044-E262-49BD-A4A8-6C7E699BDB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marL="990600" lvl="1" indent="-533400">
              <a:buClr>
                <a:schemeClr val="hlink"/>
              </a:buClr>
              <a:buFontTx/>
              <a:buAutoNum type="alphaLcPeriod" startAt="5"/>
            </a:pPr>
            <a:r>
              <a:rPr lang="en-US" altLang="pt-BR" sz="3200" u="sng"/>
              <a:t>Mat 11:10</a:t>
            </a:r>
            <a:r>
              <a:rPr lang="en-US" altLang="pt-BR" sz="3200"/>
              <a:t>:</a:t>
            </a:r>
          </a:p>
          <a:p>
            <a:pPr marL="990600" lvl="1" indent="-533400">
              <a:buFontTx/>
              <a:buNone/>
            </a:pPr>
            <a:r>
              <a:rPr lang="en-US" altLang="pt-BR"/>
              <a:t>	“Eis aí eu envio diante da tua face o meu mensageiro, o qual preparará o teu caminho diante de ti” (cf. Mar 1:2; Luc 7:27).</a:t>
            </a:r>
          </a:p>
          <a:p>
            <a:pPr marL="990600" lvl="1" indent="-533400">
              <a:buFontTx/>
              <a:buNone/>
            </a:pPr>
            <a:endParaRPr lang="en-US" altLang="pt-BR"/>
          </a:p>
          <a:p>
            <a:pPr marL="990600" lvl="1" indent="-533400">
              <a:buClr>
                <a:schemeClr val="hlink"/>
              </a:buClr>
              <a:buFont typeface="Tahoma" panose="020B0604030504040204" pitchFamily="34" charset="0"/>
              <a:buChar char="−"/>
            </a:pPr>
            <a:r>
              <a:rPr lang="en-US" altLang="pt-BR" u="sng"/>
              <a:t>Mal 3:1</a:t>
            </a:r>
            <a:r>
              <a:rPr lang="en-US" altLang="pt-BR"/>
              <a:t>: “Eis que eu envio o meu mensageiro, que preparará o caminho diante de mim . . . diz o Senhor dos exércitos” (cf. 4:5-6).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>
            <a:extLst>
              <a:ext uri="{FF2B5EF4-FFF2-40B4-BE49-F238E27FC236}">
                <a16:creationId xmlns:a16="http://schemas.microsoft.com/office/drawing/2014/main" id="{4278C89A-C65D-4BE9-ADEA-9122118102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marL="990600" lvl="1" indent="-533400">
              <a:buClr>
                <a:schemeClr val="hlink"/>
              </a:buClr>
              <a:buFontTx/>
              <a:buAutoNum type="alphaLcPeriod" startAt="6"/>
            </a:pPr>
            <a:r>
              <a:rPr lang="en-US" altLang="pt-BR" sz="3200" u="sng"/>
              <a:t>Mar 13:31</a:t>
            </a:r>
            <a:r>
              <a:rPr lang="en-US" altLang="pt-BR" sz="3200"/>
              <a:t>:</a:t>
            </a:r>
          </a:p>
          <a:p>
            <a:pPr marL="990600" lvl="1" indent="-533400">
              <a:buFontTx/>
              <a:buNone/>
            </a:pPr>
            <a:r>
              <a:rPr lang="en-US" altLang="pt-BR"/>
              <a:t>	“Passará o céu e a terra, porém as minhas palavras não passarão.”</a:t>
            </a:r>
          </a:p>
          <a:p>
            <a:pPr marL="990600" lvl="1" indent="-533400">
              <a:buFontTx/>
              <a:buNone/>
            </a:pPr>
            <a:endParaRPr lang="en-US" altLang="pt-BR"/>
          </a:p>
          <a:p>
            <a:pPr marL="990600" lvl="1" indent="-533400">
              <a:buClr>
                <a:schemeClr val="hlink"/>
              </a:buClr>
              <a:buFont typeface="Tahoma" panose="020B0604030504040204" pitchFamily="34" charset="0"/>
              <a:buChar char="−"/>
            </a:pPr>
            <a:r>
              <a:rPr lang="en-US" altLang="pt-BR" u="sng"/>
              <a:t>Isa 40:8</a:t>
            </a:r>
            <a:r>
              <a:rPr lang="en-US" altLang="pt-BR"/>
              <a:t>: “Seca-se a erva, e cai a sua flor, mas a palavra de nosso Deus permanece eternamente.”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>
            <a:extLst>
              <a:ext uri="{FF2B5EF4-FFF2-40B4-BE49-F238E27FC236}">
                <a16:creationId xmlns:a16="http://schemas.microsoft.com/office/drawing/2014/main" id="{DBA2DC19-8BF7-4C3B-B13F-D5DF7217F1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en-US" altLang="pt-BR"/>
              <a:t>Implicação:</a:t>
            </a:r>
          </a:p>
          <a:p>
            <a:endParaRPr lang="en-US" altLang="pt-BR"/>
          </a:p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/>
              <a:t> Esses textos são evidência de que, no mínimo, Jesus pensava de Si mesmo em termos e linguagem que o AT se refere a Deus (Yahweh).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5" name="Rectangle 3">
            <a:extLst>
              <a:ext uri="{FF2B5EF4-FFF2-40B4-BE49-F238E27FC236}">
                <a16:creationId xmlns:a16="http://schemas.microsoft.com/office/drawing/2014/main" id="{5B9CA2DE-1A82-419F-B57C-ADE661E9B1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62600"/>
          </a:xfrm>
        </p:spPr>
        <p:txBody>
          <a:bodyPr/>
          <a:lstStyle/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/>
              <a:t>Como </a:t>
            </a:r>
            <a:r>
              <a:rPr lang="en-US" altLang="pt-BR" i="1"/>
              <a:t>monogen</a:t>
            </a:r>
            <a:r>
              <a:rPr lang="en-US" altLang="pt-BR" i="1">
                <a:cs typeface="Tahoma" panose="020B0604030504040204" pitchFamily="34" charset="0"/>
              </a:rPr>
              <a:t>ēs</a:t>
            </a:r>
            <a:r>
              <a:rPr lang="en-US" altLang="pt-BR">
                <a:cs typeface="Tahoma" panose="020B0604030504040204" pitchFamily="34" charset="0"/>
              </a:rPr>
              <a:t> veio a ser traduzido por “unigênito”?</a:t>
            </a:r>
          </a:p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endParaRPr lang="en-US" altLang="pt-BR">
              <a:cs typeface="Tahoma" panose="020B0604030504040204" pitchFamily="34" charset="0"/>
            </a:endParaRPr>
          </a:p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 i="1"/>
              <a:t>monogen</a:t>
            </a:r>
            <a:r>
              <a:rPr lang="en-US" altLang="pt-BR" i="1">
                <a:cs typeface="Tahoma" panose="020B0604030504040204" pitchFamily="34" charset="0"/>
              </a:rPr>
              <a:t>ēs</a:t>
            </a:r>
            <a:r>
              <a:rPr lang="en-US" altLang="pt-BR">
                <a:cs typeface="Tahoma" panose="020B0604030504040204" pitchFamily="34" charset="0"/>
              </a:rPr>
              <a:t>:</a:t>
            </a:r>
          </a:p>
          <a:p>
            <a:pPr lvl="2"/>
            <a:r>
              <a:rPr lang="en-US" altLang="pt-BR">
                <a:cs typeface="Tahoma" panose="020B0604030504040204" pitchFamily="34" charset="0"/>
              </a:rPr>
              <a:t>Antiga Latina (até o 4°. Séc.): </a:t>
            </a:r>
            <a:r>
              <a:rPr lang="en-US" altLang="pt-BR" i="1">
                <a:cs typeface="Tahoma" panose="020B0604030504040204" pitchFamily="34" charset="0"/>
              </a:rPr>
              <a:t>unicus</a:t>
            </a:r>
            <a:endParaRPr lang="en-US" altLang="pt-BR">
              <a:cs typeface="Tahoma" panose="020B0604030504040204" pitchFamily="34" charset="0"/>
            </a:endParaRPr>
          </a:p>
          <a:p>
            <a:pPr lvl="2"/>
            <a:r>
              <a:rPr lang="en-US" altLang="pt-BR">
                <a:cs typeface="Tahoma" panose="020B0604030504040204" pitchFamily="34" charset="0"/>
              </a:rPr>
              <a:t>Vulgata de Jerônimo (384 AD): </a:t>
            </a:r>
            <a:r>
              <a:rPr lang="en-US" altLang="pt-BR" i="1">
                <a:cs typeface="Tahoma" panose="020B0604030504040204" pitchFamily="34" charset="0"/>
              </a:rPr>
              <a:t>unigenitus</a:t>
            </a:r>
          </a:p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endParaRPr lang="en-US" altLang="pt-BR" sz="2400">
              <a:cs typeface="Tahoma" panose="020B0604030504040204" pitchFamily="34" charset="0"/>
            </a:endParaRPr>
          </a:p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>
                <a:cs typeface="Tahoma" panose="020B0604030504040204" pitchFamily="34" charset="0"/>
              </a:rPr>
              <a:t>Jerônimo traduziu a Vulgata após o concílio de Nicéia (325). Ele ouvira Gregório Nazianzeno, da Capadócia, que dizia:</a:t>
            </a:r>
          </a:p>
          <a:p>
            <a:pPr lvl="2">
              <a:buFont typeface="Wingdings" panose="05000000000000000000" pitchFamily="2" charset="2"/>
              <a:buNone/>
            </a:pPr>
            <a:endParaRPr lang="en-US" altLang="pt-BR" sz="2800" i="1"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>
            <a:extLst>
              <a:ext uri="{FF2B5EF4-FFF2-40B4-BE49-F238E27FC236}">
                <a16:creationId xmlns:a16="http://schemas.microsoft.com/office/drawing/2014/main" id="{A132A406-E34F-4ABB-AC0A-A164187569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6019800"/>
          </a:xfrm>
        </p:spPr>
        <p:txBody>
          <a:bodyPr/>
          <a:lstStyle/>
          <a:p>
            <a:pPr marL="609600" indent="-609600">
              <a:buSzTx/>
              <a:buFontTx/>
              <a:buAutoNum type="arabicPeriod" startAt="2"/>
            </a:pPr>
            <a:r>
              <a:rPr lang="en-US" altLang="pt-BR"/>
              <a:t>Na maioria de Suas parábolas, Jesus descreve a Si mesmo por meio de imagens que no AT se referem a Deus:</a:t>
            </a:r>
          </a:p>
          <a:p>
            <a:pPr marL="609600" indent="-609600">
              <a:buSzTx/>
              <a:buFontTx/>
              <a:buAutoNum type="arabicPeriod" startAt="2"/>
            </a:pPr>
            <a:endParaRPr lang="en-US" altLang="pt-BR"/>
          </a:p>
          <a:p>
            <a:pPr marL="990600" lvl="1" indent="-533400">
              <a:buClr>
                <a:schemeClr val="hlink"/>
              </a:buClr>
              <a:buFontTx/>
              <a:buAutoNum type="alphaLcPeriod"/>
            </a:pPr>
            <a:r>
              <a:rPr lang="en-US" altLang="pt-BR" u="sng"/>
              <a:t>O semeador</a:t>
            </a:r>
            <a:r>
              <a:rPr lang="en-US" altLang="pt-BR"/>
              <a:t> (Mat 13:3-8 [Mar 4:3-8; Luc 8:5-8]; cf. Isa 61:11; Jer 31:27; Eze 36:8-9; Ose 2:21-23; Zac 10:9).</a:t>
            </a:r>
          </a:p>
          <a:p>
            <a:pPr marL="990600" lvl="1" indent="-533400">
              <a:buClr>
                <a:schemeClr val="hlink"/>
              </a:buClr>
              <a:buFontTx/>
              <a:buAutoNum type="alphaLcPeriod"/>
            </a:pPr>
            <a:endParaRPr lang="en-US" altLang="pt-BR"/>
          </a:p>
          <a:p>
            <a:pPr marL="990600" lvl="1" indent="-533400">
              <a:buClr>
                <a:schemeClr val="hlink"/>
              </a:buClr>
              <a:buFontTx/>
              <a:buAutoNum type="alphaLcPeriod"/>
            </a:pPr>
            <a:r>
              <a:rPr lang="en-US" altLang="pt-BR" u="sng"/>
              <a:t>O pastor</a:t>
            </a:r>
            <a:r>
              <a:rPr lang="en-US" altLang="pt-BR"/>
              <a:t> (Mat 18:12-14 [Luc 15:4-7]; João 10:1-5; cf. Gen 49:24; Sal 23; 28:9; 80:1; Isa 40:11; Jer 23:3; 31:10; Eze 34:10-22, 31; Zac 9:16; 11:7-10).</a:t>
            </a:r>
            <a:endParaRPr lang="en-US" altLang="pt-BR" u="sng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>
            <a:extLst>
              <a:ext uri="{FF2B5EF4-FFF2-40B4-BE49-F238E27FC236}">
                <a16:creationId xmlns:a16="http://schemas.microsoft.com/office/drawing/2014/main" id="{81F5AB4C-A352-4887-A0F5-5AB24052A1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marL="990600" lvl="1" indent="-533400">
              <a:buClr>
                <a:schemeClr val="hlink"/>
              </a:buClr>
              <a:buFontTx/>
              <a:buAutoNum type="alphaLcPeriod" startAt="3"/>
            </a:pPr>
            <a:r>
              <a:rPr lang="en-US" altLang="pt-BR" u="sng"/>
              <a:t>O noivo</a:t>
            </a:r>
            <a:r>
              <a:rPr lang="en-US" altLang="pt-BR"/>
              <a:t> (Mat 9:15 [Mar 1:19-20; Luc 5:34-35]; Mat 22:1-14; Mat 25:1-13; cf. Isa 54:4-8; 62:4-5; Jer 2:2; 3:1-14; 31:32; Eze 16:8-14; 23:4-5; Ose 2:1—3:1).</a:t>
            </a:r>
          </a:p>
          <a:p>
            <a:pPr marL="990600" lvl="1" indent="-533400">
              <a:buClr>
                <a:schemeClr val="hlink"/>
              </a:buClr>
              <a:buFontTx/>
              <a:buAutoNum type="alphaLcPeriod" startAt="3"/>
            </a:pPr>
            <a:endParaRPr lang="en-US" altLang="pt-BR"/>
          </a:p>
          <a:p>
            <a:pPr marL="990600" lvl="1" indent="-533400" algn="just">
              <a:buClr>
                <a:schemeClr val="hlink"/>
              </a:buClr>
              <a:buFontTx/>
              <a:buAutoNum type="alphaLcPeriod" startAt="3"/>
            </a:pPr>
            <a:r>
              <a:rPr lang="en-US" altLang="pt-BR" u="sng"/>
              <a:t>O juiz</a:t>
            </a:r>
            <a:r>
              <a:rPr lang="en-US" altLang="pt-BR"/>
              <a:t> (João 5:22, 27; Atos 10:42; Rom 2:16; 2 Tim 4:1, 8; cf. Gen 18:25; Jui 11:27; 1 Sam 24:15; Sal 7:11; 68:5; 75:7; Isa 33:22; Jer 11:20).</a:t>
            </a:r>
            <a:endParaRPr lang="en-US" altLang="pt-BR" u="sng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>
            <a:extLst>
              <a:ext uri="{FF2B5EF4-FFF2-40B4-BE49-F238E27FC236}">
                <a16:creationId xmlns:a16="http://schemas.microsoft.com/office/drawing/2014/main" id="{912357BC-0D27-4903-8C6E-494191D1E7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altLang="pt-BR"/>
              <a:t>Importante:</a:t>
            </a:r>
          </a:p>
          <a:p>
            <a:endParaRPr lang="en-US" altLang="pt-BR"/>
          </a:p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/>
              <a:t>Embora os profetas do AT por vezes falassem em parábolas, nenhum deles aplicavam para si mesmos de forma consistente símbolos de Deus.</a:t>
            </a:r>
          </a:p>
          <a:p>
            <a:pPr lvl="1"/>
            <a:endParaRPr lang="en-US" altLang="pt-BR"/>
          </a:p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/>
              <a:t>Nenhum dos profetas reivindicava prerrogativas específicas de Deus, tais como perdão dos pecados e a decisão de quem entraria no reino e quem não entraria. 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>
            <a:extLst>
              <a:ext uri="{FF2B5EF4-FFF2-40B4-BE49-F238E27FC236}">
                <a16:creationId xmlns:a16="http://schemas.microsoft.com/office/drawing/2014/main" id="{E7C72C23-19F9-4E0F-A1A4-C028C03F16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altLang="pt-BR"/>
              <a:t>Implicação:</a:t>
            </a:r>
          </a:p>
          <a:p>
            <a:endParaRPr lang="en-US" altLang="pt-BR"/>
          </a:p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/>
              <a:t>Jesus pensava acerca de Si mesmo não apenas como divino, mas como cumprindo figuras e símbolos que o AT tipicamente usa para representar a Deus.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2DE0D4ED-1473-4713-97D7-E6B5639B5D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943600"/>
          </a:xfrm>
        </p:spPr>
        <p:txBody>
          <a:bodyPr/>
          <a:lstStyle/>
          <a:p>
            <a:pPr marL="609600" indent="-609600">
              <a:buSzTx/>
              <a:buFontTx/>
              <a:buAutoNum type="arabicPeriod" startAt="3"/>
            </a:pPr>
            <a:r>
              <a:rPr lang="en-US" altLang="pt-BR"/>
              <a:t>O significado de João 1:18:</a:t>
            </a:r>
          </a:p>
          <a:p>
            <a:pPr marL="609600" indent="-609600">
              <a:buClr>
                <a:schemeClr val="tx1"/>
              </a:buClr>
              <a:buFontTx/>
              <a:buNone/>
            </a:pPr>
            <a:r>
              <a:rPr lang="en-US" altLang="pt-BR"/>
              <a:t>	</a:t>
            </a:r>
            <a:r>
              <a:rPr lang="en-US" altLang="pt-BR" sz="2800"/>
              <a:t>“Ninguém jamais viu a Deus; o Filho unigênito, que está no seio do Pai, é quem o revelou.”</a:t>
            </a:r>
          </a:p>
          <a:p>
            <a:pPr marL="609600" indent="-609600">
              <a:buClr>
                <a:schemeClr val="tx1"/>
              </a:buClr>
              <a:buFontTx/>
              <a:buNone/>
            </a:pPr>
            <a:endParaRPr lang="en-US" altLang="pt-BR" sz="2800"/>
          </a:p>
          <a:p>
            <a:pPr marL="990600" lvl="1" indent="-533400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/>
              <a:t>Declaração absoluta: “ninguém jamais”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5" name="Rectangle 3">
            <a:extLst>
              <a:ext uri="{FF2B5EF4-FFF2-40B4-BE49-F238E27FC236}">
                <a16:creationId xmlns:a16="http://schemas.microsoft.com/office/drawing/2014/main" id="{92875103-4448-4A23-AE66-4C3C22F36F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791200"/>
          </a:xfrm>
        </p:spPr>
        <p:txBody>
          <a:bodyPr/>
          <a:lstStyle/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/>
              <a:t>João repete a mesma idéia em outras passagens:</a:t>
            </a:r>
            <a:endParaRPr lang="en-US" altLang="pt-BR" sz="1200"/>
          </a:p>
          <a:p>
            <a:pPr lvl="2">
              <a:buFont typeface="Tahoma" panose="020B0604030504040204" pitchFamily="34" charset="0"/>
              <a:buChar char="−"/>
            </a:pPr>
            <a:r>
              <a:rPr lang="en-US" altLang="pt-BR">
                <a:cs typeface="Arial" panose="020B0604020202020204" pitchFamily="34" charset="0"/>
              </a:rPr>
              <a:t>“Não que alguém tenha visto o Pai, salvo aquele que vem de Deus; este O tem visto” (6:46).</a:t>
            </a:r>
          </a:p>
          <a:p>
            <a:pPr lvl="2">
              <a:buFont typeface="Tahoma" panose="020B0604030504040204" pitchFamily="34" charset="0"/>
              <a:buChar char="−"/>
            </a:pPr>
            <a:endParaRPr lang="en-US" altLang="pt-BR">
              <a:cs typeface="Arial" panose="020B0604020202020204" pitchFamily="34" charset="0"/>
            </a:endParaRPr>
          </a:p>
          <a:p>
            <a:pPr lvl="2">
              <a:buFont typeface="Tahoma" panose="020B0604030504040204" pitchFamily="34" charset="0"/>
              <a:buChar char="−"/>
            </a:pPr>
            <a:r>
              <a:rPr lang="en-US" altLang="pt-BR">
                <a:cs typeface="Arial" panose="020B0604020202020204" pitchFamily="34" charset="0"/>
              </a:rPr>
              <a:t>“Ninguém jamais viu a Deus” (1 João 4:12).</a:t>
            </a:r>
          </a:p>
          <a:p>
            <a:pPr lvl="2">
              <a:buFont typeface="Tahoma" panose="020B0604030504040204" pitchFamily="34" charset="0"/>
              <a:buChar char="−"/>
            </a:pPr>
            <a:endParaRPr lang="en-US" altLang="pt-BR">
              <a:cs typeface="Arial" panose="020B0604020202020204" pitchFamily="34" charset="0"/>
            </a:endParaRPr>
          </a:p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/>
              <a:t>Paulo afirma o mesmo:</a:t>
            </a:r>
            <a:endParaRPr lang="en-US" altLang="pt-BR" sz="2400"/>
          </a:p>
          <a:p>
            <a:pPr lvl="2">
              <a:buFont typeface="Tahoma" panose="020B0604030504040204" pitchFamily="34" charset="0"/>
              <a:buChar char="−"/>
            </a:pPr>
            <a:r>
              <a:rPr lang="en-US" altLang="pt-BR">
                <a:cs typeface="Arial" panose="020B0604020202020204" pitchFamily="34" charset="0"/>
              </a:rPr>
              <a:t>“[Deus, o Pai] é o único que possui imortalidade, que habita na luz inacessível, a quem homem algum jamais viu, nem é capaz de ver” (1 Tim 6:16).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>
            <a:extLst>
              <a:ext uri="{FF2B5EF4-FFF2-40B4-BE49-F238E27FC236}">
                <a16:creationId xmlns:a16="http://schemas.microsoft.com/office/drawing/2014/main" id="{7087AB9E-344C-4314-92BF-B7C1244FFA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686800" cy="6248400"/>
          </a:xfrm>
        </p:spPr>
        <p:txBody>
          <a:bodyPr/>
          <a:lstStyle/>
          <a:p>
            <a:pPr lvl="2"/>
            <a:r>
              <a:rPr lang="en-US" altLang="pt-BR" sz="2800"/>
              <a:t>A afirmação de João parece contradizer aquelas passagens bíblicas segundo as quais várias pessoas viram a Deus.</a:t>
            </a:r>
          </a:p>
          <a:p>
            <a:pPr lvl="3">
              <a:buClr>
                <a:schemeClr val="hlink"/>
              </a:buClr>
            </a:pPr>
            <a:r>
              <a:rPr lang="en-US" altLang="pt-BR" sz="2400"/>
              <a:t> Abraão (Gen 18:1-15)</a:t>
            </a:r>
          </a:p>
          <a:p>
            <a:pPr lvl="3">
              <a:buClr>
                <a:schemeClr val="hlink"/>
              </a:buClr>
            </a:pPr>
            <a:r>
              <a:rPr lang="en-US" altLang="pt-BR" sz="2400"/>
              <a:t> Jacó (Gen 32:30)</a:t>
            </a:r>
          </a:p>
          <a:p>
            <a:pPr lvl="3">
              <a:buClr>
                <a:schemeClr val="hlink"/>
              </a:buClr>
            </a:pPr>
            <a:r>
              <a:rPr lang="en-US" altLang="pt-BR" sz="2400"/>
              <a:t> Josué (Jos 5:13-15)</a:t>
            </a:r>
          </a:p>
          <a:p>
            <a:pPr lvl="3">
              <a:buClr>
                <a:schemeClr val="hlink"/>
              </a:buClr>
            </a:pPr>
            <a:r>
              <a:rPr lang="en-US" altLang="pt-BR" sz="2400"/>
              <a:t> Manoá e sua mulher (Jui 13:21-22)</a:t>
            </a:r>
          </a:p>
          <a:p>
            <a:pPr lvl="3">
              <a:buClr>
                <a:schemeClr val="hlink"/>
              </a:buClr>
            </a:pPr>
            <a:r>
              <a:rPr lang="en-US" altLang="pt-BR" sz="2400"/>
              <a:t> Elias (1 Reis 19:11-18)</a:t>
            </a:r>
          </a:p>
          <a:p>
            <a:pPr lvl="3">
              <a:buClr>
                <a:schemeClr val="hlink"/>
              </a:buClr>
            </a:pPr>
            <a:r>
              <a:rPr lang="en-US" altLang="pt-BR" sz="2400"/>
              <a:t> Micaías (1 Reis 22:19)</a:t>
            </a:r>
          </a:p>
          <a:p>
            <a:pPr lvl="3">
              <a:buClr>
                <a:schemeClr val="hlink"/>
              </a:buClr>
            </a:pPr>
            <a:r>
              <a:rPr lang="en-US" altLang="pt-BR" sz="2400"/>
              <a:t> Isaías (Isa 6:1)</a:t>
            </a:r>
          </a:p>
          <a:p>
            <a:pPr lvl="3">
              <a:buClr>
                <a:schemeClr val="hlink"/>
              </a:buClr>
            </a:pPr>
            <a:r>
              <a:rPr lang="en-US" altLang="pt-BR" sz="2400"/>
              <a:t> Ezequiel (Eze 1:1-28)</a:t>
            </a:r>
          </a:p>
          <a:p>
            <a:pPr lvl="3">
              <a:buClr>
                <a:schemeClr val="hlink"/>
              </a:buClr>
            </a:pPr>
            <a:r>
              <a:rPr lang="en-US" altLang="pt-BR" sz="2400"/>
              <a:t> Daniel (Dan 7:9-14)</a:t>
            </a:r>
          </a:p>
          <a:p>
            <a:pPr lvl="3">
              <a:buClr>
                <a:schemeClr val="hlink"/>
              </a:buClr>
            </a:pPr>
            <a:r>
              <a:rPr lang="en-US" altLang="pt-BR" sz="2400"/>
              <a:t> MOISÉS (Ex 33:20-23; 34:6; Num 12:8; Heb 			11:27).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>
            <a:extLst>
              <a:ext uri="{FF2B5EF4-FFF2-40B4-BE49-F238E27FC236}">
                <a16:creationId xmlns:a16="http://schemas.microsoft.com/office/drawing/2014/main" id="{3E05721A-146D-42C8-BAF3-7C6E3493B8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6019800"/>
          </a:xfrm>
        </p:spPr>
        <p:txBody>
          <a:bodyPr/>
          <a:lstStyle/>
          <a:p>
            <a:pPr lvl="2"/>
            <a:r>
              <a:rPr lang="en-US" altLang="pt-BR" sz="2800"/>
              <a:t> Como explicar essa aparente contradição?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altLang="pt-BR" sz="2800"/>
          </a:p>
          <a:p>
            <a:pPr lvl="2"/>
            <a:r>
              <a:rPr lang="en-US" altLang="pt-BR" sz="2800"/>
              <a:t> A resposta está na segunda parte do verso: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altLang="pt-BR" sz="2800"/>
          </a:p>
          <a:p>
            <a:pPr lvl="3">
              <a:buClr>
                <a:schemeClr val="hlink"/>
              </a:buClr>
              <a:buFont typeface="Tahoma" panose="020B0604030504040204" pitchFamily="34" charset="0"/>
              <a:buChar char="−"/>
            </a:pPr>
            <a:r>
              <a:rPr lang="en-US" altLang="pt-BR" sz="2800"/>
              <a:t> “. . . O Filho unigênito, que está no seio do Pai, é quem o revelou.”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48AFC027-BF56-4311-A883-DBEFA47203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lvl="3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 sz="2800"/>
              <a:t>Se a primeira parte do verso contém uma declaração absoluta, a segunda também: o Pai sempre Se revelou pelo Filho.</a:t>
            </a:r>
          </a:p>
          <a:p>
            <a:pPr lvl="3"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altLang="pt-BR" sz="2800"/>
          </a:p>
          <a:p>
            <a:pPr lvl="3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 sz="2800"/>
              <a:t>Ou seja, de acordo com João, Aquele que foi visto nos tempos do AT não foi na verdade o Pai, mas o Filho, Jesus Cristo.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Rectangle 3">
            <a:extLst>
              <a:ext uri="{FF2B5EF4-FFF2-40B4-BE49-F238E27FC236}">
                <a16:creationId xmlns:a16="http://schemas.microsoft.com/office/drawing/2014/main" id="{3BDF2FAB-0216-4637-8253-AFE0C4EA20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38800"/>
          </a:xfrm>
        </p:spPr>
        <p:txBody>
          <a:bodyPr/>
          <a:lstStyle/>
          <a:p>
            <a:pPr marL="990600" lvl="1" indent="-533400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/>
              <a:t>Há apoio no contexto para esta interpretação?</a:t>
            </a:r>
          </a:p>
          <a:p>
            <a:pPr marL="990600" lvl="1" indent="-533400">
              <a:buFont typeface="Wingdings" panose="05000000000000000000" pitchFamily="2" charset="2"/>
              <a:buChar char="Ø"/>
            </a:pPr>
            <a:endParaRPr lang="en-US" altLang="pt-BR"/>
          </a:p>
          <a:p>
            <a:pPr marL="990600" lvl="1" indent="-533400">
              <a:buFontTx/>
              <a:buNone/>
            </a:pPr>
            <a:endParaRPr lang="en-US" altLang="pt-BR"/>
          </a:p>
          <a:p>
            <a:pPr marL="990600" lvl="1" indent="-533400">
              <a:buClr>
                <a:schemeClr val="hlink"/>
              </a:buClr>
              <a:buFontTx/>
              <a:buAutoNum type="arabicPeriod"/>
            </a:pPr>
            <a:r>
              <a:rPr lang="en-US" altLang="pt-BR"/>
              <a:t>Nos vss. 14-18, João usa a história do concerto do êxodo (Ex 34) para descrever o significado da encarnação de Cristo: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9" name="Rectangle 3">
            <a:extLst>
              <a:ext uri="{FF2B5EF4-FFF2-40B4-BE49-F238E27FC236}">
                <a16:creationId xmlns:a16="http://schemas.microsoft.com/office/drawing/2014/main" id="{C1257D62-16A0-439E-BD22-E9C8B3E917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62600"/>
          </a:xfrm>
        </p:spPr>
        <p:txBody>
          <a:bodyPr/>
          <a:lstStyle/>
          <a:p>
            <a:pPr lvl="2" indent="-285750"/>
            <a:r>
              <a:rPr lang="en-US" altLang="pt-BR"/>
              <a:t>Deus é </a:t>
            </a:r>
            <a:r>
              <a:rPr lang="en-US" altLang="pt-BR" i="1"/>
              <a:t>genn</a:t>
            </a:r>
            <a:r>
              <a:rPr lang="en-US" altLang="pt-BR" i="1">
                <a:cs typeface="Tahoma" panose="020B0604030504040204" pitchFamily="34" charset="0"/>
              </a:rPr>
              <a:t>ētōr</a:t>
            </a:r>
            <a:r>
              <a:rPr lang="en-US" altLang="pt-BR">
                <a:cs typeface="Tahoma" panose="020B0604030504040204" pitchFamily="34" charset="0"/>
              </a:rPr>
              <a:t>: 		aquele que gera</a:t>
            </a:r>
          </a:p>
          <a:p>
            <a:pPr lvl="2" indent="-285750"/>
            <a:r>
              <a:rPr lang="en-US" altLang="pt-BR">
                <a:cs typeface="Tahoma" panose="020B0604030504040204" pitchFamily="34" charset="0"/>
              </a:rPr>
              <a:t>Jesus é </a:t>
            </a:r>
            <a:r>
              <a:rPr lang="en-US" altLang="pt-BR" i="1">
                <a:cs typeface="Tahoma" panose="020B0604030504040204" pitchFamily="34" charset="0"/>
              </a:rPr>
              <a:t>gennēma</a:t>
            </a:r>
            <a:r>
              <a:rPr lang="en-US" altLang="pt-BR">
                <a:cs typeface="Tahoma" panose="020B0604030504040204" pitchFamily="34" charset="0"/>
              </a:rPr>
              <a:t>:		aquele que é gerado</a:t>
            </a:r>
          </a:p>
          <a:p>
            <a:pPr lvl="2" indent="-285750"/>
            <a:endParaRPr lang="en-US" altLang="pt-BR">
              <a:cs typeface="Tahoma" panose="020B0604030504040204" pitchFamily="34" charset="0"/>
            </a:endParaRPr>
          </a:p>
          <a:p>
            <a:pPr lvl="2" indent="-285750"/>
            <a:r>
              <a:rPr lang="en-US" altLang="pt-BR" sz="2800">
                <a:cs typeface="Tahoma" panose="020B0604030504040204" pitchFamily="34" charset="0"/>
              </a:rPr>
              <a:t>Gregório pretendia mostrar que Jesus e o Pai tinham a mesma natureza.</a:t>
            </a:r>
          </a:p>
          <a:p>
            <a:pPr lvl="3"/>
            <a:r>
              <a:rPr lang="en-US" altLang="pt-BR" sz="2400">
                <a:cs typeface="Tahoma" panose="020B0604030504040204" pitchFamily="34" charset="0"/>
              </a:rPr>
              <a:t> Deus só pode gerar Deus.</a:t>
            </a:r>
          </a:p>
          <a:p>
            <a:pPr lvl="2" indent="-285750"/>
            <a:endParaRPr lang="en-US" altLang="pt-BR" sz="2800">
              <a:cs typeface="Tahoma" panose="020B0604030504040204" pitchFamily="34" charset="0"/>
            </a:endParaRPr>
          </a:p>
          <a:p>
            <a:pPr lvl="2" indent="-285750"/>
            <a:r>
              <a:rPr lang="en-US" altLang="pt-BR" sz="2800">
                <a:cs typeface="Tahoma" panose="020B0604030504040204" pitchFamily="34" charset="0"/>
              </a:rPr>
              <a:t>Jerônimo tinha motivações teológicas para introduzir a tradução “unigênito”, e ele o fez apenas nas passagens cristológicas (exceto em Heb 11:17).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>
            <a:extLst>
              <a:ext uri="{FF2B5EF4-FFF2-40B4-BE49-F238E27FC236}">
                <a16:creationId xmlns:a16="http://schemas.microsoft.com/office/drawing/2014/main" id="{856BBA61-1DD3-44C0-954F-876156006E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lvl="3">
              <a:buClr>
                <a:schemeClr val="hlink"/>
              </a:buClr>
            </a:pPr>
            <a:r>
              <a:rPr lang="en-US" altLang="pt-BR" sz="2800"/>
              <a:t> A lei dada por Moisés (vs. 17)</a:t>
            </a:r>
          </a:p>
          <a:p>
            <a:pPr lvl="3">
              <a:buClr>
                <a:schemeClr val="hlink"/>
              </a:buClr>
            </a:pPr>
            <a:r>
              <a:rPr lang="en-US" altLang="pt-BR" sz="2800"/>
              <a:t> Habitou entre nós (vs. 14b)</a:t>
            </a:r>
          </a:p>
          <a:p>
            <a:pPr lvl="3">
              <a:buClr>
                <a:schemeClr val="hlink"/>
              </a:buClr>
              <a:buFontTx/>
              <a:buNone/>
            </a:pPr>
            <a:r>
              <a:rPr lang="en-US" altLang="pt-BR" sz="2800"/>
              <a:t>			João: habitar = </a:t>
            </a:r>
            <a:r>
              <a:rPr lang="en-US" altLang="pt-BR" sz="2800" i="1"/>
              <a:t>skeno</a:t>
            </a:r>
            <a:r>
              <a:rPr lang="en-US" altLang="pt-BR" sz="2800" i="1">
                <a:cs typeface="Arial" panose="020B0604020202020204" pitchFamily="34" charset="0"/>
              </a:rPr>
              <a:t>ō</a:t>
            </a:r>
          </a:p>
          <a:p>
            <a:pPr lvl="3">
              <a:buClr>
                <a:schemeClr val="hlink"/>
              </a:buClr>
              <a:buFontTx/>
              <a:buNone/>
            </a:pPr>
            <a:r>
              <a:rPr lang="en-US" altLang="pt-BR" sz="2800" i="1">
                <a:cs typeface="Arial" panose="020B0604020202020204" pitchFamily="34" charset="0"/>
              </a:rPr>
              <a:t>			</a:t>
            </a:r>
            <a:r>
              <a:rPr lang="en-US" altLang="pt-BR" sz="2800">
                <a:cs typeface="Arial" panose="020B0604020202020204" pitchFamily="34" charset="0"/>
              </a:rPr>
              <a:t>Êxodo: tabernáculo = </a:t>
            </a:r>
            <a:r>
              <a:rPr lang="en-US" altLang="pt-BR" sz="2800" i="1">
                <a:cs typeface="Arial" panose="020B0604020202020204" pitchFamily="34" charset="0"/>
              </a:rPr>
              <a:t>skenē</a:t>
            </a:r>
          </a:p>
          <a:p>
            <a:pPr lvl="3">
              <a:buClr>
                <a:schemeClr val="hlink"/>
              </a:buClr>
            </a:pPr>
            <a:r>
              <a:rPr lang="en-US" altLang="pt-BR" sz="2800">
                <a:cs typeface="Arial" panose="020B0604020202020204" pitchFamily="34" charset="0"/>
              </a:rPr>
              <a:t> Vimos a Sua glória (vs. 14c; cf. Ex       40:34-38)</a:t>
            </a:r>
          </a:p>
          <a:p>
            <a:pPr lvl="3">
              <a:buClr>
                <a:schemeClr val="hlink"/>
              </a:buClr>
            </a:pPr>
            <a:r>
              <a:rPr lang="en-US" altLang="pt-BR" sz="2800">
                <a:cs typeface="Arial" panose="020B0604020202020204" pitchFamily="34" charset="0"/>
              </a:rPr>
              <a:t> Cheio de graça e verdade (vs. 14e; cf. Ex 34:6)</a:t>
            </a:r>
          </a:p>
          <a:p>
            <a:pPr lvl="3">
              <a:buClr>
                <a:schemeClr val="hlink"/>
              </a:buClr>
            </a:pPr>
            <a:r>
              <a:rPr lang="en-US" altLang="pt-BR" sz="2800">
                <a:cs typeface="Arial" panose="020B0604020202020204" pitchFamily="34" charset="0"/>
              </a:rPr>
              <a:t> Ver a Deus (vs. 18a; cf. Ex 33:18-23)</a:t>
            </a:r>
            <a:endParaRPr lang="en-US" altLang="pt-BR" sz="180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>
            <a:extLst>
              <a:ext uri="{FF2B5EF4-FFF2-40B4-BE49-F238E27FC236}">
                <a16:creationId xmlns:a16="http://schemas.microsoft.com/office/drawing/2014/main" id="{D9B1538B-C8CD-4189-BBAE-E72DFE2CE5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62600"/>
          </a:xfrm>
        </p:spPr>
        <p:txBody>
          <a:bodyPr/>
          <a:lstStyle/>
          <a:p>
            <a:pPr marL="990600" lvl="1" indent="-533400">
              <a:buClr>
                <a:schemeClr val="hlink"/>
              </a:buClr>
              <a:buFont typeface="Wingdings" panose="05000000000000000000" pitchFamily="2" charset="2"/>
              <a:buAutoNum type="arabicPeriod" startAt="2"/>
            </a:pPr>
            <a:r>
              <a:rPr lang="en-US" altLang="pt-BR"/>
              <a:t>João 1:17</a:t>
            </a:r>
          </a:p>
          <a:p>
            <a:pPr marL="990600" lvl="1" indent="-533400">
              <a:buFont typeface="Wingdings" panose="05000000000000000000" pitchFamily="2" charset="2"/>
              <a:buNone/>
            </a:pPr>
            <a:endParaRPr lang="en-US" altLang="pt-BR"/>
          </a:p>
          <a:p>
            <a:pPr marL="990600" lvl="1" indent="-533400">
              <a:buFont typeface="Wingdings" panose="05000000000000000000" pitchFamily="2" charset="2"/>
              <a:buNone/>
            </a:pPr>
            <a:r>
              <a:rPr lang="en-US" altLang="pt-BR"/>
              <a:t>	“A lei foi dada por intermédio de Moisés; a graça e a verdade vieram por meio de Jesus Cristo.”</a:t>
            </a:r>
          </a:p>
          <a:p>
            <a:pPr marL="990600" lvl="1" indent="-533400">
              <a:buFont typeface="Wingdings" panose="05000000000000000000" pitchFamily="2" charset="2"/>
              <a:buNone/>
            </a:pPr>
            <a:endParaRPr lang="en-US" altLang="pt-BR"/>
          </a:p>
          <a:p>
            <a:pPr marL="1371600" lvl="2" indent="-457200"/>
            <a:r>
              <a:rPr lang="en-US" altLang="pt-BR" sz="2800"/>
              <a:t>Aqui, João descreve o que aconteceu no Sinai (Êx 34:1-9):</a:t>
            </a:r>
          </a:p>
          <a:p>
            <a:pPr marL="1752600" lvl="3" indent="-381000">
              <a:buClr>
                <a:schemeClr val="hlink"/>
              </a:buClr>
              <a:buFont typeface="Tahoma" panose="020B0604030504040204" pitchFamily="34" charset="0"/>
              <a:buChar char="–"/>
            </a:pPr>
            <a:r>
              <a:rPr lang="en-US" altLang="pt-BR" sz="2400"/>
              <a:t>A outorga da lei por Moisés.</a:t>
            </a:r>
          </a:p>
          <a:p>
            <a:pPr marL="1752600" lvl="3" indent="-381000">
              <a:buClr>
                <a:schemeClr val="hlink"/>
              </a:buClr>
              <a:buFont typeface="Tahoma" panose="020B0604030504040204" pitchFamily="34" charset="0"/>
              <a:buChar char="–"/>
            </a:pPr>
            <a:r>
              <a:rPr lang="en-US" altLang="pt-BR" sz="2400"/>
              <a:t>A revelação da graça e da verdade divinas por Yahweh.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Rectangle 3">
            <a:extLst>
              <a:ext uri="{FF2B5EF4-FFF2-40B4-BE49-F238E27FC236}">
                <a16:creationId xmlns:a16="http://schemas.microsoft.com/office/drawing/2014/main" id="{04CA91D3-5C16-4702-89BB-5FB418F617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2">
              <a:lnSpc>
                <a:spcPct val="90000"/>
              </a:lnSpc>
            </a:pPr>
            <a:r>
              <a:rPr lang="en-US" altLang="pt-BR" sz="2800"/>
              <a:t>À luz do vs. 18, portanto, Aquele que apareceu a Moisés (Yahweh) não foi outro senão o próprio Cristo.</a:t>
            </a:r>
          </a:p>
          <a:p>
            <a:pPr lvl="2">
              <a:lnSpc>
                <a:spcPct val="90000"/>
              </a:lnSpc>
              <a:buFontTx/>
              <a:buChar char="•"/>
            </a:pPr>
            <a:endParaRPr lang="en-US" altLang="pt-BR" sz="2800"/>
          </a:p>
          <a:p>
            <a:pPr lvl="2">
              <a:lnSpc>
                <a:spcPct val="90000"/>
              </a:lnSpc>
            </a:pPr>
            <a:r>
              <a:rPr lang="en-US" altLang="pt-BR" sz="2800"/>
              <a:t>Duas outras passagens de João:</a:t>
            </a:r>
          </a:p>
          <a:p>
            <a:pPr lvl="3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n-US" altLang="pt-BR"/>
          </a:p>
          <a:p>
            <a:pPr lvl="3">
              <a:lnSpc>
                <a:spcPct val="90000"/>
              </a:lnSpc>
              <a:buClr>
                <a:schemeClr val="hlink"/>
              </a:buClr>
            </a:pPr>
            <a:r>
              <a:rPr lang="en-US" altLang="pt-BR" sz="2400"/>
              <a:t> “Abraão alegrou-se por ver o Meu dia, viu-o e regozijou-se” (8:56).</a:t>
            </a:r>
          </a:p>
          <a:p>
            <a:pPr lvl="4"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r>
              <a:rPr lang="en-US" altLang="pt-BR" sz="2400"/>
              <a:t> Jesus foi o objeto da visão de Abraão.</a:t>
            </a:r>
          </a:p>
          <a:p>
            <a:pPr lvl="3">
              <a:lnSpc>
                <a:spcPct val="90000"/>
              </a:lnSpc>
              <a:buClr>
                <a:schemeClr val="tx1"/>
              </a:buClr>
            </a:pPr>
            <a:endParaRPr lang="en-US" altLang="pt-BR" sz="2400"/>
          </a:p>
          <a:p>
            <a:pPr lvl="3">
              <a:lnSpc>
                <a:spcPct val="90000"/>
              </a:lnSpc>
              <a:buClr>
                <a:schemeClr val="hlink"/>
              </a:buClr>
            </a:pPr>
            <a:r>
              <a:rPr lang="en-US" altLang="pt-BR" sz="2400"/>
              <a:t> “Isto disse Isaías porque viu a glória dEle e falou a Seu respeito” (12:41).</a:t>
            </a:r>
          </a:p>
          <a:p>
            <a:pPr lvl="4">
              <a:lnSpc>
                <a:spcPct val="90000"/>
              </a:lnSpc>
              <a:buClr>
                <a:schemeClr val="tx1"/>
              </a:buClr>
              <a:buFontTx/>
              <a:buChar char="•"/>
            </a:pPr>
            <a:r>
              <a:rPr lang="en-US" altLang="pt-BR" sz="2400"/>
              <a:t> Quem foi visto por Isaías foi Jesus, e não Deus o Pai.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>
            <a:extLst>
              <a:ext uri="{FF2B5EF4-FFF2-40B4-BE49-F238E27FC236}">
                <a16:creationId xmlns:a16="http://schemas.microsoft.com/office/drawing/2014/main" id="{F9CE6D22-596A-41FA-997C-75FEC8364A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altLang="pt-BR"/>
              <a:t>Importante:</a:t>
            </a:r>
          </a:p>
          <a:p>
            <a:endParaRPr lang="en-US" altLang="pt-BR"/>
          </a:p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/>
              <a:t>Tanto em Êxodo como em outras passagens onde alguém vê a Deus, o nome de Deus não é outro senão Yahweh.  Para João, Jesus é o Yahweh do AT.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>
            <a:extLst>
              <a:ext uri="{FF2B5EF4-FFF2-40B4-BE49-F238E27FC236}">
                <a16:creationId xmlns:a16="http://schemas.microsoft.com/office/drawing/2014/main" id="{DEAE5C59-77BF-4655-9E73-CD953EB638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altLang="pt-BR"/>
              <a:t>Ellen G. White, </a:t>
            </a:r>
            <a:r>
              <a:rPr lang="en-US" altLang="pt-BR" i="1"/>
              <a:t>Patriarcas e Profetas</a:t>
            </a:r>
            <a:r>
              <a:rPr lang="en-US" altLang="pt-BR"/>
              <a:t>, 366:</a:t>
            </a:r>
          </a:p>
          <a:p>
            <a:endParaRPr lang="en-US" altLang="pt-BR"/>
          </a:p>
          <a:p>
            <a:pPr lvl="1"/>
            <a:r>
              <a:rPr lang="en-US" altLang="pt-BR"/>
              <a:t>“Em todas as revelações da presença divina, a glória de Deus se manifestava por meio de Cristo.  Não somente por ocasião do advento do Salvador, mas através de todos os séculos após a queda e promessa de redenção, ‘Deus estava em Cristo reconciliando consigo o mundo’ (2 Cor 5:19). . . .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1" name="Rectangle 3">
            <a:extLst>
              <a:ext uri="{FF2B5EF4-FFF2-40B4-BE49-F238E27FC236}">
                <a16:creationId xmlns:a16="http://schemas.microsoft.com/office/drawing/2014/main" id="{8C10EEE5-723D-42D8-9D6A-0BFE67330C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486400"/>
          </a:xfrm>
        </p:spPr>
        <p:txBody>
          <a:bodyPr/>
          <a:lstStyle/>
          <a:p>
            <a:pPr lvl="1">
              <a:buFontTx/>
              <a:buNone/>
            </a:pPr>
            <a:r>
              <a:rPr lang="en-US" altLang="pt-BR"/>
              <a:t>	Desde o pecado de nossos primeiros pais, não tem havido comunicação direta entre Deus e o homem. . . . Toda a comunhão entre o Céu e a raça decaída tem sido por meio de Cristo. Foi o Filho de Deus que fez a nossos primeiros pais a promessa da redenção. Foi Ele que Se revelou aos patriarcas. Adão, Noé, Abraão, Isaque, Jacó e Moisés . . . entretinham comunhão com o Salvador . . . e alguns falaram com Cristo e com os anjos celestiais, face a face.</a:t>
            </a:r>
          </a:p>
          <a:p>
            <a:pPr lvl="1">
              <a:buFontTx/>
              <a:buNone/>
            </a:pPr>
            <a:endParaRPr lang="en-US" altLang="pt-BR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9" name="Rectangle 3">
            <a:extLst>
              <a:ext uri="{FF2B5EF4-FFF2-40B4-BE49-F238E27FC236}">
                <a16:creationId xmlns:a16="http://schemas.microsoft.com/office/drawing/2014/main" id="{2BB72BE7-BBEA-4805-8E7B-77D9C76675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486400"/>
          </a:xfrm>
        </p:spPr>
        <p:txBody>
          <a:bodyPr/>
          <a:lstStyle/>
          <a:p>
            <a:pPr lvl="1">
              <a:buFontTx/>
              <a:buNone/>
            </a:pPr>
            <a:r>
              <a:rPr lang="en-US" altLang="pt-BR"/>
              <a:t>	Cristo não somente foi o guia dos hebreus no deserto . . . Mas foi também Ele que deu a Israel a lei. . . . Por entre a tremenda glória do Sinai, Cristo declarou aos ouvidos de todo o povo os dez preceitos da lei de Seu Pai. Foi Ele que deu a Moisés a lei gravada em tábuas de pedra.”</a:t>
            </a:r>
            <a:endParaRPr lang="en-US" altLang="pt-BR" sz="320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>
            <a:extLst>
              <a:ext uri="{FF2B5EF4-FFF2-40B4-BE49-F238E27FC236}">
                <a16:creationId xmlns:a16="http://schemas.microsoft.com/office/drawing/2014/main" id="{A8980800-5AFF-43A8-ACEE-FFB3A8656C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38800"/>
          </a:xfrm>
        </p:spPr>
        <p:txBody>
          <a:bodyPr/>
          <a:lstStyle/>
          <a:p>
            <a:pPr marL="609600" indent="-609600">
              <a:buSzTx/>
              <a:buFont typeface="Wingdings" panose="05000000000000000000" pitchFamily="2" charset="2"/>
              <a:buAutoNum type="arabicPeriod" startAt="3"/>
            </a:pPr>
            <a:r>
              <a:rPr lang="en-US" altLang="pt-BR" sz="2800"/>
              <a:t>O nome de Jesus em João:</a:t>
            </a:r>
          </a:p>
          <a:p>
            <a:pPr marL="990600" lvl="1" indent="-533400">
              <a:buClr>
                <a:schemeClr val="hlink"/>
              </a:buClr>
              <a:buFont typeface="Wingdings" panose="05000000000000000000" pitchFamily="2" charset="2"/>
              <a:buAutoNum type="alphaLcPeriod"/>
            </a:pPr>
            <a:r>
              <a:rPr lang="en-US" altLang="pt-BR"/>
              <a:t>Jesus manifestou o “nome” de Deus aos discípulos</a:t>
            </a:r>
          </a:p>
          <a:p>
            <a:pPr marL="990600" lvl="1" indent="-533400">
              <a:buFont typeface="Wingdings" panose="05000000000000000000" pitchFamily="2" charset="2"/>
              <a:buNone/>
            </a:pPr>
            <a:r>
              <a:rPr lang="en-US" altLang="pt-BR"/>
              <a:t>		“Manifestei o Teu </a:t>
            </a:r>
            <a:r>
              <a:rPr lang="en-US" altLang="pt-BR" u="sng"/>
              <a:t>nome</a:t>
            </a:r>
            <a:r>
              <a:rPr lang="en-US" altLang="pt-BR"/>
              <a:t> aos homens 	que Me deste do mundo” (17:6).</a:t>
            </a:r>
          </a:p>
          <a:p>
            <a:pPr marL="990600" lvl="1" indent="-533400">
              <a:buClr>
                <a:schemeClr val="hlink"/>
              </a:buClr>
              <a:buFont typeface="Wingdings" panose="05000000000000000000" pitchFamily="2" charset="2"/>
              <a:buAutoNum type="alphaLcPeriod" startAt="2"/>
            </a:pPr>
            <a:endParaRPr lang="en-US" altLang="pt-BR"/>
          </a:p>
          <a:p>
            <a:pPr marL="990600" lvl="1" indent="-533400">
              <a:buClr>
                <a:schemeClr val="hlink"/>
              </a:buClr>
              <a:buFont typeface="Wingdings" panose="05000000000000000000" pitchFamily="2" charset="2"/>
              <a:buAutoNum type="alphaLcPeriod" startAt="2"/>
            </a:pPr>
            <a:r>
              <a:rPr lang="en-US" altLang="pt-BR"/>
              <a:t>Deus deu o Seu “nome” a Jesus</a:t>
            </a:r>
          </a:p>
          <a:p>
            <a:pPr marL="990600" lvl="1" indent="-533400">
              <a:buFont typeface="Wingdings" panose="05000000000000000000" pitchFamily="2" charset="2"/>
              <a:buNone/>
            </a:pPr>
            <a:r>
              <a:rPr lang="en-US" altLang="pt-BR"/>
              <a:t>		“Pai santo, guarda-os em Teu </a:t>
            </a:r>
            <a:r>
              <a:rPr lang="en-US" altLang="pt-BR" u="sng"/>
              <a:t>nome</a:t>
            </a:r>
            <a:r>
              <a:rPr lang="en-US" altLang="pt-BR"/>
              <a:t>, 	que Me deste” (vs. 11; cf. vs. 12).</a:t>
            </a:r>
          </a:p>
          <a:p>
            <a:pPr marL="990600" lvl="1" indent="-533400">
              <a:buFont typeface="Wingdings" panose="05000000000000000000" pitchFamily="2" charset="2"/>
              <a:buNone/>
            </a:pPr>
            <a:endParaRPr lang="en-US" altLang="pt-BR"/>
          </a:p>
          <a:p>
            <a:pPr marL="990600" lvl="1" indent="-533400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/>
              <a:t>Que “nome” é este?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Rectangle 3">
            <a:extLst>
              <a:ext uri="{FF2B5EF4-FFF2-40B4-BE49-F238E27FC236}">
                <a16:creationId xmlns:a16="http://schemas.microsoft.com/office/drawing/2014/main" id="{4CE69E91-95A8-4C5A-B460-4B1FD65886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38800"/>
          </a:xfrm>
        </p:spPr>
        <p:txBody>
          <a:bodyPr/>
          <a:lstStyle/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/>
              <a:t>Várias vezes Jesus usa o título “EU SOU” como auto-designação</a:t>
            </a:r>
          </a:p>
          <a:p>
            <a:pPr lvl="2">
              <a:buFont typeface="Tahoma" panose="020B0604030504040204" pitchFamily="34" charset="0"/>
              <a:buChar char="–"/>
            </a:pPr>
            <a:r>
              <a:rPr lang="en-US" altLang="pt-BR"/>
              <a:t> “Eu o sou, o que falo contigo” (4:26)</a:t>
            </a:r>
          </a:p>
          <a:p>
            <a:pPr lvl="2">
              <a:buFont typeface="Tahoma" panose="020B0604030504040204" pitchFamily="34" charset="0"/>
              <a:buChar char="–"/>
            </a:pPr>
            <a:r>
              <a:rPr lang="en-US" altLang="pt-BR"/>
              <a:t> “Sou Eu. Não temais” (6:20)</a:t>
            </a:r>
          </a:p>
          <a:p>
            <a:pPr lvl="2">
              <a:buFont typeface="Tahoma" panose="020B0604030504040204" pitchFamily="34" charset="0"/>
              <a:buChar char="–"/>
            </a:pPr>
            <a:r>
              <a:rPr lang="en-US" altLang="pt-BR"/>
              <a:t> “Se não crerdes que EU SOU, morrereis nos vossos pecados” (8:24)</a:t>
            </a:r>
          </a:p>
          <a:p>
            <a:pPr lvl="2">
              <a:buFont typeface="Tahoma" panose="020B0604030504040204" pitchFamily="34" charset="0"/>
              <a:buChar char="–"/>
            </a:pPr>
            <a:r>
              <a:rPr lang="en-US" altLang="pt-BR"/>
              <a:t> “sabereis que EU SOU” (8:28)</a:t>
            </a:r>
          </a:p>
          <a:p>
            <a:pPr lvl="2">
              <a:buFont typeface="Tahoma" panose="020B0604030504040204" pitchFamily="34" charset="0"/>
              <a:buChar char="–"/>
            </a:pPr>
            <a:r>
              <a:rPr lang="en-US" altLang="pt-BR"/>
              <a:t> “Antes que Abraão existisse, EU SOU” (8:58)</a:t>
            </a:r>
          </a:p>
          <a:p>
            <a:pPr lvl="2">
              <a:buFont typeface="Tahoma" panose="020B0604030504040204" pitchFamily="34" charset="0"/>
              <a:buChar char="–"/>
            </a:pPr>
            <a:r>
              <a:rPr lang="en-US" altLang="pt-BR"/>
              <a:t> “para que, quando acontecer, creiais que EU SOU” (13:19)</a:t>
            </a:r>
          </a:p>
          <a:p>
            <a:pPr lvl="2">
              <a:buFont typeface="Tahoma" panose="020B0604030504040204" pitchFamily="34" charset="0"/>
              <a:buChar char="–"/>
            </a:pPr>
            <a:r>
              <a:rPr lang="en-US" altLang="pt-BR"/>
              <a:t> “Então Jesus lhes disse: Sou Eu” (18:5)</a:t>
            </a:r>
          </a:p>
          <a:p>
            <a:pPr lvl="2">
              <a:buFont typeface="Tahoma" panose="020B0604030504040204" pitchFamily="34" charset="0"/>
              <a:buChar char="–"/>
            </a:pPr>
            <a:r>
              <a:rPr lang="en-US" altLang="pt-BR"/>
              <a:t> “Jesus lhes disse: Sou Eu” (18:6”</a:t>
            </a:r>
          </a:p>
          <a:p>
            <a:pPr lvl="2">
              <a:buFont typeface="Tahoma" panose="020B0604030504040204" pitchFamily="34" charset="0"/>
              <a:buChar char="–"/>
            </a:pPr>
            <a:r>
              <a:rPr lang="en-US" altLang="pt-BR"/>
              <a:t> “Já vos declarei que sou Eu” (18:8)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3">
            <a:extLst>
              <a:ext uri="{FF2B5EF4-FFF2-40B4-BE49-F238E27FC236}">
                <a16:creationId xmlns:a16="http://schemas.microsoft.com/office/drawing/2014/main" id="{A3DA2FB0-BB1C-47FC-80C3-721988FEB8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/>
              <a:t>Esse nome é idêntico ao nome divino com o qual Deus Se revelou a Moisés no Sinai (Ex 3:14).</a:t>
            </a:r>
          </a:p>
          <a:p>
            <a:pPr lvl="1">
              <a:buClr>
                <a:schemeClr val="hlink"/>
              </a:buClr>
              <a:buFontTx/>
              <a:buChar char="•"/>
            </a:pPr>
            <a:endParaRPr lang="en-US" altLang="pt-BR"/>
          </a:p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/>
              <a:t>Esse mesmo nome é o que foi usado por profetas posteriores para se referir a Yahweh (Isa 41:4; 43:10, 25; 45:18-19; 46:4; 51:12).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Rectangle 3">
            <a:extLst>
              <a:ext uri="{FF2B5EF4-FFF2-40B4-BE49-F238E27FC236}">
                <a16:creationId xmlns:a16="http://schemas.microsoft.com/office/drawing/2014/main" id="{A0636F40-F535-4C69-ABDC-67A93DC998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38800"/>
          </a:xfrm>
        </p:spPr>
        <p:txBody>
          <a:bodyPr/>
          <a:lstStyle/>
          <a:p>
            <a:pPr marL="609600" indent="-609600">
              <a:buSzTx/>
              <a:buFont typeface="Wingdings" panose="05000000000000000000" pitchFamily="2" charset="2"/>
              <a:buAutoNum type="arabicPeriod" startAt="2"/>
            </a:pPr>
            <a:r>
              <a:rPr lang="en-US" altLang="pt-BR" u="sng"/>
              <a:t>Col 1:15</a:t>
            </a:r>
            <a:r>
              <a:rPr lang="en-US" altLang="pt-BR"/>
              <a:t>:</a:t>
            </a:r>
          </a:p>
          <a:p>
            <a:pPr marL="609600" indent="-609600">
              <a:buSzTx/>
              <a:buFont typeface="Wingdings" panose="05000000000000000000" pitchFamily="2" charset="2"/>
              <a:buNone/>
            </a:pPr>
            <a:r>
              <a:rPr lang="en-US" altLang="pt-BR"/>
              <a:t>	</a:t>
            </a:r>
            <a:r>
              <a:rPr lang="en-US" altLang="pt-BR" sz="2800"/>
              <a:t>“Este é a imagem do Deus invisível, o </a:t>
            </a:r>
            <a:r>
              <a:rPr lang="en-US" altLang="pt-BR" sz="2800" i="1"/>
              <a:t>primogênito</a:t>
            </a:r>
            <a:r>
              <a:rPr lang="en-US" altLang="pt-BR" sz="2800"/>
              <a:t> de toda a criação.”</a:t>
            </a:r>
          </a:p>
          <a:p>
            <a:pPr marL="609600" indent="-609600">
              <a:buSzTx/>
              <a:buFont typeface="Wingdings" panose="05000000000000000000" pitchFamily="2" charset="2"/>
              <a:buNone/>
            </a:pPr>
            <a:endParaRPr lang="en-US" altLang="pt-BR" sz="2800"/>
          </a:p>
          <a:p>
            <a:pPr marL="990600" lvl="1" indent="-533400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/>
              <a:t>“Primogênito” (</a:t>
            </a:r>
            <a:r>
              <a:rPr lang="en-US" altLang="pt-BR" i="1"/>
              <a:t>pr</a:t>
            </a:r>
            <a:r>
              <a:rPr lang="en-US" altLang="pt-BR" i="1">
                <a:cs typeface="Tahoma" panose="020B0604030504040204" pitchFamily="34" charset="0"/>
              </a:rPr>
              <a:t>ōtotokos</a:t>
            </a:r>
            <a:r>
              <a:rPr lang="en-US" altLang="pt-BR">
                <a:cs typeface="Tahoma" panose="020B0604030504040204" pitchFamily="34" charset="0"/>
              </a:rPr>
              <a:t>)</a:t>
            </a:r>
            <a:r>
              <a:rPr lang="en-US" altLang="pt-BR"/>
              <a:t> significa “aquele que nasceu primeiro”, “o filho mais velho”.</a:t>
            </a:r>
          </a:p>
          <a:p>
            <a:pPr marL="1371600" lvl="2" indent="-457200"/>
            <a:r>
              <a:rPr lang="en-US" altLang="pt-BR" i="1"/>
              <a:t>pr</a:t>
            </a:r>
            <a:r>
              <a:rPr lang="en-US" altLang="pt-BR" i="1">
                <a:cs typeface="Tahoma" panose="020B0604030504040204" pitchFamily="34" charset="0"/>
              </a:rPr>
              <a:t>ōtos</a:t>
            </a:r>
            <a:r>
              <a:rPr lang="en-US" altLang="pt-BR">
                <a:cs typeface="Tahoma" panose="020B0604030504040204" pitchFamily="34" charset="0"/>
              </a:rPr>
              <a:t>:	“primeiro”</a:t>
            </a:r>
          </a:p>
          <a:p>
            <a:pPr marL="1371600" lvl="2" indent="-457200"/>
            <a:r>
              <a:rPr lang="en-US" altLang="pt-BR" i="1">
                <a:cs typeface="Tahoma" panose="020B0604030504040204" pitchFamily="34" charset="0"/>
              </a:rPr>
              <a:t>tiktō</a:t>
            </a:r>
            <a:r>
              <a:rPr lang="en-US" altLang="pt-BR">
                <a:cs typeface="Tahoma" panose="020B0604030504040204" pitchFamily="34" charset="0"/>
              </a:rPr>
              <a:t>:	“nascer”</a:t>
            </a:r>
            <a:endParaRPr lang="en-US" altLang="pt-BR" i="1">
              <a:cs typeface="Tahoma" panose="020B0604030504040204" pitchFamily="34" charset="0"/>
            </a:endParaRPr>
          </a:p>
          <a:p>
            <a:pPr marL="990600" lvl="1" indent="-533400">
              <a:buClr>
                <a:schemeClr val="hlink"/>
              </a:buClr>
              <a:buFont typeface="Wingdings" panose="05000000000000000000" pitchFamily="2" charset="2"/>
              <a:buNone/>
            </a:pPr>
            <a:endParaRPr lang="en-US" altLang="pt-BR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>
            <a:extLst>
              <a:ext uri="{FF2B5EF4-FFF2-40B4-BE49-F238E27FC236}">
                <a16:creationId xmlns:a16="http://schemas.microsoft.com/office/drawing/2014/main" id="{8CA63037-CB08-45C3-8613-BE73C5FC9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38800"/>
          </a:xfrm>
        </p:spPr>
        <p:txBody>
          <a:bodyPr/>
          <a:lstStyle/>
          <a:p>
            <a:r>
              <a:rPr lang="en-US" altLang="pt-BR"/>
              <a:t>Implicação:</a:t>
            </a:r>
          </a:p>
          <a:p>
            <a:endParaRPr lang="en-US" altLang="pt-BR"/>
          </a:p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/>
              <a:t> Jesus pensava de Si mesmo como sendo o próprio Yahweh do AT. É por isso que Jesus podia dizer: “Eu e o Pai somos um” (10:30; cf. 17:21-22). Para os judeus dos tempos de Jesus, tais palavras seriam blasfemas, e é por isso que eles várias vezes tentaram apedrejá-Lo (5:18; 8:59; 10:31).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73504E31-8764-43BD-93DB-212FA451B0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pt-BR" sz="4000"/>
              <a:t>Conclusão: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0AEC4EC4-9E0F-41CB-9088-B9E7709263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r>
              <a:rPr lang="en-US" altLang="pt-BR" sz="2800"/>
              <a:t>A divindade de Jesus não depende apenas de umas poucas passagens. Não apenas Jesus aplica para Si mesmo passagens e símbolos que o AT usa para descrever a Yahweh, como também o apóstolo João explicitamente diz que o Yahweh do AT que foi visto por Moisés, Isaías, Abraão e vários outros não foi outro senão o próprio Cristo. Isso porque, segundo o próprio Jesus, Ele é o EU SOU do AT.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>
            <a:extLst>
              <a:ext uri="{FF2B5EF4-FFF2-40B4-BE49-F238E27FC236}">
                <a16:creationId xmlns:a16="http://schemas.microsoft.com/office/drawing/2014/main" id="{1D76A987-B506-40EE-85D5-C627C25127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/>
              <a:t>Apêndice</a:t>
            </a:r>
          </a:p>
        </p:txBody>
      </p:sp>
      <p:sp>
        <p:nvSpPr>
          <p:cNvPr id="186371" name="Rectangle 3">
            <a:extLst>
              <a:ext uri="{FF2B5EF4-FFF2-40B4-BE49-F238E27FC236}">
                <a16:creationId xmlns:a16="http://schemas.microsoft.com/office/drawing/2014/main" id="{5A8A9A88-EA97-463C-9834-FCDE770F4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pt-BR"/>
              <a:t>Poderá Deus ser visto pelos redimidos glorificados?</a:t>
            </a:r>
          </a:p>
          <a:p>
            <a:endParaRPr lang="en-US" altLang="pt-BR"/>
          </a:p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 u="sng"/>
              <a:t>1 João 3:2</a:t>
            </a:r>
            <a:r>
              <a:rPr lang="en-US" altLang="pt-BR"/>
              <a:t>:</a:t>
            </a:r>
          </a:p>
          <a:p>
            <a:pPr lvl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n-US" altLang="pt-BR"/>
              <a:t>	“Amados, agora somos filhos de Deus, e ainda não se manifestou o que havemos de ser. Sabemos que, quando Ele Se manifestar, seremos semelhantes a Ele, porque havemos de vê-Lo como Ele é.”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5" name="Rectangle 3">
            <a:extLst>
              <a:ext uri="{FF2B5EF4-FFF2-40B4-BE49-F238E27FC236}">
                <a16:creationId xmlns:a16="http://schemas.microsoft.com/office/drawing/2014/main" id="{F739D62D-3397-468F-94ED-818C8ECAEA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33400"/>
            <a:ext cx="8229600" cy="5562600"/>
          </a:xfrm>
        </p:spPr>
        <p:txBody>
          <a:bodyPr/>
          <a:lstStyle/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/>
              <a:t>Quem é o “Ele” da passagem?</a:t>
            </a:r>
          </a:p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endParaRPr lang="en-US" altLang="pt-BR"/>
          </a:p>
          <a:p>
            <a:pPr lvl="2">
              <a:buFont typeface="Tahoma" panose="020B0604030504040204" pitchFamily="34" charset="0"/>
              <a:buChar char="−"/>
            </a:pPr>
            <a:r>
              <a:rPr lang="en-US" altLang="pt-BR" sz="2800"/>
              <a:t> Vs. 1: o sujeito é Deus, o Pai</a:t>
            </a:r>
          </a:p>
          <a:p>
            <a:pPr lvl="2">
              <a:buFont typeface="Tahoma" panose="020B0604030504040204" pitchFamily="34" charset="0"/>
              <a:buChar char="−"/>
            </a:pPr>
            <a:r>
              <a:rPr lang="en-US" altLang="pt-BR" sz="2800"/>
              <a:t> Vs. 2: parece se referir à segunda vinda 	de Cristo (“quando Ele Se manifestar”; 	cf. 2:28).</a:t>
            </a:r>
          </a:p>
          <a:p>
            <a:pPr lvl="2">
              <a:buFont typeface="Tahoma" panose="020B0604030504040204" pitchFamily="34" charset="0"/>
              <a:buChar char="−"/>
            </a:pPr>
            <a:endParaRPr lang="en-US" altLang="pt-BR" sz="2800"/>
          </a:p>
          <a:p>
            <a:pPr lvl="2">
              <a:buClr>
                <a:schemeClr val="tx2"/>
              </a:buClr>
              <a:buFontTx/>
              <a:buChar char="•"/>
            </a:pPr>
            <a:r>
              <a:rPr lang="en-US" altLang="pt-BR" sz="2800"/>
              <a:t> </a:t>
            </a:r>
            <a:r>
              <a:rPr lang="en-US" altLang="pt-BR" sz="2800" u="sng"/>
              <a:t>Conclusão</a:t>
            </a:r>
            <a:r>
              <a:rPr lang="en-US" altLang="pt-BR" sz="2800"/>
              <a:t>: texto ambíguo.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9" name="Rectangle 3">
            <a:extLst>
              <a:ext uri="{FF2B5EF4-FFF2-40B4-BE49-F238E27FC236}">
                <a16:creationId xmlns:a16="http://schemas.microsoft.com/office/drawing/2014/main" id="{AFF63001-B6CA-43D0-8C30-FA8A9ACD03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382000" cy="6248400"/>
          </a:xfrm>
        </p:spPr>
        <p:txBody>
          <a:bodyPr/>
          <a:lstStyle/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 u="sng"/>
              <a:t>Mat 5:8</a:t>
            </a:r>
            <a:r>
              <a:rPr lang="en-US" altLang="pt-BR"/>
              <a:t>:</a:t>
            </a:r>
          </a:p>
          <a:p>
            <a:pPr lvl="1"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en-US" altLang="pt-BR"/>
              <a:t>	“Bem-aventurados os limpos de coração porque verão a Deus.”</a:t>
            </a:r>
          </a:p>
          <a:p>
            <a:pPr lvl="1">
              <a:buClr>
                <a:schemeClr val="hlink"/>
              </a:buClr>
              <a:buFont typeface="Wingdings" panose="05000000000000000000" pitchFamily="2" charset="2"/>
              <a:buNone/>
            </a:pPr>
            <a:endParaRPr lang="en-US" altLang="pt-BR"/>
          </a:p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/>
              <a:t>O contexto fala da esperança futura:</a:t>
            </a:r>
          </a:p>
          <a:p>
            <a:pPr lvl="2">
              <a:buFont typeface="Tahoma" panose="020B0604030504040204" pitchFamily="34" charset="0"/>
              <a:buChar char="−"/>
            </a:pPr>
            <a:r>
              <a:rPr lang="en-US" altLang="pt-BR" sz="2800"/>
              <a:t> Vs. 3: “deles é o reino dos Céus”</a:t>
            </a:r>
          </a:p>
          <a:p>
            <a:pPr lvl="2">
              <a:buFont typeface="Tahoma" panose="020B0604030504040204" pitchFamily="34" charset="0"/>
              <a:buChar char="−"/>
            </a:pPr>
            <a:r>
              <a:rPr lang="en-US" altLang="pt-BR" sz="2800"/>
              <a:t> Vs. 5: “herdarão a terra”</a:t>
            </a:r>
          </a:p>
          <a:p>
            <a:pPr lvl="2">
              <a:buFont typeface="Tahoma" panose="020B0604030504040204" pitchFamily="34" charset="0"/>
              <a:buChar char="−"/>
            </a:pPr>
            <a:r>
              <a:rPr lang="en-US" altLang="pt-BR" sz="2800"/>
              <a:t> Vs. 10: “deles é o reino dos Céus”</a:t>
            </a:r>
          </a:p>
          <a:p>
            <a:pPr lvl="2">
              <a:buFont typeface="Tahoma" panose="020B0604030504040204" pitchFamily="34" charset="0"/>
              <a:buChar char="−"/>
            </a:pPr>
            <a:endParaRPr lang="en-US" altLang="pt-BR"/>
          </a:p>
          <a:p>
            <a:pPr lvl="2">
              <a:buClr>
                <a:schemeClr val="tx1"/>
              </a:buClr>
              <a:buFontTx/>
              <a:buChar char="•"/>
            </a:pPr>
            <a:r>
              <a:rPr lang="en-US" altLang="pt-BR" sz="2800"/>
              <a:t> </a:t>
            </a:r>
            <a:r>
              <a:rPr lang="en-US" altLang="pt-BR" sz="2800" u="sng"/>
              <a:t>Conclusão</a:t>
            </a:r>
            <a:r>
              <a:rPr lang="en-US" altLang="pt-BR" sz="2800"/>
              <a:t>: A promessa é escatológica, o que sugere que o objeto da visão será Deus o Pai, mas a evidência não é conclusiva.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3" name="Rectangle 3">
            <a:extLst>
              <a:ext uri="{FF2B5EF4-FFF2-40B4-BE49-F238E27FC236}">
                <a16:creationId xmlns:a16="http://schemas.microsoft.com/office/drawing/2014/main" id="{ED3646C3-5B0B-4204-8FA5-6BD42A5D0A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38800"/>
          </a:xfrm>
        </p:spPr>
        <p:txBody>
          <a:bodyPr/>
          <a:lstStyle/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 u="sng"/>
              <a:t>Apoc 22:4</a:t>
            </a:r>
            <a:r>
              <a:rPr lang="en-US" altLang="pt-BR"/>
              <a:t>: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pt-BR"/>
              <a:t>	“Contemplarão a Sua face, e nas suas frontes estará no nome dEle.”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pt-BR"/>
          </a:p>
          <a:p>
            <a:pPr lvl="1">
              <a:buClr>
                <a:schemeClr val="hlink"/>
              </a:buClr>
              <a:buFont typeface="Wingdings" panose="05000000000000000000" pitchFamily="2" charset="2"/>
              <a:buChar char="§"/>
            </a:pPr>
            <a:r>
              <a:rPr lang="en-US" altLang="pt-BR"/>
              <a:t>“Sua/dEle” (</a:t>
            </a:r>
            <a:r>
              <a:rPr lang="en-US" altLang="pt-BR" i="1"/>
              <a:t>autou</a:t>
            </a:r>
            <a:r>
              <a:rPr lang="en-US" altLang="pt-BR"/>
              <a:t>), de quem?</a:t>
            </a:r>
          </a:p>
          <a:p>
            <a:pPr lvl="2">
              <a:buFont typeface="Tahoma" panose="020B0604030504040204" pitchFamily="34" charset="0"/>
              <a:buChar char="−"/>
            </a:pPr>
            <a:r>
              <a:rPr lang="en-US" altLang="pt-BR" sz="2800"/>
              <a:t> Vs. 1: “trono de Deus e do Cordeiro”</a:t>
            </a:r>
          </a:p>
          <a:p>
            <a:pPr lvl="2">
              <a:buFont typeface="Tahoma" panose="020B0604030504040204" pitchFamily="34" charset="0"/>
              <a:buChar char="−"/>
            </a:pPr>
            <a:r>
              <a:rPr lang="en-US" altLang="pt-BR" sz="2800"/>
              <a:t> Vs. 3: “trono de Deus e do Cordeiro”</a:t>
            </a:r>
          </a:p>
          <a:p>
            <a:pPr lvl="3">
              <a:buFont typeface="Tahoma" panose="020B0604030504040204" pitchFamily="34" charset="0"/>
              <a:buChar char="−"/>
            </a:pPr>
            <a:r>
              <a:rPr lang="en-US" altLang="pt-BR" sz="2400"/>
              <a:t> “Deus”: 	</a:t>
            </a:r>
            <a:r>
              <a:rPr lang="en-US" altLang="pt-BR" sz="2400" i="1"/>
              <a:t>theos</a:t>
            </a:r>
            <a:r>
              <a:rPr lang="en-US" altLang="pt-BR" sz="2400"/>
              <a:t> (masculino)</a:t>
            </a:r>
          </a:p>
          <a:p>
            <a:pPr lvl="3">
              <a:buFont typeface="Tahoma" panose="020B0604030504040204" pitchFamily="34" charset="0"/>
              <a:buChar char="−"/>
            </a:pPr>
            <a:r>
              <a:rPr lang="en-US" altLang="pt-BR" sz="2400"/>
              <a:t> “Cordeiro”: 	</a:t>
            </a:r>
            <a:r>
              <a:rPr lang="en-US" altLang="pt-BR" sz="2400" i="1"/>
              <a:t>arnion </a:t>
            </a:r>
            <a:r>
              <a:rPr lang="en-US" altLang="pt-BR" sz="2400"/>
              <a:t>(neutro)</a:t>
            </a:r>
          </a:p>
          <a:p>
            <a:pPr lvl="3">
              <a:buFont typeface="Tahoma" panose="020B0604030504040204" pitchFamily="34" charset="0"/>
              <a:buChar char="−"/>
            </a:pPr>
            <a:r>
              <a:rPr lang="en-US" altLang="pt-BR" sz="2400"/>
              <a:t> “Sua/dEle”:	</a:t>
            </a:r>
            <a:r>
              <a:rPr lang="en-US" altLang="pt-BR" sz="2400" i="1"/>
              <a:t>autou</a:t>
            </a:r>
            <a:r>
              <a:rPr lang="en-US" altLang="pt-BR" sz="2400"/>
              <a:t> (genitivo singular do 			pronome pessoal masculino ou 			neutro)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7" name="Rectangle 3">
            <a:extLst>
              <a:ext uri="{FF2B5EF4-FFF2-40B4-BE49-F238E27FC236}">
                <a16:creationId xmlns:a16="http://schemas.microsoft.com/office/drawing/2014/main" id="{639C2CC2-1D36-408B-93BE-654D7DED1E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6172200"/>
          </a:xfrm>
        </p:spPr>
        <p:txBody>
          <a:bodyPr/>
          <a:lstStyle/>
          <a:p>
            <a:pPr lvl="2">
              <a:buFont typeface="Tahoma" panose="020B0604030504040204" pitchFamily="34" charset="0"/>
              <a:buChar char="−"/>
            </a:pPr>
            <a:r>
              <a:rPr lang="en-US" altLang="pt-BR" sz="2800"/>
              <a:t> Mas, no vs. 5, apenas “Deus” volta a ser mencionado.</a:t>
            </a:r>
          </a:p>
          <a:p>
            <a:pPr lvl="2">
              <a:buFont typeface="Tahoma" panose="020B0604030504040204" pitchFamily="34" charset="0"/>
              <a:buChar char="−"/>
            </a:pPr>
            <a:endParaRPr lang="en-US" altLang="pt-BR" sz="2800"/>
          </a:p>
          <a:p>
            <a:pPr lvl="2">
              <a:buFont typeface="Tahoma" panose="020B0604030504040204" pitchFamily="34" charset="0"/>
              <a:buChar char="−"/>
            </a:pPr>
            <a:r>
              <a:rPr lang="en-US" altLang="pt-BR" sz="2800"/>
              <a:t> Em 21:3, João ouve uma “voz vinda do trono, dizendo: Eis o tabernáculo de Deus com os homens. </a:t>
            </a:r>
            <a:r>
              <a:rPr lang="en-US" altLang="pt-BR" sz="2800" u="sng"/>
              <a:t>Deus habitará com eles</a:t>
            </a:r>
            <a:r>
              <a:rPr lang="en-US" altLang="pt-BR" sz="2800"/>
              <a:t>. Eles serão povos de Deus e </a:t>
            </a:r>
            <a:r>
              <a:rPr lang="en-US" altLang="pt-BR" sz="2800" u="sng"/>
              <a:t>Deus mesmo estará com eles</a:t>
            </a:r>
            <a:r>
              <a:rPr lang="en-US" altLang="pt-BR" sz="2800"/>
              <a:t>”.</a:t>
            </a:r>
          </a:p>
          <a:p>
            <a:pPr lvl="2">
              <a:buFont typeface="Tahoma" panose="020B0604030504040204" pitchFamily="34" charset="0"/>
              <a:buChar char="−"/>
            </a:pPr>
            <a:endParaRPr lang="en-US" altLang="pt-BR" sz="2800"/>
          </a:p>
          <a:p>
            <a:pPr lvl="2">
              <a:buFont typeface="Tahoma" panose="020B0604030504040204" pitchFamily="34" charset="0"/>
              <a:buChar char="−"/>
            </a:pPr>
            <a:r>
              <a:rPr lang="en-US" altLang="pt-BR" sz="2800"/>
              <a:t> Essa “voz vinda do trono” tem sido interpretada como sendo de Deus, o Pai. Sendo assim, o vs. 3 também se referiria a Deus, o Pai.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1" name="Rectangle 3">
            <a:extLst>
              <a:ext uri="{FF2B5EF4-FFF2-40B4-BE49-F238E27FC236}">
                <a16:creationId xmlns:a16="http://schemas.microsoft.com/office/drawing/2014/main" id="{8F0982B2-7F1C-46EF-A54C-08E2C49D7E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38800"/>
          </a:xfrm>
        </p:spPr>
        <p:txBody>
          <a:bodyPr/>
          <a:lstStyle/>
          <a:p>
            <a:pPr lvl="1">
              <a:buFontTx/>
              <a:buChar char="•"/>
            </a:pPr>
            <a:r>
              <a:rPr lang="en-US" altLang="pt-BR" u="sng"/>
              <a:t>Conclusão</a:t>
            </a:r>
            <a:r>
              <a:rPr lang="en-US" altLang="pt-BR"/>
              <a:t>: A evidência não é conclusiva, mas parece favorecer a idéia de que Apoc 22:4, assim como 21:3, se refere a Deus, o Pai.</a:t>
            </a:r>
          </a:p>
          <a:p>
            <a:pPr lvl="1">
              <a:buFontTx/>
              <a:buChar char="•"/>
            </a:pPr>
            <a:endParaRPr lang="en-US" altLang="pt-BR"/>
          </a:p>
          <a:p>
            <a:pPr lvl="2">
              <a:buClr>
                <a:schemeClr val="tx1"/>
              </a:buClr>
              <a:buFont typeface="Tahoma" panose="020B0604030504040204" pitchFamily="34" charset="0"/>
              <a:buChar char="−"/>
            </a:pPr>
            <a:r>
              <a:rPr lang="en-US" altLang="pt-BR"/>
              <a:t> </a:t>
            </a:r>
            <a:r>
              <a:rPr lang="en-US" altLang="pt-BR" sz="2800"/>
              <a:t>Também é importante destacar que o Apocalipse declara várias vezes que o Cordeiro estará com os santos na eternidade (7:9, 17; 14:1, 4). A forma mais natural, portanto, de entender 21:3 e 22:4 é com referência a Deus, o Pai. Do contrário, qual seria a relevância dessas declarações?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Rectangle 3">
            <a:extLst>
              <a:ext uri="{FF2B5EF4-FFF2-40B4-BE49-F238E27FC236}">
                <a16:creationId xmlns:a16="http://schemas.microsoft.com/office/drawing/2014/main" id="{52D583E2-A07E-44EC-A699-552AB33273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686800" cy="6096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pt-BR" sz="2800"/>
              <a:t>“Cristo levou consigo para as cortes celestes a Sua humanidade glorificada. A quantos O recebem, concede Ele a faculdade de tornarem-se filhos de Deus, para que no final Deus os receba como Seus para com Ele viverem através de toda a eternidade. Se, durante esta vida, forem féis a Deus, no final ‘verão o Seu rosto, e nas suas testas estará o Seu nome’. Apoc 22:4. E qual é a felicidade do Céu senão a de ver a Deus? Que maior júbilo poderá ter o pecador salvo pela graça de Cristo, do que contemplar a face de Deus, e tê-Lo por Pai?” (3</a:t>
            </a:r>
            <a:r>
              <a:rPr lang="en-US" altLang="pt-BR" sz="2800" i="1"/>
              <a:t>TS</a:t>
            </a:r>
            <a:r>
              <a:rPr lang="en-US" altLang="pt-BR" sz="2800"/>
              <a:t>, 266).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t">
  <a:themeElements>
    <a:clrScheme name="Slit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Sli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1529</TotalTime>
  <Words>3929</Words>
  <Application>Microsoft Office PowerPoint</Application>
  <PresentationFormat>Apresentação na tela (4:3)</PresentationFormat>
  <Paragraphs>514</Paragraphs>
  <Slides>98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98</vt:i4>
      </vt:variant>
    </vt:vector>
  </HeadingPairs>
  <TitlesOfParts>
    <vt:vector size="103" baseType="lpstr">
      <vt:lpstr>Arial</vt:lpstr>
      <vt:lpstr>Tahoma</vt:lpstr>
      <vt:lpstr>Times New Roman</vt:lpstr>
      <vt:lpstr>Wingdings</vt:lpstr>
      <vt:lpstr>Slit</vt:lpstr>
      <vt:lpstr>A Divindade de Jesus (Versão Completa)</vt:lpstr>
      <vt:lpstr>Introdução:</vt:lpstr>
      <vt:lpstr>Apresentação do PowerPoint</vt:lpstr>
      <vt:lpstr>I.  Passagens que aparentemente negam a plena divindade de Jesus: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II. Passagens ambíguas: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III.  Passagens inequívocas: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Jesus e o AT: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Conclusão:</vt:lpstr>
      <vt:lpstr>Apêndice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Divindade de Jesus</dc:title>
  <dc:subject>SM-TEOLOGIA</dc:subject>
  <dc:creator>Pr. MARCELO AUGUSTO DE CARVALHO; wilson.paroschi</dc:creator>
  <cp:keywords>www.4tons.com.br</cp:keywords>
  <dc:description>COMÉRCIO PROIBIDO. USO PESSOAL</dc:description>
  <cp:lastModifiedBy>Pr. Marcelo Carvalho</cp:lastModifiedBy>
  <cp:revision>58</cp:revision>
  <dcterms:created xsi:type="dcterms:W3CDTF">2005-02-27T22:18:08Z</dcterms:created>
  <dcterms:modified xsi:type="dcterms:W3CDTF">2019-10-21T13:32:03Z</dcterms:modified>
  <cp:category>SERMÕES</cp:category>
</cp:coreProperties>
</file>