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9" r:id="rId8"/>
    <p:sldId id="264" r:id="rId9"/>
    <p:sldId id="271" r:id="rId10"/>
    <p:sldId id="266" r:id="rId11"/>
    <p:sldId id="268" r:id="rId12"/>
    <p:sldId id="267" r:id="rId13"/>
    <p:sldId id="270" r:id="rId14"/>
    <p:sldId id="272" r:id="rId15"/>
    <p:sldId id="273" r:id="rId16"/>
    <p:sldId id="274" r:id="rId17"/>
    <p:sldId id="28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91" r:id="rId28"/>
    <p:sldId id="292" r:id="rId29"/>
    <p:sldId id="293" r:id="rId30"/>
    <p:sldId id="285" r:id="rId31"/>
    <p:sldId id="286" r:id="rId32"/>
    <p:sldId id="287" r:id="rId33"/>
    <p:sldId id="288" r:id="rId34"/>
    <p:sldId id="289" r:id="rId35"/>
    <p:sldId id="290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CC3300"/>
    <a:srgbClr val="CC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1937D9BC-7777-41A0-9F5C-BB9E558D891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5363" name="Freeform 3">
              <a:extLst>
                <a:ext uri="{FF2B5EF4-FFF2-40B4-BE49-F238E27FC236}">
                  <a16:creationId xmlns:a16="http://schemas.microsoft.com/office/drawing/2014/main" id="{EF8AAE31-506D-4A76-99D0-9E70BF747A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4" name="Freeform 4">
              <a:extLst>
                <a:ext uri="{FF2B5EF4-FFF2-40B4-BE49-F238E27FC236}">
                  <a16:creationId xmlns:a16="http://schemas.microsoft.com/office/drawing/2014/main" id="{29D5205B-5D23-4B1D-941E-69F5E4030D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5" name="Freeform 5">
              <a:extLst>
                <a:ext uri="{FF2B5EF4-FFF2-40B4-BE49-F238E27FC236}">
                  <a16:creationId xmlns:a16="http://schemas.microsoft.com/office/drawing/2014/main" id="{CFFFEE50-9F5C-49EC-B248-BCFA941257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6" name="Freeform 6">
              <a:extLst>
                <a:ext uri="{FF2B5EF4-FFF2-40B4-BE49-F238E27FC236}">
                  <a16:creationId xmlns:a16="http://schemas.microsoft.com/office/drawing/2014/main" id="{156FF360-D7FB-4DAA-BDD4-BEDC328247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7" name="Freeform 7">
              <a:extLst>
                <a:ext uri="{FF2B5EF4-FFF2-40B4-BE49-F238E27FC236}">
                  <a16:creationId xmlns:a16="http://schemas.microsoft.com/office/drawing/2014/main" id="{E0474D87-D337-469C-BA2B-9CFA589CF1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8" name="Freeform 8">
              <a:extLst>
                <a:ext uri="{FF2B5EF4-FFF2-40B4-BE49-F238E27FC236}">
                  <a16:creationId xmlns:a16="http://schemas.microsoft.com/office/drawing/2014/main" id="{14B1A418-91D3-400B-AE98-5557C91EAA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9" name="Freeform 9">
              <a:extLst>
                <a:ext uri="{FF2B5EF4-FFF2-40B4-BE49-F238E27FC236}">
                  <a16:creationId xmlns:a16="http://schemas.microsoft.com/office/drawing/2014/main" id="{F9EEFC8C-575E-4194-93FA-FBDA3F06B53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0" name="Freeform 10">
              <a:extLst>
                <a:ext uri="{FF2B5EF4-FFF2-40B4-BE49-F238E27FC236}">
                  <a16:creationId xmlns:a16="http://schemas.microsoft.com/office/drawing/2014/main" id="{A39D56D8-5662-41C7-9FCD-3B2F0F4BCA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1" name="Freeform 11">
              <a:extLst>
                <a:ext uri="{FF2B5EF4-FFF2-40B4-BE49-F238E27FC236}">
                  <a16:creationId xmlns:a16="http://schemas.microsoft.com/office/drawing/2014/main" id="{FF09E7C6-B97F-471A-8621-96F37AC102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2" name="Freeform 12">
              <a:extLst>
                <a:ext uri="{FF2B5EF4-FFF2-40B4-BE49-F238E27FC236}">
                  <a16:creationId xmlns:a16="http://schemas.microsoft.com/office/drawing/2014/main" id="{655F0CC1-5600-4E35-8F7C-511C7393C5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3" name="Freeform 13">
              <a:extLst>
                <a:ext uri="{FF2B5EF4-FFF2-40B4-BE49-F238E27FC236}">
                  <a16:creationId xmlns:a16="http://schemas.microsoft.com/office/drawing/2014/main" id="{5577AA86-DAD4-4D20-AFBE-EE1E8BF962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4" name="Freeform 14">
              <a:extLst>
                <a:ext uri="{FF2B5EF4-FFF2-40B4-BE49-F238E27FC236}">
                  <a16:creationId xmlns:a16="http://schemas.microsoft.com/office/drawing/2014/main" id="{F29FF121-CBE2-421C-9529-3AC054DAE1A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5" name="Freeform 15">
              <a:extLst>
                <a:ext uri="{FF2B5EF4-FFF2-40B4-BE49-F238E27FC236}">
                  <a16:creationId xmlns:a16="http://schemas.microsoft.com/office/drawing/2014/main" id="{D509637A-1D3A-4C7E-A6D0-E2A931AD89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6" name="Freeform 16">
              <a:extLst>
                <a:ext uri="{FF2B5EF4-FFF2-40B4-BE49-F238E27FC236}">
                  <a16:creationId xmlns:a16="http://schemas.microsoft.com/office/drawing/2014/main" id="{F0128E19-D9BD-4521-B639-079B0C4E7F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7" name="Freeform 17">
              <a:extLst>
                <a:ext uri="{FF2B5EF4-FFF2-40B4-BE49-F238E27FC236}">
                  <a16:creationId xmlns:a16="http://schemas.microsoft.com/office/drawing/2014/main" id="{7174C22A-630F-441C-A2E0-85026E5AE6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8" name="Freeform 18">
              <a:extLst>
                <a:ext uri="{FF2B5EF4-FFF2-40B4-BE49-F238E27FC236}">
                  <a16:creationId xmlns:a16="http://schemas.microsoft.com/office/drawing/2014/main" id="{86EBF73C-BB4C-4397-9BF4-91BD79A314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9" name="Freeform 19">
              <a:extLst>
                <a:ext uri="{FF2B5EF4-FFF2-40B4-BE49-F238E27FC236}">
                  <a16:creationId xmlns:a16="http://schemas.microsoft.com/office/drawing/2014/main" id="{698AE51B-0315-484C-96FD-DFD26CBE6C5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0" name="Freeform 20">
              <a:extLst>
                <a:ext uri="{FF2B5EF4-FFF2-40B4-BE49-F238E27FC236}">
                  <a16:creationId xmlns:a16="http://schemas.microsoft.com/office/drawing/2014/main" id="{ADF90467-2957-486B-95B7-55F882F776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1" name="Freeform 21">
              <a:extLst>
                <a:ext uri="{FF2B5EF4-FFF2-40B4-BE49-F238E27FC236}">
                  <a16:creationId xmlns:a16="http://schemas.microsoft.com/office/drawing/2014/main" id="{84720A1A-BB7A-41FF-A4F5-DE95A7FA66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2" name="Freeform 22">
              <a:extLst>
                <a:ext uri="{FF2B5EF4-FFF2-40B4-BE49-F238E27FC236}">
                  <a16:creationId xmlns:a16="http://schemas.microsoft.com/office/drawing/2014/main" id="{78F589C5-77E2-4E84-8D81-7870FC462D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3" name="Freeform 23">
              <a:extLst>
                <a:ext uri="{FF2B5EF4-FFF2-40B4-BE49-F238E27FC236}">
                  <a16:creationId xmlns:a16="http://schemas.microsoft.com/office/drawing/2014/main" id="{6EFD2D3D-5637-4EB1-AE0A-88E438DE9F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4" name="Freeform 24">
              <a:extLst>
                <a:ext uri="{FF2B5EF4-FFF2-40B4-BE49-F238E27FC236}">
                  <a16:creationId xmlns:a16="http://schemas.microsoft.com/office/drawing/2014/main" id="{B44FCA9D-EA5C-4C16-B61E-024AD33B550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5" name="Freeform 25">
              <a:extLst>
                <a:ext uri="{FF2B5EF4-FFF2-40B4-BE49-F238E27FC236}">
                  <a16:creationId xmlns:a16="http://schemas.microsoft.com/office/drawing/2014/main" id="{D3FA779F-CA98-4109-9526-C60CCFFA9B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6" name="Freeform 26">
              <a:extLst>
                <a:ext uri="{FF2B5EF4-FFF2-40B4-BE49-F238E27FC236}">
                  <a16:creationId xmlns:a16="http://schemas.microsoft.com/office/drawing/2014/main" id="{A42F8E3C-8194-4F6A-A103-F7C6857454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7" name="Freeform 27">
              <a:extLst>
                <a:ext uri="{FF2B5EF4-FFF2-40B4-BE49-F238E27FC236}">
                  <a16:creationId xmlns:a16="http://schemas.microsoft.com/office/drawing/2014/main" id="{F3BA03CE-3539-4E53-9394-FF4E6B920C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8" name="Freeform 28">
              <a:extLst>
                <a:ext uri="{FF2B5EF4-FFF2-40B4-BE49-F238E27FC236}">
                  <a16:creationId xmlns:a16="http://schemas.microsoft.com/office/drawing/2014/main" id="{94F14AFD-9526-40B0-92B7-DEF51F2627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9" name="Freeform 29">
              <a:extLst>
                <a:ext uri="{FF2B5EF4-FFF2-40B4-BE49-F238E27FC236}">
                  <a16:creationId xmlns:a16="http://schemas.microsoft.com/office/drawing/2014/main" id="{39EC43B0-7F7F-4BF3-A046-512D5B55BD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0" name="Freeform 30">
              <a:extLst>
                <a:ext uri="{FF2B5EF4-FFF2-40B4-BE49-F238E27FC236}">
                  <a16:creationId xmlns:a16="http://schemas.microsoft.com/office/drawing/2014/main" id="{E3524C22-943D-453E-B3DD-17A128486F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1" name="Freeform 31">
              <a:extLst>
                <a:ext uri="{FF2B5EF4-FFF2-40B4-BE49-F238E27FC236}">
                  <a16:creationId xmlns:a16="http://schemas.microsoft.com/office/drawing/2014/main" id="{4E38B0FA-2F3D-4763-BF43-CCCD91AF97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2" name="Freeform 32">
              <a:extLst>
                <a:ext uri="{FF2B5EF4-FFF2-40B4-BE49-F238E27FC236}">
                  <a16:creationId xmlns:a16="http://schemas.microsoft.com/office/drawing/2014/main" id="{54ABF5FE-742F-4DAB-9BAF-A9D3738475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3" name="Freeform 33">
              <a:extLst>
                <a:ext uri="{FF2B5EF4-FFF2-40B4-BE49-F238E27FC236}">
                  <a16:creationId xmlns:a16="http://schemas.microsoft.com/office/drawing/2014/main" id="{2E7569B8-3571-4235-9241-00E78AE0FB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4" name="Freeform 34">
              <a:extLst>
                <a:ext uri="{FF2B5EF4-FFF2-40B4-BE49-F238E27FC236}">
                  <a16:creationId xmlns:a16="http://schemas.microsoft.com/office/drawing/2014/main" id="{98C56BA1-9B93-4819-8B60-8E0E6E5871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5" name="Freeform 35">
              <a:extLst>
                <a:ext uri="{FF2B5EF4-FFF2-40B4-BE49-F238E27FC236}">
                  <a16:creationId xmlns:a16="http://schemas.microsoft.com/office/drawing/2014/main" id="{5504F9EF-A8B8-4A5B-AF18-675796B4EE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6" name="Freeform 36">
              <a:extLst>
                <a:ext uri="{FF2B5EF4-FFF2-40B4-BE49-F238E27FC236}">
                  <a16:creationId xmlns:a16="http://schemas.microsoft.com/office/drawing/2014/main" id="{84BEAC18-06B5-44F8-89F3-5957509F92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7" name="Freeform 37">
              <a:extLst>
                <a:ext uri="{FF2B5EF4-FFF2-40B4-BE49-F238E27FC236}">
                  <a16:creationId xmlns:a16="http://schemas.microsoft.com/office/drawing/2014/main" id="{6C50EF69-C8BF-4361-B44F-4C26A7B26A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8" name="Freeform 38">
              <a:extLst>
                <a:ext uri="{FF2B5EF4-FFF2-40B4-BE49-F238E27FC236}">
                  <a16:creationId xmlns:a16="http://schemas.microsoft.com/office/drawing/2014/main" id="{7F5AA785-7505-4B4F-92E3-B433808135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5399" name="Group 39">
              <a:extLst>
                <a:ext uri="{FF2B5EF4-FFF2-40B4-BE49-F238E27FC236}">
                  <a16:creationId xmlns:a16="http://schemas.microsoft.com/office/drawing/2014/main" id="{DF3D7446-6FC8-4C76-88AB-3878E33AD20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5400" name="Freeform 40">
                <a:extLst>
                  <a:ext uri="{FF2B5EF4-FFF2-40B4-BE49-F238E27FC236}">
                    <a16:creationId xmlns:a16="http://schemas.microsoft.com/office/drawing/2014/main" id="{E19E0FF9-BD82-4853-8572-40F950F66E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1" name="Freeform 41">
                <a:extLst>
                  <a:ext uri="{FF2B5EF4-FFF2-40B4-BE49-F238E27FC236}">
                    <a16:creationId xmlns:a16="http://schemas.microsoft.com/office/drawing/2014/main" id="{56248937-2489-46EA-B32E-844C71444A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5402" name="Rectangle 42">
            <a:extLst>
              <a:ext uri="{FF2B5EF4-FFF2-40B4-BE49-F238E27FC236}">
                <a16:creationId xmlns:a16="http://schemas.microsoft.com/office/drawing/2014/main" id="{8110142A-46AE-4541-B3EB-5F1AC3D6579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pt-BR" noProof="0"/>
              <a:t>Click to edit Master title style</a:t>
            </a:r>
          </a:p>
        </p:txBody>
      </p:sp>
      <p:sp>
        <p:nvSpPr>
          <p:cNvPr id="15403" name="Rectangle 43">
            <a:extLst>
              <a:ext uri="{FF2B5EF4-FFF2-40B4-BE49-F238E27FC236}">
                <a16:creationId xmlns:a16="http://schemas.microsoft.com/office/drawing/2014/main" id="{677E0729-ADAF-4665-95A3-65C1C0090D0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pt-BR" noProof="0"/>
              <a:t>Click to edit Master subtitle style</a:t>
            </a:r>
          </a:p>
        </p:txBody>
      </p:sp>
      <p:sp>
        <p:nvSpPr>
          <p:cNvPr id="15404" name="Rectangle 44">
            <a:extLst>
              <a:ext uri="{FF2B5EF4-FFF2-40B4-BE49-F238E27FC236}">
                <a16:creationId xmlns:a16="http://schemas.microsoft.com/office/drawing/2014/main" id="{0F55A486-616D-4BE6-8A21-BD20EEFE6B8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5405" name="Rectangle 45">
            <a:extLst>
              <a:ext uri="{FF2B5EF4-FFF2-40B4-BE49-F238E27FC236}">
                <a16:creationId xmlns:a16="http://schemas.microsoft.com/office/drawing/2014/main" id="{B6AB2845-58E2-4845-872F-7BCC70D37A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5406" name="Rectangle 46">
            <a:extLst>
              <a:ext uri="{FF2B5EF4-FFF2-40B4-BE49-F238E27FC236}">
                <a16:creationId xmlns:a16="http://schemas.microsoft.com/office/drawing/2014/main" id="{6FA10217-9911-469C-82D4-EB370B67CF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6B1F51-1A10-42CD-B6D3-E380F4D58969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13BA2-6663-420F-97FA-9E0E4CB6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50A3984-2F40-455E-AFE0-8553B847C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46A6FD-C499-4160-B0EF-0A9FBF574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3CEADF-3CD6-43C1-9427-1C0CBF613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B48DAB-3DDA-4C71-B274-95164038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B4DC4-68F2-47C8-B22C-851784E6FD7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6313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707AA6-C566-42EC-943B-950E5BFDC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34B4CE-1DFD-435C-B6AC-C97FE23A1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1C1B1B-A68F-4BD4-B02E-37FF95D1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451000-A867-4B72-B78E-395C819A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EDEEBF-735C-449F-BAC5-EC9341BE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CC81A-2D5F-4D67-A588-909F3F60DFC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3484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2F12D-9CDB-4855-9AAB-743F6BF03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76D057-D2DE-40D3-B900-0DAFC1AF9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F191E1-68CE-41EE-9208-702921D9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B1D781-1693-4BA6-B1D4-3B7448BA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851A8B-7835-4205-8FC3-99570C5C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DCA1D-56B9-42EB-9133-599E59B79CA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30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908B1-A394-4A8A-8D0B-CDCADED7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3DC0C9-993E-45CE-A40E-503C2D5E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7CF4DE-B5E3-4611-80B0-E4246062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3B4FFF-3820-40FC-9AF6-ECE4E02F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E1327-43BC-48B9-ACC9-A86FBC57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0A1D2-F6AA-4303-A18F-1FAB62E96C0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2510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DB335-E97B-4E1A-9116-0C0AFC4A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09279E-5FF0-4D97-B3C4-FCF4AA0BE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8EF19B-EDF6-4E42-A6D1-65B8ABFAF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891A2D-0DED-4524-8656-FDCCDA5F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3682DEF-B2EB-4626-817C-8EAA2E7B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9328D2-AC8A-4327-8F27-B8C2F2FE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4D7A0-DD00-4BB9-9809-F95A0BA2897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51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EDFE0-888F-4356-AAB6-32409BA7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25C651-13F9-4BD4-AF17-55C24D513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CF1566-A03E-4502-8036-18FF6853E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F1E0942-8668-4380-94C7-293264B21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933C4E5-F831-4C51-9B45-FC2CF1BF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DE416D-528E-4669-80F1-C9F3EFDC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589A34D-BCB0-4A64-BF05-D980059F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B25693C-5406-47AF-B6AE-9A16964C4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2AD9B-452A-42D2-A80E-0DB4337CD4F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527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D6F29-AD00-431C-B2D9-29816E334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780E491-202A-4A71-9A7A-E238AD43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A70050-4C93-4F18-A60F-5C626564C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152670-82BC-4ECD-8204-C18FB435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09FB0-D82D-45B9-924D-5535E330D54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3091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503159-39F0-4AC1-A877-7CD8AB51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4C11CA-1B6E-406D-A790-AC74B5A3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762B34A-B4BD-429B-8B3D-A10E737D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25C3B-174C-4F01-9613-435BD7F2010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2005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5A2F1-F372-42F7-A9F7-376E9E47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09E3EF-A991-467B-9079-F83F83144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972E74-1689-4CDB-98E9-D9620B00A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C5FCDA-5211-494A-8212-6CE6CB3A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8FA39B-580B-418D-AA05-CCE0BBC9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CB97AC-2904-40C7-B01A-9025FC6E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EC917-5577-4F0A-B4E9-7F04E94351D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768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2CBE1-2DBF-4702-AF74-1FAEBF42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4F456C-4A7D-483F-875E-67E6861F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44D420-A0C2-4765-A025-4C019B68A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B7EF40-8030-408C-973F-4987C58D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C1986D-A534-4ED4-9BAA-68BEC095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5FE4D6-75B9-48FB-AE2A-787A0648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CDC8D-F9B8-437E-9827-6F9489932AA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4638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0DF56274-31B3-4D8C-8A15-B80A15AEC42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4339" name="Freeform 3">
              <a:extLst>
                <a:ext uri="{FF2B5EF4-FFF2-40B4-BE49-F238E27FC236}">
                  <a16:creationId xmlns:a16="http://schemas.microsoft.com/office/drawing/2014/main" id="{066010C4-287A-4B6F-A5E5-5F02557B7F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0" name="Freeform 4">
              <a:extLst>
                <a:ext uri="{FF2B5EF4-FFF2-40B4-BE49-F238E27FC236}">
                  <a16:creationId xmlns:a16="http://schemas.microsoft.com/office/drawing/2014/main" id="{560B42F3-116D-4215-90B4-DDEEC2DCAF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1" name="Freeform 5">
              <a:extLst>
                <a:ext uri="{FF2B5EF4-FFF2-40B4-BE49-F238E27FC236}">
                  <a16:creationId xmlns:a16="http://schemas.microsoft.com/office/drawing/2014/main" id="{B23C5417-828A-488B-A853-BC0225CBEB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2" name="Freeform 6">
              <a:extLst>
                <a:ext uri="{FF2B5EF4-FFF2-40B4-BE49-F238E27FC236}">
                  <a16:creationId xmlns:a16="http://schemas.microsoft.com/office/drawing/2014/main" id="{AB34E6D8-9F23-4BE3-BE82-BC08885813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3" name="Freeform 7">
              <a:extLst>
                <a:ext uri="{FF2B5EF4-FFF2-40B4-BE49-F238E27FC236}">
                  <a16:creationId xmlns:a16="http://schemas.microsoft.com/office/drawing/2014/main" id="{0F14238E-D2BD-4B2D-A095-44CFEA0E05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4" name="Freeform 8">
              <a:extLst>
                <a:ext uri="{FF2B5EF4-FFF2-40B4-BE49-F238E27FC236}">
                  <a16:creationId xmlns:a16="http://schemas.microsoft.com/office/drawing/2014/main" id="{03439684-7DC5-4F65-BC42-922C157467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5" name="Freeform 9">
              <a:extLst>
                <a:ext uri="{FF2B5EF4-FFF2-40B4-BE49-F238E27FC236}">
                  <a16:creationId xmlns:a16="http://schemas.microsoft.com/office/drawing/2014/main" id="{8E650543-6C5D-4639-A2FF-547FF2D33F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6" name="Freeform 10">
              <a:extLst>
                <a:ext uri="{FF2B5EF4-FFF2-40B4-BE49-F238E27FC236}">
                  <a16:creationId xmlns:a16="http://schemas.microsoft.com/office/drawing/2014/main" id="{91FEBB52-E3AD-40C8-BBEC-AA2E12585F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7" name="Freeform 11">
              <a:extLst>
                <a:ext uri="{FF2B5EF4-FFF2-40B4-BE49-F238E27FC236}">
                  <a16:creationId xmlns:a16="http://schemas.microsoft.com/office/drawing/2014/main" id="{B17545E9-20C1-42C3-93FD-2D9B28B7C9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8" name="Freeform 12">
              <a:extLst>
                <a:ext uri="{FF2B5EF4-FFF2-40B4-BE49-F238E27FC236}">
                  <a16:creationId xmlns:a16="http://schemas.microsoft.com/office/drawing/2014/main" id="{87B2A790-0F3E-4889-AC13-97577C4119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49" name="Freeform 13">
              <a:extLst>
                <a:ext uri="{FF2B5EF4-FFF2-40B4-BE49-F238E27FC236}">
                  <a16:creationId xmlns:a16="http://schemas.microsoft.com/office/drawing/2014/main" id="{7AF5BE02-3FFC-4E1B-91A6-23120D634D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0" name="Freeform 14">
              <a:extLst>
                <a:ext uri="{FF2B5EF4-FFF2-40B4-BE49-F238E27FC236}">
                  <a16:creationId xmlns:a16="http://schemas.microsoft.com/office/drawing/2014/main" id="{7AC0B602-4761-4E6D-B97E-23B2599191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1" name="Freeform 15">
              <a:extLst>
                <a:ext uri="{FF2B5EF4-FFF2-40B4-BE49-F238E27FC236}">
                  <a16:creationId xmlns:a16="http://schemas.microsoft.com/office/drawing/2014/main" id="{12A47A79-8707-45DC-88CA-7D1525B114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2" name="Freeform 16">
              <a:extLst>
                <a:ext uri="{FF2B5EF4-FFF2-40B4-BE49-F238E27FC236}">
                  <a16:creationId xmlns:a16="http://schemas.microsoft.com/office/drawing/2014/main" id="{D30280FC-28A5-4755-A593-5571BF85F6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3" name="Freeform 17">
              <a:extLst>
                <a:ext uri="{FF2B5EF4-FFF2-40B4-BE49-F238E27FC236}">
                  <a16:creationId xmlns:a16="http://schemas.microsoft.com/office/drawing/2014/main" id="{FA4CF483-FFCF-4653-BE8F-DDD52250C9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4" name="Freeform 18">
              <a:extLst>
                <a:ext uri="{FF2B5EF4-FFF2-40B4-BE49-F238E27FC236}">
                  <a16:creationId xmlns:a16="http://schemas.microsoft.com/office/drawing/2014/main" id="{A060FCF9-3DEC-4777-9165-28EE747899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5" name="Freeform 19">
              <a:extLst>
                <a:ext uri="{FF2B5EF4-FFF2-40B4-BE49-F238E27FC236}">
                  <a16:creationId xmlns:a16="http://schemas.microsoft.com/office/drawing/2014/main" id="{01C4E129-2B4F-4AAE-91A8-50B0912773A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6" name="Freeform 20">
              <a:extLst>
                <a:ext uri="{FF2B5EF4-FFF2-40B4-BE49-F238E27FC236}">
                  <a16:creationId xmlns:a16="http://schemas.microsoft.com/office/drawing/2014/main" id="{BDDFAD86-DAE6-4D7A-A3D7-284312F0A5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7" name="Freeform 21">
              <a:extLst>
                <a:ext uri="{FF2B5EF4-FFF2-40B4-BE49-F238E27FC236}">
                  <a16:creationId xmlns:a16="http://schemas.microsoft.com/office/drawing/2014/main" id="{4BD1F498-5194-4688-B9F6-5902948488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8" name="Freeform 22">
              <a:extLst>
                <a:ext uri="{FF2B5EF4-FFF2-40B4-BE49-F238E27FC236}">
                  <a16:creationId xmlns:a16="http://schemas.microsoft.com/office/drawing/2014/main" id="{B7428A0B-B22E-4150-A171-DB687A9D9D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59" name="Freeform 23">
              <a:extLst>
                <a:ext uri="{FF2B5EF4-FFF2-40B4-BE49-F238E27FC236}">
                  <a16:creationId xmlns:a16="http://schemas.microsoft.com/office/drawing/2014/main" id="{7CAFC6F4-E9E5-42BC-9D3E-FC93852222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0" name="Freeform 24">
              <a:extLst>
                <a:ext uri="{FF2B5EF4-FFF2-40B4-BE49-F238E27FC236}">
                  <a16:creationId xmlns:a16="http://schemas.microsoft.com/office/drawing/2014/main" id="{FE9F8FD6-F34D-4813-A8FB-F9904BFEF2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1" name="Freeform 25">
              <a:extLst>
                <a:ext uri="{FF2B5EF4-FFF2-40B4-BE49-F238E27FC236}">
                  <a16:creationId xmlns:a16="http://schemas.microsoft.com/office/drawing/2014/main" id="{F7DCCDE5-46CE-4D4F-8AE8-8D25B95ECC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2" name="Freeform 26">
              <a:extLst>
                <a:ext uri="{FF2B5EF4-FFF2-40B4-BE49-F238E27FC236}">
                  <a16:creationId xmlns:a16="http://schemas.microsoft.com/office/drawing/2014/main" id="{217B2177-2E1E-4D8E-97E8-8302C787A6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3" name="Freeform 27">
              <a:extLst>
                <a:ext uri="{FF2B5EF4-FFF2-40B4-BE49-F238E27FC236}">
                  <a16:creationId xmlns:a16="http://schemas.microsoft.com/office/drawing/2014/main" id="{8158142A-65E3-4DB3-B963-B72AD3620F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4" name="Freeform 28">
              <a:extLst>
                <a:ext uri="{FF2B5EF4-FFF2-40B4-BE49-F238E27FC236}">
                  <a16:creationId xmlns:a16="http://schemas.microsoft.com/office/drawing/2014/main" id="{2FF3E543-287B-433B-A4B0-2336BB48BE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5" name="Freeform 29">
              <a:extLst>
                <a:ext uri="{FF2B5EF4-FFF2-40B4-BE49-F238E27FC236}">
                  <a16:creationId xmlns:a16="http://schemas.microsoft.com/office/drawing/2014/main" id="{3C571A40-25AB-4880-96A2-AAFB904836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6" name="Freeform 30">
              <a:extLst>
                <a:ext uri="{FF2B5EF4-FFF2-40B4-BE49-F238E27FC236}">
                  <a16:creationId xmlns:a16="http://schemas.microsoft.com/office/drawing/2014/main" id="{CA4C2338-E82B-4607-A9CF-66D6AEF16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7" name="Freeform 31">
              <a:extLst>
                <a:ext uri="{FF2B5EF4-FFF2-40B4-BE49-F238E27FC236}">
                  <a16:creationId xmlns:a16="http://schemas.microsoft.com/office/drawing/2014/main" id="{1312FA29-DF7C-4F5E-83CB-A93B97F0F7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8" name="Freeform 32">
              <a:extLst>
                <a:ext uri="{FF2B5EF4-FFF2-40B4-BE49-F238E27FC236}">
                  <a16:creationId xmlns:a16="http://schemas.microsoft.com/office/drawing/2014/main" id="{DAF5BB6E-B30B-48F7-A824-FB6AA9B01F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69" name="Freeform 33">
              <a:extLst>
                <a:ext uri="{FF2B5EF4-FFF2-40B4-BE49-F238E27FC236}">
                  <a16:creationId xmlns:a16="http://schemas.microsoft.com/office/drawing/2014/main" id="{1A0790BF-EB60-4462-ADE6-F4C79BB1BE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0" name="Freeform 34">
              <a:extLst>
                <a:ext uri="{FF2B5EF4-FFF2-40B4-BE49-F238E27FC236}">
                  <a16:creationId xmlns:a16="http://schemas.microsoft.com/office/drawing/2014/main" id="{8AFD07DE-C159-4748-B0AD-E6C29E4940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1" name="Freeform 35">
              <a:extLst>
                <a:ext uri="{FF2B5EF4-FFF2-40B4-BE49-F238E27FC236}">
                  <a16:creationId xmlns:a16="http://schemas.microsoft.com/office/drawing/2014/main" id="{14F5B155-6DE1-4B65-9C7D-B84FE65674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2" name="Freeform 36">
              <a:extLst>
                <a:ext uri="{FF2B5EF4-FFF2-40B4-BE49-F238E27FC236}">
                  <a16:creationId xmlns:a16="http://schemas.microsoft.com/office/drawing/2014/main" id="{DBC5CB6A-0AF7-428D-8910-9D2BC6EC9F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3" name="Freeform 37">
              <a:extLst>
                <a:ext uri="{FF2B5EF4-FFF2-40B4-BE49-F238E27FC236}">
                  <a16:creationId xmlns:a16="http://schemas.microsoft.com/office/drawing/2014/main" id="{D9CA9140-3D66-48B2-9171-9ED8E42D7D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374" name="Freeform 38">
              <a:extLst>
                <a:ext uri="{FF2B5EF4-FFF2-40B4-BE49-F238E27FC236}">
                  <a16:creationId xmlns:a16="http://schemas.microsoft.com/office/drawing/2014/main" id="{3074A751-5793-4079-BAE0-0EC3C8AEF3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4375" name="Group 39">
              <a:extLst>
                <a:ext uri="{FF2B5EF4-FFF2-40B4-BE49-F238E27FC236}">
                  <a16:creationId xmlns:a16="http://schemas.microsoft.com/office/drawing/2014/main" id="{1E34D17B-7798-4FBB-BB9B-16C7448DF13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4376" name="Freeform 40">
                <a:extLst>
                  <a:ext uri="{FF2B5EF4-FFF2-40B4-BE49-F238E27FC236}">
                    <a16:creationId xmlns:a16="http://schemas.microsoft.com/office/drawing/2014/main" id="{3F863C0B-A1BE-4A5F-B8AA-0418D04677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377" name="Freeform 41">
                <a:extLst>
                  <a:ext uri="{FF2B5EF4-FFF2-40B4-BE49-F238E27FC236}">
                    <a16:creationId xmlns:a16="http://schemas.microsoft.com/office/drawing/2014/main" id="{C517C693-A69E-469F-B6BC-0AFFA29E86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79CD55F9-BA80-4822-B1EA-917966FF0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4379" name="Rectangle 43">
            <a:extLst>
              <a:ext uri="{FF2B5EF4-FFF2-40B4-BE49-F238E27FC236}">
                <a16:creationId xmlns:a16="http://schemas.microsoft.com/office/drawing/2014/main" id="{919AC035-EC78-4C49-A9FC-5F5CA20C0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4380" name="Rectangle 44">
            <a:extLst>
              <a:ext uri="{FF2B5EF4-FFF2-40B4-BE49-F238E27FC236}">
                <a16:creationId xmlns:a16="http://schemas.microsoft.com/office/drawing/2014/main" id="{6771A6B1-69AE-48D9-84C2-699BFB2B5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pt-BR"/>
          </a:p>
        </p:txBody>
      </p:sp>
      <p:sp>
        <p:nvSpPr>
          <p:cNvPr id="14381" name="Rectangle 45">
            <a:extLst>
              <a:ext uri="{FF2B5EF4-FFF2-40B4-BE49-F238E27FC236}">
                <a16:creationId xmlns:a16="http://schemas.microsoft.com/office/drawing/2014/main" id="{710358A3-CBC5-48ED-9604-571FD254D6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pt-BR"/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713432A6-FE39-4315-AC60-7C25F856CE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BC440D0-8615-49F1-8DCF-903A9F9A1D94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A33A258-D1A7-4B45-AEE2-A9533F5FB7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O Evangelho de Judas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623AFE7-7DF6-4CB7-8BF7-E4444D199A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pt-BR"/>
              <a:t>Wilson Paroschi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6281D6E5-E9B7-4130-8412-F5DBA4393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r>
              <a:rPr lang="en-US" altLang="pt-BR"/>
              <a:t>O manuscrito foi comprado por um negociante de antigüidades chamado Hannah, da cidade do Cairo.</a:t>
            </a:r>
          </a:p>
          <a:p>
            <a:endParaRPr lang="en-US" altLang="pt-BR" sz="2400"/>
          </a:p>
          <a:p>
            <a:r>
              <a:rPr lang="en-US" altLang="pt-BR"/>
              <a:t>Ciente de seu valor, Hannah tentou vender o manuscrito por 3 milhões de dólares.</a:t>
            </a:r>
          </a:p>
          <a:p>
            <a:endParaRPr lang="en-US" altLang="pt-BR" sz="2400"/>
          </a:p>
          <a:p>
            <a:r>
              <a:rPr lang="en-US" altLang="pt-BR"/>
              <a:t>Em 1983, um negociante de antigüidades grego de nome Nikolas Koutoulakis, domiciliado em Genebra, teria roubado o manuscrito de Hannah, e o levado à Europa.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20F117C3-5B2F-4BD7-BE76-43B920FFB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altLang="pt-BR"/>
              <a:t>Hannah foi atrás de Koutoulakis e conseguiu reaver o manuscrito.</a:t>
            </a:r>
          </a:p>
          <a:p>
            <a:endParaRPr lang="en-US" altLang="pt-BR"/>
          </a:p>
          <a:p>
            <a:r>
              <a:rPr lang="en-US" altLang="pt-BR"/>
              <a:t>Na Suiça, o manuscrito foi visto por alguns especialistas em copta, mas não lhes foi permitido tirar nenhuma fotografia ou fazer qualquer anotação.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236AACA4-5D01-43E8-B174-3291C6466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r>
              <a:rPr lang="en-US" altLang="pt-BR"/>
              <a:t>Não tendo achado nenhum comprador, Hannah o levou a Nova York, onde o deixou numa caixa de segurança de um banco até 1999, em condições não-adequadas à sua preservação, o que fez com ele se deteriorasse bastante. 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AA9A29DD-95B1-493B-B8F7-117E685AC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5943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>
            <a:extLst>
              <a:ext uri="{FF2B5EF4-FFF2-40B4-BE49-F238E27FC236}">
                <a16:creationId xmlns:a16="http://schemas.microsoft.com/office/drawing/2014/main" id="{83D9C51D-C405-4106-80C5-2F44BAA8D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5943600"/>
          </a:xfrm>
        </p:spPr>
        <p:txBody>
          <a:bodyPr/>
          <a:lstStyle/>
          <a:p>
            <a:r>
              <a:rPr lang="en-US" altLang="pt-BR"/>
              <a:t>Em 1999, o manuscrito foi comprado por cerca de $300 mil dólares por outra negociante de antigüidades, a suíça Frieda Nussberger-Tchacos, que o teria vendido imediatamente ao colecionador americano Bruce P. Ferrini.</a:t>
            </a:r>
          </a:p>
          <a:p>
            <a:endParaRPr lang="en-US" altLang="pt-BR"/>
          </a:p>
          <a:p>
            <a:r>
              <a:rPr lang="en-US" altLang="pt-BR"/>
              <a:t>Como Ferrini não conseguisse pagar o valor acordado, Nussberger teria trazido o manuscrito de volta à Suíça, menos algumas folhas já vendidas por Ferrini.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id="{FDDD0180-EDCC-4EF9-A765-B2341AB3F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r>
              <a:rPr lang="en-US" altLang="pt-BR"/>
              <a:t>Como as leis suíças proíbem o comércio de antigüidades sem certificado de procedência, a solução foi vender o </a:t>
            </a:r>
            <a:r>
              <a:rPr lang="en-US" altLang="pt-BR" i="1"/>
              <a:t>conteúdo</a:t>
            </a:r>
            <a:r>
              <a:rPr lang="en-US" altLang="pt-BR"/>
              <a:t> do manuscrito.</a:t>
            </a:r>
          </a:p>
          <a:p>
            <a:endParaRPr lang="en-US" altLang="pt-BR"/>
          </a:p>
          <a:p>
            <a:r>
              <a:rPr lang="en-US" altLang="pt-BR"/>
              <a:t>A </a:t>
            </a:r>
            <a:r>
              <a:rPr lang="en-US" altLang="pt-BR" i="1"/>
              <a:t>National Geographic Society</a:t>
            </a:r>
            <a:r>
              <a:rPr lang="en-US" altLang="pt-BR"/>
              <a:t> teria pago algo em torno de dois milhões de dólares para divulgar o conteúdo do documento. Isso explica todo o sensacionalismo que se criou em torno dele.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A44E13EE-DBD8-4E4F-ABCC-2F97F345C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r>
              <a:rPr lang="en-US" altLang="pt-BR"/>
              <a:t>O que sobrou do manuscrito foi então cuidadosamente restaurado, traduzido, e publicado.</a:t>
            </a:r>
          </a:p>
        </p:txBody>
      </p:sp>
      <p:pic>
        <p:nvPicPr>
          <p:cNvPr id="41989" name="Picture 5" descr="Gospel of Judas Gallery Photo">
            <a:extLst>
              <a:ext uri="{FF2B5EF4-FFF2-40B4-BE49-F238E27FC236}">
                <a16:creationId xmlns:a16="http://schemas.microsoft.com/office/drawing/2014/main" id="{FB84A7DB-ECBA-42D7-84E2-631492ACE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6019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1" name="Picture 13">
            <a:extLst>
              <a:ext uri="{FF2B5EF4-FFF2-40B4-BE49-F238E27FC236}">
                <a16:creationId xmlns:a16="http://schemas.microsoft.com/office/drawing/2014/main" id="{45DB89B0-3312-48E8-A989-9BF27C1E6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49530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22" name="Picture 14" descr="Gospel of Judas Gallery Photo">
            <a:extLst>
              <a:ext uri="{FF2B5EF4-FFF2-40B4-BE49-F238E27FC236}">
                <a16:creationId xmlns:a16="http://schemas.microsoft.com/office/drawing/2014/main" id="{A3909F53-3EC1-4E82-BD20-B22E14DDA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51054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>
            <a:extLst>
              <a:ext uri="{FF2B5EF4-FFF2-40B4-BE49-F238E27FC236}">
                <a16:creationId xmlns:a16="http://schemas.microsoft.com/office/drawing/2014/main" id="{96BC4EBA-7850-4E73-9F52-24D0506E6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Cerca de 90% a 95% do texto foi restaurado.</a:t>
            </a:r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EECAFA5F-2597-457C-AA79-9D06BEAA1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5334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5" name="Text Box 5">
            <a:extLst>
              <a:ext uri="{FF2B5EF4-FFF2-40B4-BE49-F238E27FC236}">
                <a16:creationId xmlns:a16="http://schemas.microsoft.com/office/drawing/2014/main" id="{EAD601A8-CCD3-4A75-BB02-91F87E3C6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5181600"/>
            <a:ext cx="49831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Clr>
                <a:srgbClr val="CC9900"/>
              </a:buClr>
              <a:buFontTx/>
              <a:buChar char="•"/>
            </a:pPr>
            <a:r>
              <a:rPr lang="en-US" altLang="pt-BR" sz="2800"/>
              <a:t> </a:t>
            </a:r>
            <a:r>
              <a:rPr lang="en-US" altLang="pt-BR" sz="2800" b="0"/>
              <a:t>Folhas do papiro em lâminas</a:t>
            </a:r>
          </a:p>
          <a:p>
            <a:pPr algn="l">
              <a:buClr>
                <a:srgbClr val="CC9900"/>
              </a:buClr>
            </a:pPr>
            <a:r>
              <a:rPr lang="en-US" altLang="pt-BR" sz="2800" b="0"/>
              <a:t>  de vidro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>
            <a:extLst>
              <a:ext uri="{FF2B5EF4-FFF2-40B4-BE49-F238E27FC236}">
                <a16:creationId xmlns:a16="http://schemas.microsoft.com/office/drawing/2014/main" id="{B60ED039-3F88-43D9-9CCB-396E96C19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O documento: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69992CF0-8C70-489F-A827-468BCEECC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/>
              <a:t>Embora o manuscrito seja do 3</a:t>
            </a:r>
            <a:r>
              <a:rPr lang="en-US" altLang="pt-BR">
                <a:cs typeface="Arial" panose="020B0604020202020204" pitchFamily="34" charset="0"/>
              </a:rPr>
              <a:t>°/4° séc., o</a:t>
            </a:r>
            <a:r>
              <a:rPr lang="en-US" altLang="pt-BR"/>
              <a:t> Evangelho de Judas foi escrito no 2</a:t>
            </a:r>
            <a:r>
              <a:rPr lang="en-US" altLang="pt-BR">
                <a:cs typeface="Arial" panose="020B0604020202020204" pitchFamily="34" charset="0"/>
              </a:rPr>
              <a:t>° séc., provavelmente entre os anos 130 e 160.</a:t>
            </a:r>
          </a:p>
          <a:p>
            <a:endParaRPr lang="en-US" altLang="pt-BR">
              <a:cs typeface="Arial" panose="020B0604020202020204" pitchFamily="34" charset="0"/>
            </a:endParaRPr>
          </a:p>
          <a:p>
            <a:r>
              <a:rPr lang="en-US" altLang="pt-BR">
                <a:cs typeface="Arial" panose="020B0604020202020204" pitchFamily="34" charset="0"/>
              </a:rPr>
              <a:t>Foi citado por Ireneu, bispo de Lion, ao redor do ano 180.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08F34209-14E1-495B-B384-9ADC42154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altLang="pt-BR"/>
              <a:t>Ireneu:</a:t>
            </a:r>
          </a:p>
          <a:p>
            <a:endParaRPr lang="en-US" altLang="pt-BR"/>
          </a:p>
          <a:p>
            <a:pPr>
              <a:buFont typeface="Wingdings" panose="05000000000000000000" pitchFamily="2" charset="2"/>
              <a:buNone/>
            </a:pPr>
            <a:r>
              <a:rPr lang="en-US" altLang="pt-BR" sz="2800"/>
              <a:t>	“Outros declaram que Caim derivou seu ser do Poder acima, e dizem que Esaú, Corá, os sodomitas, e outras pessoas assim estão relacionadas com eles. Por isso, acrescentam, eles têm sido atacados pelo Criador, mas ninguém jamais foi ferido. Pois Sofia estava acostumada a arrebatar para si aqueles que lhe pertenciam.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>
            <a:extLst>
              <a:ext uri="{FF2B5EF4-FFF2-40B4-BE49-F238E27FC236}">
                <a16:creationId xmlns:a16="http://schemas.microsoft.com/office/drawing/2014/main" id="{BB694DD3-498A-41DB-B04F-7EF0896DE3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533400"/>
            <a:ext cx="4038600" cy="5597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pt-BR" sz="2800" i="1"/>
          </a:p>
          <a:p>
            <a:pPr>
              <a:buFont typeface="Wingdings" panose="05000000000000000000" pitchFamily="2" charset="2"/>
              <a:buNone/>
            </a:pPr>
            <a:r>
              <a:rPr lang="en-US" altLang="pt-BR" sz="2800" i="1"/>
              <a:t>National Greographic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 sz="2800" i="1"/>
          </a:p>
          <a:p>
            <a:pPr>
              <a:buFont typeface="Wingdings" panose="05000000000000000000" pitchFamily="2" charset="2"/>
              <a:buNone/>
            </a:pPr>
            <a:r>
              <a:rPr lang="en-US" altLang="pt-BR" sz="2800"/>
              <a:t>Abril 2006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 sz="280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pt-BR" sz="2800">
                <a:solidFill>
                  <a:srgbClr val="FFFF00"/>
                </a:solidFill>
              </a:rPr>
              <a:t>“O Evangelho de Judas: Decifrando os Segredos de um Texto de 1700 anos”</a:t>
            </a:r>
          </a:p>
        </p:txBody>
      </p:sp>
      <p:pic>
        <p:nvPicPr>
          <p:cNvPr id="16392" name="Picture 8">
            <a:extLst>
              <a:ext uri="{FF2B5EF4-FFF2-40B4-BE49-F238E27FC236}">
                <a16:creationId xmlns:a16="http://schemas.microsoft.com/office/drawing/2014/main" id="{6276D07B-6190-4A43-9F4A-DF8F39C1B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2895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CE182A46-CDA4-498D-AAAA-97C360B5D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pt-BR"/>
              <a:t>	</a:t>
            </a:r>
            <a:r>
              <a:rPr lang="en-US" altLang="pt-BR" sz="2800"/>
              <a:t>[cont.]</a:t>
            </a:r>
            <a:r>
              <a:rPr lang="en-US" altLang="pt-BR"/>
              <a:t> </a:t>
            </a:r>
            <a:r>
              <a:rPr lang="en-US" altLang="pt-BR" sz="2800"/>
              <a:t>Eles declaram que Judas, o traidor, estava completamente familiarizado com essas coisas, e que ele apenas, conhecendo a verdade como nenhum outro a conhecia, consumou o mistério da traição; por ele, todas as coisas, tanto terrenas quanto celestiais, foram assim confundidas. Eles produziram uma história fictícia dessa natureza, a qual chamam de o Evangelho de Judas.”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 sz="2800"/>
          </a:p>
          <a:p>
            <a:pPr>
              <a:buFont typeface="Wingdings" panose="05000000000000000000" pitchFamily="2" charset="2"/>
              <a:buNone/>
            </a:pPr>
            <a:r>
              <a:rPr lang="en-US" altLang="pt-BR" sz="2800"/>
              <a:t>	(</a:t>
            </a:r>
            <a:r>
              <a:rPr lang="en-US" altLang="pt-BR" sz="2800" i="1"/>
              <a:t>Contra Heresias</a:t>
            </a:r>
            <a:r>
              <a:rPr lang="en-US" altLang="pt-BR" sz="2800"/>
              <a:t> 1.31.1).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>
            <a:extLst>
              <a:ext uri="{FF2B5EF4-FFF2-40B4-BE49-F238E27FC236}">
                <a16:creationId xmlns:a16="http://schemas.microsoft.com/office/drawing/2014/main" id="{11D36D1A-6EC1-4B26-AFDA-9F6BB99D2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As pessoas a quem Ireneu se refere são os chamados gnósticos, um grupo de hereges cristãos que floresceu no 2</a:t>
            </a:r>
            <a:r>
              <a:rPr lang="en-US" altLang="pt-BR">
                <a:cs typeface="Arial" panose="020B0604020202020204" pitchFamily="34" charset="0"/>
              </a:rPr>
              <a:t>° séc.</a:t>
            </a:r>
          </a:p>
          <a:p>
            <a:endParaRPr lang="en-US" altLang="pt-BR">
              <a:cs typeface="Arial" panose="020B0604020202020204" pitchFamily="34" charset="0"/>
            </a:endParaRPr>
          </a:p>
          <a:p>
            <a:r>
              <a:rPr lang="en-US" altLang="pt-BR">
                <a:cs typeface="Arial" panose="020B0604020202020204" pitchFamily="34" charset="0"/>
              </a:rPr>
              <a:t>Havia vários grupos gnósticos, os cainitas eram um deles. Eles glorificavam a Caim e a outras figuras desonradas da Bíblia porque, segundo diziam, eles apenas estavam fazendo a obra de Deus.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3565F08-3945-4C33-9E37-3A68F2A9B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O gnosticismo: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E06EB27-AC9D-4E4C-90DF-372183E55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/>
              <a:t>O gnosticismo era uma heresia esotérica que combinava mitologia e filosofia gregas, religiões orientais (zoroastrismo), e tradições cristãs.</a:t>
            </a:r>
          </a:p>
          <a:p>
            <a:endParaRPr lang="en-US" altLang="pt-BR"/>
          </a:p>
          <a:p>
            <a:r>
              <a:rPr lang="en-US" altLang="pt-BR"/>
              <a:t>As doutrinas e práticas gnósticas eram determinadas por uma cosmovisão bastante complexa e estranha.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Oval 4">
            <a:extLst>
              <a:ext uri="{FF2B5EF4-FFF2-40B4-BE49-F238E27FC236}">
                <a16:creationId xmlns:a16="http://schemas.microsoft.com/office/drawing/2014/main" id="{C0D6B89B-1451-449D-B7D9-6263EFF25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14600"/>
            <a:ext cx="838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7EB2328D-8D9F-4687-A727-E855ECB3D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400"/>
            <a:ext cx="259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O PAI DA COMPLETITUDE (PRIMEIRO PRINCÍPIO)</a:t>
            </a: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841C7A8F-FCA7-4D57-8752-127710299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"/>
            <a:ext cx="4724400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3200">
                <a:solidFill>
                  <a:srgbClr val="FFFF00"/>
                </a:solidFill>
              </a:rPr>
              <a:t>O MITO GNÓSTICO</a:t>
            </a:r>
          </a:p>
        </p:txBody>
      </p:sp>
      <p:sp>
        <p:nvSpPr>
          <p:cNvPr id="49159" name="AutoShape 7">
            <a:extLst>
              <a:ext uri="{FF2B5EF4-FFF2-40B4-BE49-F238E27FC236}">
                <a16:creationId xmlns:a16="http://schemas.microsoft.com/office/drawing/2014/main" id="{A72E64FB-9B97-4276-92B3-7D11B16E1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590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4AB72296-2BD9-45E5-A588-5CBF981E5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BARBELO</a:t>
            </a:r>
          </a:p>
          <a:p>
            <a:r>
              <a:rPr lang="en-US" altLang="pt-BR"/>
              <a:t>(SEGUNDO PRINCÍPIO)</a:t>
            </a:r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A16C5014-E373-4290-BEAA-70248CEE0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65" name="AutoShape 13">
            <a:extLst>
              <a:ext uri="{FF2B5EF4-FFF2-40B4-BE49-F238E27FC236}">
                <a16:creationId xmlns:a16="http://schemas.microsoft.com/office/drawing/2014/main" id="{0CC2C81D-BBAC-4C8A-8B19-FEA8FE44B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1219200" cy="990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/>
              <a:t>10 ÉONS</a:t>
            </a:r>
          </a:p>
        </p:txBody>
      </p:sp>
      <p:sp>
        <p:nvSpPr>
          <p:cNvPr id="49168" name="AutoShape 16">
            <a:extLst>
              <a:ext uri="{FF2B5EF4-FFF2-40B4-BE49-F238E27FC236}">
                <a16:creationId xmlns:a16="http://schemas.microsoft.com/office/drawing/2014/main" id="{217B5170-28C9-439F-8C47-4DCEABCCD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14600"/>
            <a:ext cx="914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/>
              <a:t>CRISTO</a:t>
            </a:r>
          </a:p>
        </p:txBody>
      </p:sp>
      <p:sp>
        <p:nvSpPr>
          <p:cNvPr id="49170" name="AutoShape 18">
            <a:extLst>
              <a:ext uri="{FF2B5EF4-FFF2-40B4-BE49-F238E27FC236}">
                <a16:creationId xmlns:a16="http://schemas.microsoft.com/office/drawing/2014/main" id="{66261069-D2D4-4769-A091-F9CF243A2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71" name="AutoShape 19">
            <a:extLst>
              <a:ext uri="{FF2B5EF4-FFF2-40B4-BE49-F238E27FC236}">
                <a16:creationId xmlns:a16="http://schemas.microsoft.com/office/drawing/2014/main" id="{6297B7B0-3ACE-4035-8588-1BF9D1E3A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432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72" name="Line 20">
            <a:extLst>
              <a:ext uri="{FF2B5EF4-FFF2-40B4-BE49-F238E27FC236}">
                <a16:creationId xmlns:a16="http://schemas.microsoft.com/office/drawing/2014/main" id="{47873D63-FFB4-4007-AF22-09E0FED3F6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12954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73" name="Line 21">
            <a:extLst>
              <a:ext uri="{FF2B5EF4-FFF2-40B4-BE49-F238E27FC236}">
                <a16:creationId xmlns:a16="http://schemas.microsoft.com/office/drawing/2014/main" id="{F60405DD-082B-4DC9-8C8B-36898396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295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75" name="Line 23">
            <a:extLst>
              <a:ext uri="{FF2B5EF4-FFF2-40B4-BE49-F238E27FC236}">
                <a16:creationId xmlns:a16="http://schemas.microsoft.com/office/drawing/2014/main" id="{18592E5D-4712-4A0B-8F4A-31D254728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76" name="Line 24">
            <a:extLst>
              <a:ext uri="{FF2B5EF4-FFF2-40B4-BE49-F238E27FC236}">
                <a16:creationId xmlns:a16="http://schemas.microsoft.com/office/drawing/2014/main" id="{973CEB7D-912E-4ECE-962E-30C5B62FE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77" name="Line 25">
            <a:extLst>
              <a:ext uri="{FF2B5EF4-FFF2-40B4-BE49-F238E27FC236}">
                <a16:creationId xmlns:a16="http://schemas.microsoft.com/office/drawing/2014/main" id="{69582B81-FAB7-452E-BDED-DA78B7F40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78" name="Text Box 26">
            <a:extLst>
              <a:ext uri="{FF2B5EF4-FFF2-40B4-BE49-F238E27FC236}">
                <a16:creationId xmlns:a16="http://schemas.microsoft.com/office/drawing/2014/main" id="{32C4FB37-5513-4A5A-B1C1-8643FF2B5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990600"/>
            <a:ext cx="2225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GERADAMAS</a:t>
            </a:r>
          </a:p>
          <a:p>
            <a:r>
              <a:rPr lang="en-US" altLang="pt-BR"/>
              <a:t>Harmozel</a:t>
            </a:r>
          </a:p>
        </p:txBody>
      </p:sp>
      <p:sp>
        <p:nvSpPr>
          <p:cNvPr id="49179" name="Text Box 27">
            <a:extLst>
              <a:ext uri="{FF2B5EF4-FFF2-40B4-BE49-F238E27FC236}">
                <a16:creationId xmlns:a16="http://schemas.microsoft.com/office/drawing/2014/main" id="{0A70703D-766F-40F2-BCC1-55A61A683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0574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SETE CELESTIAL</a:t>
            </a:r>
          </a:p>
          <a:p>
            <a:r>
              <a:rPr lang="en-US" altLang="pt-BR"/>
              <a:t>Oroiael</a:t>
            </a:r>
          </a:p>
        </p:txBody>
      </p:sp>
      <p:sp>
        <p:nvSpPr>
          <p:cNvPr id="49180" name="Text Box 28">
            <a:extLst>
              <a:ext uri="{FF2B5EF4-FFF2-40B4-BE49-F238E27FC236}">
                <a16:creationId xmlns:a16="http://schemas.microsoft.com/office/drawing/2014/main" id="{D1317AF9-A0AC-4025-A762-2596F3589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1800"/>
            <a:ext cx="22256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POSTERIDADE</a:t>
            </a:r>
          </a:p>
          <a:p>
            <a:r>
              <a:rPr lang="en-US" altLang="pt-BR"/>
              <a:t>DE SETE</a:t>
            </a:r>
          </a:p>
          <a:p>
            <a:r>
              <a:rPr lang="en-US" altLang="pt-BR"/>
              <a:t>Daueithai</a:t>
            </a:r>
          </a:p>
        </p:txBody>
      </p:sp>
      <p:sp>
        <p:nvSpPr>
          <p:cNvPr id="49181" name="Text Box 29">
            <a:extLst>
              <a:ext uri="{FF2B5EF4-FFF2-40B4-BE49-F238E27FC236}">
                <a16:creationId xmlns:a16="http://schemas.microsoft.com/office/drawing/2014/main" id="{4D6D68AC-4749-4341-8C20-204368B06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191000"/>
            <a:ext cx="2225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/>
              <a:t>PENITENTES</a:t>
            </a:r>
          </a:p>
          <a:p>
            <a:r>
              <a:rPr lang="en-US" altLang="pt-BR"/>
              <a:t>Elelet</a:t>
            </a:r>
          </a:p>
        </p:txBody>
      </p:sp>
      <p:sp>
        <p:nvSpPr>
          <p:cNvPr id="49182" name="Line 30">
            <a:extLst>
              <a:ext uri="{FF2B5EF4-FFF2-40B4-BE49-F238E27FC236}">
                <a16:creationId xmlns:a16="http://schemas.microsoft.com/office/drawing/2014/main" id="{881CF593-697A-48D1-853F-68DE8493B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06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4" name="Line 32">
            <a:extLst>
              <a:ext uri="{FF2B5EF4-FFF2-40B4-BE49-F238E27FC236}">
                <a16:creationId xmlns:a16="http://schemas.microsoft.com/office/drawing/2014/main" id="{A6C6C256-7D8D-4E50-88F7-65305C4AD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06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5" name="Line 33">
            <a:extLst>
              <a:ext uri="{FF2B5EF4-FFF2-40B4-BE49-F238E27FC236}">
                <a16:creationId xmlns:a16="http://schemas.microsoft.com/office/drawing/2014/main" id="{BCBBBE06-5A75-4913-8362-EF243E6DA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6" name="Line 34">
            <a:extLst>
              <a:ext uri="{FF2B5EF4-FFF2-40B4-BE49-F238E27FC236}">
                <a16:creationId xmlns:a16="http://schemas.microsoft.com/office/drawing/2014/main" id="{1D28AB12-2936-4F63-B5D5-1CC7F108E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7" name="Line 35">
            <a:extLst>
              <a:ext uri="{FF2B5EF4-FFF2-40B4-BE49-F238E27FC236}">
                <a16:creationId xmlns:a16="http://schemas.microsoft.com/office/drawing/2014/main" id="{1015506F-E027-48FA-82B6-7A52CD2E6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8" name="Line 36">
            <a:extLst>
              <a:ext uri="{FF2B5EF4-FFF2-40B4-BE49-F238E27FC236}">
                <a16:creationId xmlns:a16="http://schemas.microsoft.com/office/drawing/2014/main" id="{FC51F0DA-B373-4478-9FEB-F512F15AE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295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89" name="Line 37">
            <a:extLst>
              <a:ext uri="{FF2B5EF4-FFF2-40B4-BE49-F238E27FC236}">
                <a16:creationId xmlns:a16="http://schemas.microsoft.com/office/drawing/2014/main" id="{A61CB6F5-DB50-4762-B53C-9B9E8F54B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160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0" name="Line 38">
            <a:extLst>
              <a:ext uri="{FF2B5EF4-FFF2-40B4-BE49-F238E27FC236}">
                <a16:creationId xmlns:a16="http://schemas.microsoft.com/office/drawing/2014/main" id="{76CA3968-0781-4222-A78B-AF1D415DA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276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1" name="Line 39">
            <a:extLst>
              <a:ext uri="{FF2B5EF4-FFF2-40B4-BE49-F238E27FC236}">
                <a16:creationId xmlns:a16="http://schemas.microsoft.com/office/drawing/2014/main" id="{048FF3D6-8F68-4CA9-9EB3-BFCCF2CD08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2" name="Line 40">
            <a:extLst>
              <a:ext uri="{FF2B5EF4-FFF2-40B4-BE49-F238E27FC236}">
                <a16:creationId xmlns:a16="http://schemas.microsoft.com/office/drawing/2014/main" id="{D7B286CD-8303-4A63-9CB9-81815369B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3" name="Line 41">
            <a:extLst>
              <a:ext uri="{FF2B5EF4-FFF2-40B4-BE49-F238E27FC236}">
                <a16:creationId xmlns:a16="http://schemas.microsoft.com/office/drawing/2014/main" id="{A22C922A-6151-4C6C-9915-71D9BF9D0F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057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4" name="Line 42">
            <a:extLst>
              <a:ext uri="{FF2B5EF4-FFF2-40B4-BE49-F238E27FC236}">
                <a16:creationId xmlns:a16="http://schemas.microsoft.com/office/drawing/2014/main" id="{C48AAC2C-ED86-4792-A8D3-DA0C57658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590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5" name="Line 43">
            <a:extLst>
              <a:ext uri="{FF2B5EF4-FFF2-40B4-BE49-F238E27FC236}">
                <a16:creationId xmlns:a16="http://schemas.microsoft.com/office/drawing/2014/main" id="{731BC1C7-14D4-4FA1-B55D-0766DA58B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64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6" name="Line 44">
            <a:extLst>
              <a:ext uri="{FF2B5EF4-FFF2-40B4-BE49-F238E27FC236}">
                <a16:creationId xmlns:a16="http://schemas.microsoft.com/office/drawing/2014/main" id="{EB10EA42-DC57-4332-89E8-5BF1F1159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343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7" name="Line 45">
            <a:extLst>
              <a:ext uri="{FF2B5EF4-FFF2-40B4-BE49-F238E27FC236}">
                <a16:creationId xmlns:a16="http://schemas.microsoft.com/office/drawing/2014/main" id="{E21B99CF-821C-4587-B99A-3BC203D44FD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198" name="Line 46">
            <a:extLst>
              <a:ext uri="{FF2B5EF4-FFF2-40B4-BE49-F238E27FC236}">
                <a16:creationId xmlns:a16="http://schemas.microsoft.com/office/drawing/2014/main" id="{E05C0B74-E598-421B-98BD-A4ECAEB3B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200" name="AutoShape 48">
            <a:extLst>
              <a:ext uri="{FF2B5EF4-FFF2-40B4-BE49-F238E27FC236}">
                <a16:creationId xmlns:a16="http://schemas.microsoft.com/office/drawing/2014/main" id="{32B839D0-2A34-479A-B069-D6C934949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9144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1" name="AutoShape 49">
            <a:extLst>
              <a:ext uri="{FF2B5EF4-FFF2-40B4-BE49-F238E27FC236}">
                <a16:creationId xmlns:a16="http://schemas.microsoft.com/office/drawing/2014/main" id="{86C6C106-25BF-4FAB-9B5D-990F74E20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1430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2" name="AutoShape 50">
            <a:extLst>
              <a:ext uri="{FF2B5EF4-FFF2-40B4-BE49-F238E27FC236}">
                <a16:creationId xmlns:a16="http://schemas.microsoft.com/office/drawing/2014/main" id="{84A46DF2-6601-4120-B58F-F1CE5AFCB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478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3" name="AutoShape 51">
            <a:extLst>
              <a:ext uri="{FF2B5EF4-FFF2-40B4-BE49-F238E27FC236}">
                <a16:creationId xmlns:a16="http://schemas.microsoft.com/office/drawing/2014/main" id="{5B99AA56-C829-4BAA-A4FC-C095F1C7B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4" name="AutoShape 52">
            <a:extLst>
              <a:ext uri="{FF2B5EF4-FFF2-40B4-BE49-F238E27FC236}">
                <a16:creationId xmlns:a16="http://schemas.microsoft.com/office/drawing/2014/main" id="{40ED7662-1A76-4E04-82D4-6D6CE6EC8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2098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5" name="AutoShape 53">
            <a:extLst>
              <a:ext uri="{FF2B5EF4-FFF2-40B4-BE49-F238E27FC236}">
                <a16:creationId xmlns:a16="http://schemas.microsoft.com/office/drawing/2014/main" id="{BDED450E-4F9C-4DCE-8269-D794A7E9D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9050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6" name="AutoShape 54">
            <a:extLst>
              <a:ext uri="{FF2B5EF4-FFF2-40B4-BE49-F238E27FC236}">
                <a16:creationId xmlns:a16="http://schemas.microsoft.com/office/drawing/2014/main" id="{9792FC8F-0561-4BAC-90C0-DADF9E05F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7" name="AutoShape 55">
            <a:extLst>
              <a:ext uri="{FF2B5EF4-FFF2-40B4-BE49-F238E27FC236}">
                <a16:creationId xmlns:a16="http://schemas.microsoft.com/office/drawing/2014/main" id="{AC598F70-4CAE-4F9D-84E2-9A5D0659C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1910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08" name="AutoShape 56">
            <a:extLst>
              <a:ext uri="{FF2B5EF4-FFF2-40B4-BE49-F238E27FC236}">
                <a16:creationId xmlns:a16="http://schemas.microsoft.com/office/drawing/2014/main" id="{F0F57795-9234-46B3-8BB8-A1596E1EC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495800"/>
            <a:ext cx="228600" cy="228600"/>
          </a:xfrm>
          <a:prstGeom prst="star5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b="0">
              <a:solidFill>
                <a:srgbClr val="000000"/>
              </a:solidFill>
            </a:endParaRPr>
          </a:p>
        </p:txBody>
      </p:sp>
      <p:sp>
        <p:nvSpPr>
          <p:cNvPr id="49209" name="AutoShape 57">
            <a:extLst>
              <a:ext uri="{FF2B5EF4-FFF2-40B4-BE49-F238E27FC236}">
                <a16:creationId xmlns:a16="http://schemas.microsoft.com/office/drawing/2014/main" id="{4D0CAFFF-1DEE-49C2-842D-0DC9A68F6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5052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10" name="AutoShape 58">
            <a:extLst>
              <a:ext uri="{FF2B5EF4-FFF2-40B4-BE49-F238E27FC236}">
                <a16:creationId xmlns:a16="http://schemas.microsoft.com/office/drawing/2014/main" id="{7CAEE340-7799-4ADF-BC9B-3A8DB7D43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2004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11" name="AutoShape 59">
            <a:extLst>
              <a:ext uri="{FF2B5EF4-FFF2-40B4-BE49-F238E27FC236}">
                <a16:creationId xmlns:a16="http://schemas.microsoft.com/office/drawing/2014/main" id="{02C80FF4-9AC4-4358-86F9-D104FFF60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13" name="Text Box 61">
            <a:extLst>
              <a:ext uri="{FF2B5EF4-FFF2-40B4-BE49-F238E27FC236}">
                <a16:creationId xmlns:a16="http://schemas.microsoft.com/office/drawing/2014/main" id="{C8941ED0-51C7-4696-98EC-5C74DE359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200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O DIVINO</a:t>
            </a:r>
          </a:p>
        </p:txBody>
      </p:sp>
      <p:sp>
        <p:nvSpPr>
          <p:cNvPr id="49215" name="Text Box 63">
            <a:extLst>
              <a:ext uri="{FF2B5EF4-FFF2-40B4-BE49-F238E27FC236}">
                <a16:creationId xmlns:a16="http://schemas.microsoft.com/office/drawing/2014/main" id="{1F8DA8D7-D33F-41DB-A476-1E71670B6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1816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2800" i="1">
                <a:solidFill>
                  <a:srgbClr val="FF3300"/>
                </a:solidFill>
              </a:rPr>
              <a:t>O DOMÍNIO DA LUZ</a:t>
            </a:r>
          </a:p>
        </p:txBody>
      </p:sp>
      <p:sp>
        <p:nvSpPr>
          <p:cNvPr id="49216" name="Line 64">
            <a:extLst>
              <a:ext uri="{FF2B5EF4-FFF2-40B4-BE49-F238E27FC236}">
                <a16:creationId xmlns:a16="http://schemas.microsoft.com/office/drawing/2014/main" id="{F151F186-C100-4DBC-92D8-54F25B033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5814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217" name="Line 65">
            <a:extLst>
              <a:ext uri="{FF2B5EF4-FFF2-40B4-BE49-F238E27FC236}">
                <a16:creationId xmlns:a16="http://schemas.microsoft.com/office/drawing/2014/main" id="{E703E647-6763-47F9-8488-BB909B32A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572000"/>
            <a:ext cx="914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218" name="Line 66">
            <a:extLst>
              <a:ext uri="{FF2B5EF4-FFF2-40B4-BE49-F238E27FC236}">
                <a16:creationId xmlns:a16="http://schemas.microsoft.com/office/drawing/2014/main" id="{BF80A42D-EBD3-4055-B2C9-3ABD4E9AD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181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219" name="Line 67">
            <a:extLst>
              <a:ext uri="{FF2B5EF4-FFF2-40B4-BE49-F238E27FC236}">
                <a16:creationId xmlns:a16="http://schemas.microsoft.com/office/drawing/2014/main" id="{8CFB2A7F-5320-4F4C-B37E-3B96E583D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81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220" name="Text Box 68">
            <a:extLst>
              <a:ext uri="{FF2B5EF4-FFF2-40B4-BE49-F238E27FC236}">
                <a16:creationId xmlns:a16="http://schemas.microsoft.com/office/drawing/2014/main" id="{5E350868-1512-4F13-A570-8D7DC2852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1816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SALVADOR CELESTIAL</a:t>
            </a:r>
          </a:p>
        </p:txBody>
      </p:sp>
      <p:sp>
        <p:nvSpPr>
          <p:cNvPr id="49222" name="AutoShape 70">
            <a:extLst>
              <a:ext uri="{FF2B5EF4-FFF2-40B4-BE49-F238E27FC236}">
                <a16:creationId xmlns:a16="http://schemas.microsoft.com/office/drawing/2014/main" id="{82A6B42B-D232-43E0-8806-7323CBCCF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958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223" name="Text Box 71">
            <a:extLst>
              <a:ext uri="{FF2B5EF4-FFF2-40B4-BE49-F238E27FC236}">
                <a16:creationId xmlns:a16="http://schemas.microsoft.com/office/drawing/2014/main" id="{E8E4DF4C-5042-4177-8178-1374E5BF6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6482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BR"/>
              <a:t>SOFIA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>
            <a:extLst>
              <a:ext uri="{FF2B5EF4-FFF2-40B4-BE49-F238E27FC236}">
                <a16:creationId xmlns:a16="http://schemas.microsoft.com/office/drawing/2014/main" id="{8D970EE9-F5EA-43D6-A599-9D7B6D84A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3810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3216CC86-A350-4E7F-B143-5D4FFF8A2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48200"/>
            <a:ext cx="381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4" name="AutoShape 8">
            <a:extLst>
              <a:ext uri="{FF2B5EF4-FFF2-40B4-BE49-F238E27FC236}">
                <a16:creationId xmlns:a16="http://schemas.microsoft.com/office/drawing/2014/main" id="{9A4DB25C-BEFE-421F-B5DF-6EBE556BC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10668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5" name="AutoShape 9">
            <a:extLst>
              <a:ext uri="{FF2B5EF4-FFF2-40B4-BE49-F238E27FC236}">
                <a16:creationId xmlns:a16="http://schemas.microsoft.com/office/drawing/2014/main" id="{E971FDEE-25B9-48C9-B30D-C828A67A4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733800"/>
            <a:ext cx="12954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6" name="Text Box 10">
            <a:extLst>
              <a:ext uri="{FF2B5EF4-FFF2-40B4-BE49-F238E27FC236}">
                <a16:creationId xmlns:a16="http://schemas.microsoft.com/office/drawing/2014/main" id="{07399FDD-2A0E-4BAB-83BA-746D202B1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3528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YALDABAOTH</a:t>
            </a:r>
          </a:p>
        </p:txBody>
      </p:sp>
      <p:sp>
        <p:nvSpPr>
          <p:cNvPr id="50187" name="Text Box 11">
            <a:extLst>
              <a:ext uri="{FF2B5EF4-FFF2-40B4-BE49-F238E27FC236}">
                <a16:creationId xmlns:a16="http://schemas.microsoft.com/office/drawing/2014/main" id="{AD228BAF-2A90-4FEA-A568-A18A6B760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00600"/>
            <a:ext cx="3505200" cy="78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GOVERNANTE SUPREMO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OU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CRIADOR</a:t>
            </a:r>
          </a:p>
        </p:txBody>
      </p:sp>
      <p:sp>
        <p:nvSpPr>
          <p:cNvPr id="50188" name="Line 12">
            <a:extLst>
              <a:ext uri="{FF2B5EF4-FFF2-40B4-BE49-F238E27FC236}">
                <a16:creationId xmlns:a16="http://schemas.microsoft.com/office/drawing/2014/main" id="{3DAD5D9E-AB8F-4CDE-BD22-FF52F2AB5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267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192" name="AutoShape 16">
            <a:extLst>
              <a:ext uri="{FF2B5EF4-FFF2-40B4-BE49-F238E27FC236}">
                <a16:creationId xmlns:a16="http://schemas.microsoft.com/office/drawing/2014/main" id="{8B81BC56-06BA-4882-BED2-CAE2D275FD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91000" y="3733800"/>
            <a:ext cx="2133600" cy="10668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/>
              <a:t>365</a:t>
            </a:r>
          </a:p>
          <a:p>
            <a:r>
              <a:rPr lang="en-US" altLang="pt-BR"/>
              <a:t>GUARDIÃES</a:t>
            </a:r>
          </a:p>
        </p:txBody>
      </p:sp>
      <p:sp>
        <p:nvSpPr>
          <p:cNvPr id="50194" name="Line 18">
            <a:extLst>
              <a:ext uri="{FF2B5EF4-FFF2-40B4-BE49-F238E27FC236}">
                <a16:creationId xmlns:a16="http://schemas.microsoft.com/office/drawing/2014/main" id="{D89D21CC-E01A-429F-8A57-8CCD6ED0F6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524000"/>
            <a:ext cx="19050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195" name="Text Box 19">
            <a:extLst>
              <a:ext uri="{FF2B5EF4-FFF2-40B4-BE49-F238E27FC236}">
                <a16:creationId xmlns:a16="http://schemas.microsoft.com/office/drawing/2014/main" id="{0915A5B6-D9DF-4EA9-8E86-B5FA71032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9144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EVA</a:t>
            </a:r>
          </a:p>
        </p:txBody>
      </p:sp>
      <p:sp>
        <p:nvSpPr>
          <p:cNvPr id="50196" name="Text Box 20">
            <a:extLst>
              <a:ext uri="{FF2B5EF4-FFF2-40B4-BE49-F238E27FC236}">
                <a16:creationId xmlns:a16="http://schemas.microsoft.com/office/drawing/2014/main" id="{37DE8619-6DAF-4515-952B-689C04596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6002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ADÃO</a:t>
            </a:r>
          </a:p>
        </p:txBody>
      </p:sp>
      <p:sp>
        <p:nvSpPr>
          <p:cNvPr id="50197" name="Line 21">
            <a:extLst>
              <a:ext uri="{FF2B5EF4-FFF2-40B4-BE49-F238E27FC236}">
                <a16:creationId xmlns:a16="http://schemas.microsoft.com/office/drawing/2014/main" id="{59FBAAD6-8954-43A1-9B73-CFBA08D60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81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199" name="Line 23">
            <a:extLst>
              <a:ext uri="{FF2B5EF4-FFF2-40B4-BE49-F238E27FC236}">
                <a16:creationId xmlns:a16="http://schemas.microsoft.com/office/drawing/2014/main" id="{C60936D3-C4FD-472A-9C7E-8FE813AE0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8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00" name="Line 24">
            <a:extLst>
              <a:ext uri="{FF2B5EF4-FFF2-40B4-BE49-F238E27FC236}">
                <a16:creationId xmlns:a16="http://schemas.microsoft.com/office/drawing/2014/main" id="{43CD4618-87B9-4520-A15D-255083F144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01" name="Line 25">
            <a:extLst>
              <a:ext uri="{FF2B5EF4-FFF2-40B4-BE49-F238E27FC236}">
                <a16:creationId xmlns:a16="http://schemas.microsoft.com/office/drawing/2014/main" id="{E7682582-8718-44D0-9211-8BB60D56C3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02" name="Line 26">
            <a:extLst>
              <a:ext uri="{FF2B5EF4-FFF2-40B4-BE49-F238E27FC236}">
                <a16:creationId xmlns:a16="http://schemas.microsoft.com/office/drawing/2014/main" id="{0B1C4AD2-7DA5-4D92-BD89-438218722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37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03" name="Text Box 27">
            <a:extLst>
              <a:ext uri="{FF2B5EF4-FFF2-40B4-BE49-F238E27FC236}">
                <a16:creationId xmlns:a16="http://schemas.microsoft.com/office/drawing/2014/main" id="{E1A58E29-E2ED-47ED-9BB6-44EF7AE10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86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ABEL</a:t>
            </a:r>
          </a:p>
        </p:txBody>
      </p:sp>
      <p:sp>
        <p:nvSpPr>
          <p:cNvPr id="50204" name="Text Box 28">
            <a:extLst>
              <a:ext uri="{FF2B5EF4-FFF2-40B4-BE49-F238E27FC236}">
                <a16:creationId xmlns:a16="http://schemas.microsoft.com/office/drawing/2014/main" id="{119A8568-5EB5-42AE-B7C7-9C35C2DF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219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CAIM</a:t>
            </a:r>
          </a:p>
        </p:txBody>
      </p:sp>
      <p:sp>
        <p:nvSpPr>
          <p:cNvPr id="50205" name="Text Box 29">
            <a:extLst>
              <a:ext uri="{FF2B5EF4-FFF2-40B4-BE49-F238E27FC236}">
                <a16:creationId xmlns:a16="http://schemas.microsoft.com/office/drawing/2014/main" id="{B8BA39EF-D22C-4736-8D1B-E2D769D5B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209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SETE</a:t>
            </a:r>
          </a:p>
        </p:txBody>
      </p:sp>
      <p:sp>
        <p:nvSpPr>
          <p:cNvPr id="50206" name="Text Box 30">
            <a:extLst>
              <a:ext uri="{FF2B5EF4-FFF2-40B4-BE49-F238E27FC236}">
                <a16:creationId xmlns:a16="http://schemas.microsoft.com/office/drawing/2014/main" id="{F51F3DA0-6225-44F1-BB6D-20B2C789E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209800"/>
            <a:ext cx="18288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GNÓSTICOS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SETIANOS</a:t>
            </a:r>
          </a:p>
        </p:txBody>
      </p:sp>
      <p:sp>
        <p:nvSpPr>
          <p:cNvPr id="50207" name="Text Box 31">
            <a:extLst>
              <a:ext uri="{FF2B5EF4-FFF2-40B4-BE49-F238E27FC236}">
                <a16:creationId xmlns:a16="http://schemas.microsoft.com/office/drawing/2014/main" id="{75BAF116-C4E2-49CE-9522-655CC2429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219200"/>
            <a:ext cx="1752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GNÓSTICOS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pt-BR"/>
              <a:t>CAINITAS</a:t>
            </a:r>
          </a:p>
        </p:txBody>
      </p:sp>
      <p:sp>
        <p:nvSpPr>
          <p:cNvPr id="50208" name="Line 32">
            <a:extLst>
              <a:ext uri="{FF2B5EF4-FFF2-40B4-BE49-F238E27FC236}">
                <a16:creationId xmlns:a16="http://schemas.microsoft.com/office/drawing/2014/main" id="{9930B0B2-9FC2-4A37-A208-28D66F1D5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09" name="Line 33">
            <a:extLst>
              <a:ext uri="{FF2B5EF4-FFF2-40B4-BE49-F238E27FC236}">
                <a16:creationId xmlns:a16="http://schemas.microsoft.com/office/drawing/2014/main" id="{7EB19D39-B995-4552-A378-96E9E015D1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0" name="Line 34">
            <a:extLst>
              <a:ext uri="{FF2B5EF4-FFF2-40B4-BE49-F238E27FC236}">
                <a16:creationId xmlns:a16="http://schemas.microsoft.com/office/drawing/2014/main" id="{D76A2C4A-77F9-4669-9610-074525FB6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096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1" name="Line 35">
            <a:extLst>
              <a:ext uri="{FF2B5EF4-FFF2-40B4-BE49-F238E27FC236}">
                <a16:creationId xmlns:a16="http://schemas.microsoft.com/office/drawing/2014/main" id="{1186903F-A2E9-44C2-A776-CBEB01829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6096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2" name="Line 36">
            <a:extLst>
              <a:ext uri="{FF2B5EF4-FFF2-40B4-BE49-F238E27FC236}">
                <a16:creationId xmlns:a16="http://schemas.microsoft.com/office/drawing/2014/main" id="{EAFD7BFF-0B90-4F42-800B-E094497D0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6096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4" name="Line 38">
            <a:extLst>
              <a:ext uri="{FF2B5EF4-FFF2-40B4-BE49-F238E27FC236}">
                <a16:creationId xmlns:a16="http://schemas.microsoft.com/office/drawing/2014/main" id="{7B20FE53-06F8-4AB8-B7AE-6713A50FE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6096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6" name="Line 40">
            <a:extLst>
              <a:ext uri="{FF2B5EF4-FFF2-40B4-BE49-F238E27FC236}">
                <a16:creationId xmlns:a16="http://schemas.microsoft.com/office/drawing/2014/main" id="{C3A90067-4DF3-4F99-856B-9CFE41A578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257800"/>
            <a:ext cx="990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7" name="Line 41">
            <a:extLst>
              <a:ext uri="{FF2B5EF4-FFF2-40B4-BE49-F238E27FC236}">
                <a16:creationId xmlns:a16="http://schemas.microsoft.com/office/drawing/2014/main" id="{769B3FB3-A859-4250-9263-C8A5FAE046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191000"/>
            <a:ext cx="5334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8" name="Line 42">
            <a:extLst>
              <a:ext uri="{FF2B5EF4-FFF2-40B4-BE49-F238E27FC236}">
                <a16:creationId xmlns:a16="http://schemas.microsoft.com/office/drawing/2014/main" id="{90A9D315-413B-4BE6-AFDA-E36A6044C5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971800"/>
            <a:ext cx="381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19" name="Line 43">
            <a:extLst>
              <a:ext uri="{FF2B5EF4-FFF2-40B4-BE49-F238E27FC236}">
                <a16:creationId xmlns:a16="http://schemas.microsoft.com/office/drawing/2014/main" id="{4DA0DBE4-E5EC-4442-8B8E-5546F8E019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33528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0" name="Line 44">
            <a:extLst>
              <a:ext uri="{FF2B5EF4-FFF2-40B4-BE49-F238E27FC236}">
                <a16:creationId xmlns:a16="http://schemas.microsoft.com/office/drawing/2014/main" id="{5CBF5C7C-4649-4998-B398-CBB72D1B65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572000"/>
            <a:ext cx="609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1" name="Line 45">
            <a:extLst>
              <a:ext uri="{FF2B5EF4-FFF2-40B4-BE49-F238E27FC236}">
                <a16:creationId xmlns:a16="http://schemas.microsoft.com/office/drawing/2014/main" id="{1102333A-7B95-419D-B47A-6C5BD2ED59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5638800"/>
            <a:ext cx="914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2" name="Line 46">
            <a:extLst>
              <a:ext uri="{FF2B5EF4-FFF2-40B4-BE49-F238E27FC236}">
                <a16:creationId xmlns:a16="http://schemas.microsoft.com/office/drawing/2014/main" id="{4397979B-B55E-4422-A7C9-9BB3ECB822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6400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3" name="Line 47">
            <a:extLst>
              <a:ext uri="{FF2B5EF4-FFF2-40B4-BE49-F238E27FC236}">
                <a16:creationId xmlns:a16="http://schemas.microsoft.com/office/drawing/2014/main" id="{5303BBD7-0743-440D-A752-13658B0E7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6400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4" name="Line 48">
            <a:extLst>
              <a:ext uri="{FF2B5EF4-FFF2-40B4-BE49-F238E27FC236}">
                <a16:creationId xmlns:a16="http://schemas.microsoft.com/office/drawing/2014/main" id="{08D456F8-2505-4596-9F2D-5B1E8B9EE2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6400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5" name="Line 49">
            <a:extLst>
              <a:ext uri="{FF2B5EF4-FFF2-40B4-BE49-F238E27FC236}">
                <a16:creationId xmlns:a16="http://schemas.microsoft.com/office/drawing/2014/main" id="{4AAB7C5F-7F39-4F44-9D13-B5FAE2C783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6400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227" name="Text Box 51">
            <a:extLst>
              <a:ext uri="{FF2B5EF4-FFF2-40B4-BE49-F238E27FC236}">
                <a16:creationId xmlns:a16="http://schemas.microsoft.com/office/drawing/2014/main" id="{59DE4295-010D-4703-837E-A323AC58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4102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MENSAGEM DE SALVAÇÃO</a:t>
            </a:r>
          </a:p>
        </p:txBody>
      </p:sp>
      <p:sp>
        <p:nvSpPr>
          <p:cNvPr id="50228" name="Text Box 52">
            <a:extLst>
              <a:ext uri="{FF2B5EF4-FFF2-40B4-BE49-F238E27FC236}">
                <a16:creationId xmlns:a16="http://schemas.microsoft.com/office/drawing/2014/main" id="{82493C22-BD33-48B7-8AA2-1795FAA41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4864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50229" name="Text Box 53">
            <a:extLst>
              <a:ext uri="{FF2B5EF4-FFF2-40B4-BE49-F238E27FC236}">
                <a16:creationId xmlns:a16="http://schemas.microsoft.com/office/drawing/2014/main" id="{B2145A91-B237-46F5-9C14-ACAD3C8C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1981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/>
              <a:t>RETORNO DO SALVADOR E DOS GNÓSTICOS</a:t>
            </a:r>
          </a:p>
        </p:txBody>
      </p:sp>
      <p:sp>
        <p:nvSpPr>
          <p:cNvPr id="50230" name="Text Box 54">
            <a:extLst>
              <a:ext uri="{FF2B5EF4-FFF2-40B4-BE49-F238E27FC236}">
                <a16:creationId xmlns:a16="http://schemas.microsoft.com/office/drawing/2014/main" id="{2E2EF68F-3C8D-4F37-94D4-2CA1FEF54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86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2800" i="1">
                <a:solidFill>
                  <a:srgbClr val="FF3300"/>
                </a:solidFill>
              </a:rPr>
              <a:t>DOMÍNIO DAS TREVAS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54EC50AE-084B-48D8-8DD1-D53F05D1B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r>
              <a:rPr lang="en-US" altLang="pt-BR"/>
              <a:t>Para os gnósticos:</a:t>
            </a:r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 Deus do AT era o Yaldabaoth (demiurgo).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Os judeus eram servos do demiurgo (anti-semitismo).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No batismo de Jesus, o Cristo divino desceu sobre o Jesus humano (docetismo).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Cristo veio para trazer a mensagem de salvação (despertamento, iluminação).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>
            <a:extLst>
              <a:ext uri="{FF2B5EF4-FFF2-40B4-BE49-F238E27FC236}">
                <a16:creationId xmlns:a16="http://schemas.microsoft.com/office/drawing/2014/main" id="{6CC5E856-B76C-4B82-A58E-B239968D2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Salvação era uma realização pessoal alcançada pelo “conhecimento” (“gnosticismo” vem do grego </a:t>
            </a:r>
            <a:r>
              <a:rPr lang="en-US" altLang="pt-BR" i="1"/>
              <a:t>gn</a:t>
            </a:r>
            <a:r>
              <a:rPr lang="en-US" altLang="pt-BR" i="1">
                <a:cs typeface="Arial" panose="020B0604020202020204" pitchFamily="34" charset="0"/>
              </a:rPr>
              <a:t>ō</a:t>
            </a:r>
            <a:r>
              <a:rPr lang="en-US" altLang="pt-BR" i="1"/>
              <a:t>sis</a:t>
            </a:r>
            <a:r>
              <a:rPr lang="en-US" altLang="pt-BR"/>
              <a:t>, “conhecimento”).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A morte de Cristo não era importante (o Evangelho de Judas nem a menciona).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 corpo é mau e serve de prisão para o espírito.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É na morte que o espírito dos iluminados se livra do corpo e retorna para o domínio da luz.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741F4B48-D6FA-43EF-A608-19E3EFB34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Adotavam o batismo em nome de Jesus como rito de iniciação.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Por causa do dualismo entre corpo e alma, alguns gnósticos eram libertinos, como os borboritas (também chamados codianos ou phibionitas). De acordo com Epifânio,</a:t>
            </a:r>
          </a:p>
          <a:p>
            <a:pPr lvl="1">
              <a:buClr>
                <a:srgbClr val="CC9900"/>
              </a:buClr>
              <a:buFontTx/>
              <a:buNone/>
            </a:pPr>
            <a:endParaRPr lang="en-US" altLang="pt-BR" sz="1200"/>
          </a:p>
          <a:p>
            <a:pPr lvl="2"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envolviam-se em adultério e homossexualismo rituais</a:t>
            </a:r>
          </a:p>
          <a:p>
            <a:pPr lvl="2"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tomavam (homem e mulher) suas próprias emissões nas mãos, oravam ao pai da completitude: “Nós te oferecemos este dom, o corpo de Cristo (o ungido),” e depois as comiam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>
            <a:extLst>
              <a:ext uri="{FF2B5EF4-FFF2-40B4-BE49-F238E27FC236}">
                <a16:creationId xmlns:a16="http://schemas.microsoft.com/office/drawing/2014/main" id="{7563201C-4990-4318-8A5B-F479C7D46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Char char="−"/>
            </a:pPr>
            <a:r>
              <a:rPr lang="en-US" altLang="pt-BR"/>
              <a:t>proibiam a geração de filhos</a:t>
            </a:r>
          </a:p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Char char="−"/>
            </a:pPr>
            <a:r>
              <a:rPr lang="en-US" altLang="pt-BR"/>
              <a:t>se alguma mulher descuidadamente engravidasse, eles provocavam o aborto e chegavam a comer o próprio feto</a:t>
            </a:r>
          </a:p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Char char="−"/>
            </a:pPr>
            <a:endParaRPr lang="en-US" altLang="pt-BR"/>
          </a:p>
          <a:p>
            <a:pPr lvl="3">
              <a:buClr>
                <a:srgbClr val="CC9900"/>
              </a:buClr>
              <a:buFont typeface="Wingdings" panose="05000000000000000000" pitchFamily="2" charset="2"/>
              <a:buChar char="§"/>
            </a:pPr>
            <a:r>
              <a:rPr lang="en-US" altLang="pt-BR" sz="2400"/>
              <a:t>“Eles o temperam com mel, pimenta, e outros condimentos, e com aromas, a fim de não se enausearem a si mesmos. Ao assim fazer, todos os participantes desse bando de porcos e cães se reúnem e se alimentam com suas próprias mãos do bebê triturado.”</a:t>
            </a:r>
          </a:p>
          <a:p>
            <a:pPr lvl="3">
              <a:buClr>
                <a:srgbClr val="CC9900"/>
              </a:buClr>
              <a:buFont typeface="Wingdings" panose="05000000000000000000" pitchFamily="2" charset="2"/>
              <a:buChar char="§"/>
            </a:pPr>
            <a:endParaRPr lang="en-US" altLang="pt-BR" sz="2400"/>
          </a:p>
          <a:p>
            <a:pPr lvl="3">
              <a:buClr>
                <a:srgbClr val="CC9900"/>
              </a:buClr>
              <a:buFont typeface="Wingdings" panose="05000000000000000000" pitchFamily="2" charset="2"/>
              <a:buNone/>
            </a:pPr>
            <a:r>
              <a:rPr lang="en-US" altLang="pt-BR" sz="2400"/>
              <a:t>	(</a:t>
            </a:r>
            <a:r>
              <a:rPr lang="en-US" altLang="pt-BR" sz="2400" i="1"/>
              <a:t>Contra Heresias</a:t>
            </a:r>
            <a:r>
              <a:rPr lang="en-US" altLang="pt-BR" sz="2400"/>
              <a:t> 26.5.4)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>
            <a:extLst>
              <a:ext uri="{FF2B5EF4-FFF2-40B4-BE49-F238E27FC236}">
                <a16:creationId xmlns:a16="http://schemas.microsoft.com/office/drawing/2014/main" id="{9BF8ADAA-9954-42B7-86F0-A7657828E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Outros, porém, se abstinham de alimento cárneo, bebidas alcoólicas, e atividades sexuais (prática conhecida como “encratismo”).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 jejum também era incentivado por alguns grupos, como os valentinianos:</a:t>
            </a:r>
          </a:p>
          <a:p>
            <a:pPr lvl="1">
              <a:buClr>
                <a:srgbClr val="CC9900"/>
              </a:buClr>
              <a:buFontTx/>
              <a:buNone/>
            </a:pPr>
            <a:endParaRPr lang="en-US" altLang="pt-BR" sz="1400"/>
          </a:p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Char char="−"/>
            </a:pPr>
            <a:r>
              <a:rPr lang="en-US" altLang="pt-BR"/>
              <a:t>“O jejum, se praticado com a razão, pode de alguma forma contribuir para a alma, contanto que não seja feito em imitação de outras pessoas, por mero hábito, ou porque tem sido ordenado para um dia em particular.”</a:t>
            </a:r>
          </a:p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Char char="−"/>
            </a:pPr>
            <a:endParaRPr lang="en-US" altLang="pt-BR"/>
          </a:p>
          <a:p>
            <a:pPr lvl="2">
              <a:buClr>
                <a:srgbClr val="CC9900"/>
              </a:buClr>
              <a:buSzTx/>
              <a:buFont typeface="Arial" panose="020B0604020202020204" pitchFamily="34" charset="0"/>
              <a:buNone/>
            </a:pPr>
            <a:r>
              <a:rPr lang="en-US" altLang="pt-BR"/>
              <a:t>	(Ptolomeu </a:t>
            </a:r>
            <a:r>
              <a:rPr lang="en-US" altLang="pt-BR" i="1"/>
              <a:t>Epístola a Flora</a:t>
            </a:r>
            <a:r>
              <a:rPr lang="en-US" altLang="pt-BR"/>
              <a:t> 33.5.13).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CBF427E-AFAA-4C41-8299-DF53E9C3F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Manchete: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00975-64B0-4C3D-8B97-B72ACE4ED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/>
              <a:t>“Uma revelação que promete um debate acalorado: de acordo com um antigo texto recentemente traduzido e chamado de O Evangelho de Judas, o mais infame dos discípulos, por haver traído a Jesus, pode ter sido o servo mais fiel de Cristo – porque o Salvador pediu a ele que aceitasse desonra perpétua ao levá-Lo à morte.”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DBA52759-29CD-4240-92D2-1013D6CAC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Citações do Evangelho de Judas:</a:t>
            </a:r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“[Início] O relato secreto da revelação que Jesus fez em conversa com Judas Iscariotes durante a semana, três dias antes de celebrar a Páscoa.”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“Ele começou a falar com eles [os discípulos] acerca dos mistérios do mundo do além . . . Muitas vezes ele não aparecia aos discípulos como ele mesmo, mas se achava no meio deles como uma criança.”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>
            <a:extLst>
              <a:ext uri="{FF2B5EF4-FFF2-40B4-BE49-F238E27FC236}">
                <a16:creationId xmlns:a16="http://schemas.microsoft.com/office/drawing/2014/main" id="{3B9D6D89-6EA8-432D-BF0C-55D81BDC1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Um dia Jesus encontrou os discípulos orando e começou a rir deles. Eles perguntaram por que ele estava rindo. “Ele respondeu e lhes disse: Eu não estou rindo de vocês. Vocês não estão fazendo isto porque querem, mas porque é por meio disso que o deus de vocês será glorificado.”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“Judas disse a ele: Eu sei quem tu és e de onde tu vens. Tu vens do domínio imortal de Barbelo, e eu não sou digno de pronunciar o nome daquele que te enviou.”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>
            <a:extLst>
              <a:ext uri="{FF2B5EF4-FFF2-40B4-BE49-F238E27FC236}">
                <a16:creationId xmlns:a16="http://schemas.microsoft.com/office/drawing/2014/main" id="{744CAC83-6F14-4FE5-9311-B9F4072A5E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“Sabendo que Judas estava pensando em algo sublime, Jesus lhe disse: Afaste-se dos outros e eu lhe direi os mistérios do reino. É possível a você alcançá-lo, mas você vai sofrer bastante, e alguém vai substituí-lo, a fim de que os doze possam novamente estar completos com o deus deles.”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“Jesus disse: As almas de cada geração vão morrer. Quando, porém, essas pessoas tiverem completado o tempo do reino e o espírito os deixar, seus corpos vão morrer mas suas almas vão viver, e serão arrebatadas.”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B5C7CE87-FD2F-4381-AD6E-56C5E5301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“Jesus respondeu e disse [a Judas]: Você vai se tornar o décimo terceiro, e vai ser amaldiçoado por outras gerações, e você vai reinar sobre eles. Nos últimos dias, eles vão amaldiçoar sua ascenção à geração santa.”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“Mas, você vai superar a todos eles [os discípulos], pois você vai sacrificar o homem que me reveste.”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>
            <a:extLst>
              <a:ext uri="{FF2B5EF4-FFF2-40B4-BE49-F238E27FC236}">
                <a16:creationId xmlns:a16="http://schemas.microsoft.com/office/drawing/2014/main" id="{3C571363-78A3-4E3F-B3A7-530E06F72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“Veja, tudo lhe foi dito. Levante os olhos e veja a nuvem e a luz que há nela, e as estrelas ao redor. A estrela que mostra o caminho é a sua estrela. Judas levantou os olhos, viu a nuvem luminosa, e entrou nela.”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“Eles [os sacerdotes] se achegaram a Judas e lhe disseram: O que você está fazendo aqui? Você é um discípulo de Jesus. Judas lhes respondeu como eles queriam, recebeu algum dinheiro e O entregou a eles [fim].”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“O Evangelho de Judas.”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>
            <a:extLst>
              <a:ext uri="{FF2B5EF4-FFF2-40B4-BE49-F238E27FC236}">
                <a16:creationId xmlns:a16="http://schemas.microsoft.com/office/drawing/2014/main" id="{4E385633-DC5B-45FE-9CD9-924CA0A13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0960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CC9900"/>
              </a:buClr>
              <a:buFontTx/>
              <a:buChar char="•"/>
            </a:pPr>
            <a:r>
              <a:rPr lang="en-US" altLang="pt-BR"/>
              <a:t>Seres mitológicos mencionados, além de Barbelo:</a:t>
            </a:r>
            <a:endParaRPr lang="en-US" altLang="pt-BR" sz="1200"/>
          </a:p>
          <a:p>
            <a:pPr lvl="1">
              <a:lnSpc>
                <a:spcPct val="90000"/>
              </a:lnSpc>
              <a:buClr>
                <a:srgbClr val="CC9900"/>
              </a:buClr>
              <a:buFontTx/>
              <a:buNone/>
            </a:pPr>
            <a:endParaRPr lang="en-US" altLang="pt-BR" sz="1200"/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 Sofia (descrita como “corruptível”)</a:t>
            </a:r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 Yaldabaoth (o governante do caos, o mundo inferior)</a:t>
            </a:r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 Nebro (outro nome para Yaldabaoth)</a:t>
            </a:r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 Saklas (anjo assistente de Yaldabaoth)</a:t>
            </a:r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Char char="−"/>
            </a:pPr>
            <a:r>
              <a:rPr lang="en-US" altLang="pt-BR"/>
              <a:t> Éons que guardam as esferas celestes:</a:t>
            </a:r>
            <a:endParaRPr lang="en-US" altLang="pt-BR" sz="1200"/>
          </a:p>
          <a:p>
            <a:pPr lvl="2">
              <a:lnSpc>
                <a:spcPct val="90000"/>
              </a:lnSpc>
              <a:buClr>
                <a:srgbClr val="CC9900"/>
              </a:buClr>
              <a:buFont typeface="Arial" panose="020B0604020202020204" pitchFamily="34" charset="0"/>
              <a:buNone/>
            </a:pPr>
            <a:endParaRPr lang="en-US" altLang="pt-BR" sz="1200"/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Sete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Harmatoth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Galila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Yobel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Adonaios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pt-BR" sz="2400"/>
              <a:t>Zoe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90F532B-E82F-4D38-816D-06976F4A9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143000"/>
          </a:xfrm>
        </p:spPr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Judas nos evangelhos canônicos: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3223039-4F93-4C5A-B862-5AC797D9C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876800"/>
          </a:xfrm>
        </p:spPr>
        <p:txBody>
          <a:bodyPr/>
          <a:lstStyle/>
          <a:p>
            <a:r>
              <a:rPr lang="en-US" altLang="pt-BR"/>
              <a:t>Tem sido dito que o retrato de Judas nos evangelhos canônicos foi como que demonizado (especialmente em João) como uma expressão do anti-semitismo cristão (por causa da associação do nome “Judas” e “judeus”).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 sz="1400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“E, após o bocado, imediatamente, entrou nele Satanás. Então, disse Jesus: O que pretendes fazer, faze-o depressa” (João 13:27).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>
            <a:extLst>
              <a:ext uri="{FF2B5EF4-FFF2-40B4-BE49-F238E27FC236}">
                <a16:creationId xmlns:a16="http://schemas.microsoft.com/office/drawing/2014/main" id="{3D5730AA-9883-478D-AA0D-BD6768B32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r>
              <a:rPr lang="en-US" altLang="pt-BR"/>
              <a:t>Judas, porém, traiu a Jesus porque escolheu fazê-lo.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 sz="1600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“Pois o Filho do Homem vai, como está escrito a Seu respeito; mas ai daquele por intermédio de quem o Filho do Homem está sendo traído! Melhor lhe fora não haver nascido” (Mar 14:21).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endParaRPr lang="en-US" altLang="pt-BR"/>
          </a:p>
          <a:p>
            <a:r>
              <a:rPr lang="en-US" altLang="pt-BR"/>
              <a:t>E ao escolher fazê-lo, estava se colocando a si mesmo como instrumento de Satanás.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>
            <a:extLst>
              <a:ext uri="{FF2B5EF4-FFF2-40B4-BE49-F238E27FC236}">
                <a16:creationId xmlns:a16="http://schemas.microsoft.com/office/drawing/2014/main" id="{453F3B26-5385-4E32-800A-4BE68A110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Chamar o retrato de Judas nos evangelhos canônicos de anti-semita é a mesma coisa que dizer que eles não são historicamente confiáveis.</a:t>
            </a:r>
          </a:p>
          <a:p>
            <a:endParaRPr lang="en-US" altLang="pt-BR"/>
          </a:p>
          <a:p>
            <a:r>
              <a:rPr lang="en-US" altLang="pt-BR"/>
              <a:t>O fato de Judas ter o mesmo nome do patriarca após quem os judeus vieram a ser chamados é mera coincidência.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3275FADE-01A5-4DE4-8123-6E6FE267B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Conclusão: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682547F-5A2D-42D0-B4BB-891A04522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/>
              <a:t>O Evangelho de Judas não passa de um documento gnóstico do 2</a:t>
            </a:r>
            <a:r>
              <a:rPr lang="en-US" altLang="pt-BR">
                <a:cs typeface="Arial" panose="020B0604020202020204" pitchFamily="34" charset="0"/>
              </a:rPr>
              <a:t>° séc., de origem apócrifa, e conteúdo fictício.</a:t>
            </a:r>
          </a:p>
          <a:p>
            <a:endParaRPr lang="en-US" altLang="pt-BR">
              <a:cs typeface="Arial" panose="020B0604020202020204" pitchFamily="34" charset="0"/>
            </a:endParaRPr>
          </a:p>
          <a:p>
            <a:r>
              <a:rPr lang="en-US" altLang="pt-BR">
                <a:cs typeface="Arial" panose="020B0604020202020204" pitchFamily="34" charset="0"/>
              </a:rPr>
              <a:t>O gnosticismo foi, desde o princípio, uma heresia cristã, e não uma alternativa válida ao cristianismo ortodoxo.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3D4B69E5-3502-429D-8ADD-91D9E9D11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r>
              <a:rPr lang="en-US" altLang="pt-BR"/>
              <a:t>Ou seja, segundo esse documento, a traição de Judas fez parte de um plano elaborado pelo próprio Jesus, e ao entregá-Lo às autoridades judaicas, Judas estava apenas sendo fiel ao seu Mestre.</a:t>
            </a:r>
          </a:p>
          <a:p>
            <a:endParaRPr lang="en-US" altLang="pt-BR"/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Uma nova versão sobre a morte de Jesus.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Um novo retrado de Judas.</a:t>
            </a:r>
          </a:p>
          <a:p>
            <a:pPr lvl="1">
              <a:buClr>
                <a:srgbClr val="CC9900"/>
              </a:buClr>
              <a:buFontTx/>
              <a:buChar char="•"/>
            </a:pPr>
            <a:r>
              <a:rPr lang="en-US" altLang="pt-BR"/>
              <a:t>O evangelho perdido.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>
            <a:extLst>
              <a:ext uri="{FF2B5EF4-FFF2-40B4-BE49-F238E27FC236}">
                <a16:creationId xmlns:a16="http://schemas.microsoft.com/office/drawing/2014/main" id="{4A7FBBE4-449F-46E6-B9CC-85D3DB982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Ele floresceu no 2</a:t>
            </a:r>
            <a:r>
              <a:rPr lang="en-US" altLang="pt-BR">
                <a:cs typeface="Arial" panose="020B0604020202020204" pitchFamily="34" charset="0"/>
              </a:rPr>
              <a:t>° séc. quando, em sua expansão pelo mundo grego-romano, o cristianismo entrou em contato com filosofias e mitologias gregas e persas, e religiões de mistério.</a:t>
            </a:r>
          </a:p>
          <a:p>
            <a:endParaRPr lang="en-US" altLang="pt-BR"/>
          </a:p>
          <a:p>
            <a:r>
              <a:rPr lang="en-US" altLang="pt-BR"/>
              <a:t>O gnosticismo consistia num rompimento total com a tradição veterotestamentária, e uma radical reinterpretação do Novo Testamento.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>
            <a:extLst>
              <a:ext uri="{FF2B5EF4-FFF2-40B4-BE49-F238E27FC236}">
                <a16:creationId xmlns:a16="http://schemas.microsoft.com/office/drawing/2014/main" id="{24064B40-8D94-4688-AE5B-858AB9058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O uso que faziam dos escritos apostólicos era parcial e ilegítimo, e foi prontamente denunciado pelos escritores primitivos alinhados com a ortodoxia cristã.</a:t>
            </a:r>
          </a:p>
          <a:p>
            <a:endParaRPr lang="en-US" altLang="pt-BR"/>
          </a:p>
          <a:p>
            <a:r>
              <a:rPr lang="en-US" altLang="pt-BR"/>
              <a:t>O Evangelho de Judas é uma importante descoberta que vem preencher a lacuna de um documento conhecido até então apenas pelo título, e de uma seita gnóstica que exaltava o discípulo traidor.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>
            <a:extLst>
              <a:ext uri="{FF2B5EF4-FFF2-40B4-BE49-F238E27FC236}">
                <a16:creationId xmlns:a16="http://schemas.microsoft.com/office/drawing/2014/main" id="{B5FE0766-4972-46B6-A32D-CF86FD9BD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715000"/>
          </a:xfrm>
        </p:spPr>
        <p:txBody>
          <a:bodyPr/>
          <a:lstStyle/>
          <a:p>
            <a:r>
              <a:rPr lang="en-US" altLang="pt-BR"/>
              <a:t>Esse documento, porém, não muda em absolutamente nada a história do evangelho ou da morte de Jesus.</a:t>
            </a:r>
          </a:p>
          <a:p>
            <a:endParaRPr lang="en-US" altLang="pt-BR"/>
          </a:p>
          <a:p>
            <a:r>
              <a:rPr lang="en-US" altLang="pt-BR"/>
              <a:t>O sensacionalismo que se criou em torno dele não passou de uma estratégia puramente comercial.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>
            <a:extLst>
              <a:ext uri="{FF2B5EF4-FFF2-40B4-BE49-F238E27FC236}">
                <a16:creationId xmlns:a16="http://schemas.microsoft.com/office/drawing/2014/main" id="{C188C916-55FE-4E30-9D5C-91903B1B8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en-US" altLang="pt-BR"/>
              <a:t>Poucos teriam se interessado se a notícia se referisse a um texto herético e espúrio, produzido por um grupo sectário do 2</a:t>
            </a:r>
            <a:r>
              <a:rPr lang="en-US" altLang="pt-BR">
                <a:cs typeface="Arial" panose="020B0604020202020204" pitchFamily="34" charset="0"/>
              </a:rPr>
              <a:t>° séc., e que apresentava uma versão fictícia sobre os fatos que conduziram à morte de Jesus.</a:t>
            </a:r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E816EC38-10F1-4CFB-851F-0D1368C92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0"/>
            <a:ext cx="8229600" cy="2667000"/>
          </a:xfrm>
        </p:spPr>
        <p:txBody>
          <a:bodyPr/>
          <a:lstStyle/>
          <a:p>
            <a:r>
              <a:rPr lang="en-US" altLang="pt-BR"/>
              <a:t>Revista</a:t>
            </a:r>
          </a:p>
          <a:p>
            <a:r>
              <a:rPr lang="en-US" altLang="pt-BR"/>
              <a:t>Livro com a tradução do texto</a:t>
            </a:r>
          </a:p>
          <a:p>
            <a:r>
              <a:rPr lang="en-US" altLang="pt-BR"/>
              <a:t>Livro sobre a história da descoberta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A5E4103B-3D7C-4BEC-A7E9-6E240554B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1828800" y="381000"/>
            <a:ext cx="18573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7" name="Picture 9">
            <a:extLst>
              <a:ext uri="{FF2B5EF4-FFF2-40B4-BE49-F238E27FC236}">
                <a16:creationId xmlns:a16="http://schemas.microsoft.com/office/drawing/2014/main" id="{F0A86FC5-2CB3-4827-9714-19FC52A70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1000"/>
            <a:ext cx="17526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8" name="Picture 10">
            <a:extLst>
              <a:ext uri="{FF2B5EF4-FFF2-40B4-BE49-F238E27FC236}">
                <a16:creationId xmlns:a16="http://schemas.microsoft.com/office/drawing/2014/main" id="{5364426C-63FE-4C47-AC15-4703E78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4953000" y="533400"/>
            <a:ext cx="1651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3E4802F-D7D3-45DD-B544-A27C68E47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914400"/>
          </a:xfrm>
        </p:spPr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O manuscrito: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B80DCBD9-FE1F-45DE-87FA-5CC8D806845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276600" y="990600"/>
            <a:ext cx="5638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800"/>
              <a:t>Formato: códice</a:t>
            </a:r>
          </a:p>
          <a:p>
            <a:pPr>
              <a:lnSpc>
                <a:spcPct val="90000"/>
              </a:lnSpc>
            </a:pPr>
            <a:r>
              <a:rPr lang="en-US" altLang="pt-BR" sz="2800"/>
              <a:t>Material:	papiro</a:t>
            </a:r>
          </a:p>
          <a:p>
            <a:pPr>
              <a:lnSpc>
                <a:spcPct val="90000"/>
              </a:lnSpc>
            </a:pPr>
            <a:r>
              <a:rPr lang="en-US" altLang="pt-BR" sz="2800"/>
              <a:t>Data: 3</a:t>
            </a:r>
            <a:r>
              <a:rPr lang="en-US" altLang="pt-BR" sz="2800">
                <a:cs typeface="Arial" panose="020B0604020202020204" pitchFamily="34" charset="0"/>
              </a:rPr>
              <a:t>°/4° século</a:t>
            </a:r>
            <a:endParaRPr lang="en-US" altLang="pt-BR" sz="2800"/>
          </a:p>
          <a:p>
            <a:pPr>
              <a:lnSpc>
                <a:spcPct val="90000"/>
              </a:lnSpc>
            </a:pPr>
            <a:r>
              <a:rPr lang="en-US" altLang="pt-BR" sz="2800"/>
              <a:t>Tamanho: 29 x 16 cm</a:t>
            </a:r>
          </a:p>
          <a:p>
            <a:pPr>
              <a:lnSpc>
                <a:spcPct val="90000"/>
              </a:lnSpc>
            </a:pPr>
            <a:r>
              <a:rPr lang="en-US" altLang="pt-BR" sz="2800"/>
              <a:t>Páginas: 33 fólios (66 pp.)</a:t>
            </a:r>
          </a:p>
          <a:p>
            <a:pPr>
              <a:lnSpc>
                <a:spcPct val="90000"/>
              </a:lnSpc>
            </a:pPr>
            <a:r>
              <a:rPr lang="en-US" altLang="pt-BR" sz="2800"/>
              <a:t>Língua: copta</a:t>
            </a:r>
          </a:p>
          <a:p>
            <a:pPr>
              <a:lnSpc>
                <a:spcPct val="90000"/>
              </a:lnSpc>
            </a:pPr>
            <a:r>
              <a:rPr lang="en-US" altLang="pt-BR" sz="2800"/>
              <a:t>Conteúdo: 4 documentos</a:t>
            </a:r>
          </a:p>
          <a:p>
            <a:pPr lvl="1">
              <a:lnSpc>
                <a:spcPct val="90000"/>
              </a:lnSpc>
            </a:pPr>
            <a:r>
              <a:rPr lang="en-US" altLang="pt-BR" sz="2400"/>
              <a:t>Carta de Pedro a Filipe (pp. 1-9)</a:t>
            </a:r>
          </a:p>
          <a:p>
            <a:pPr lvl="1">
              <a:lnSpc>
                <a:spcPct val="90000"/>
              </a:lnSpc>
            </a:pPr>
            <a:r>
              <a:rPr lang="en-US" altLang="pt-BR" sz="2400"/>
              <a:t>Primeiro Apocalipse de Tiago (pp. 10-32)</a:t>
            </a:r>
          </a:p>
          <a:p>
            <a:pPr lvl="1">
              <a:lnSpc>
                <a:spcPct val="90000"/>
              </a:lnSpc>
            </a:pPr>
            <a:r>
              <a:rPr lang="en-US" altLang="pt-BR" sz="2400"/>
              <a:t>Evangelho de Judas (pp. 33-58)</a:t>
            </a:r>
          </a:p>
          <a:p>
            <a:pPr lvl="1">
              <a:lnSpc>
                <a:spcPct val="90000"/>
              </a:lnSpc>
            </a:pPr>
            <a:r>
              <a:rPr lang="en-US" altLang="pt-BR" sz="2400"/>
              <a:t>Partes do Livro de Alógenes (pp. 59-66)</a:t>
            </a:r>
          </a:p>
        </p:txBody>
      </p:sp>
      <p:pic>
        <p:nvPicPr>
          <p:cNvPr id="20486" name="Picture 6">
            <a:extLst>
              <a:ext uri="{FF2B5EF4-FFF2-40B4-BE49-F238E27FC236}">
                <a16:creationId xmlns:a16="http://schemas.microsoft.com/office/drawing/2014/main" id="{D32C4D5D-30D8-4EBE-9530-2B47A4EDE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2971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>
            <a:extLst>
              <a:ext uri="{FF2B5EF4-FFF2-40B4-BE49-F238E27FC236}">
                <a16:creationId xmlns:a16="http://schemas.microsoft.com/office/drawing/2014/main" id="{F9B3A62D-A62F-432A-80D7-3974E2213F3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609600"/>
            <a:ext cx="3581400" cy="5791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pt-BR" sz="2800"/>
          </a:p>
          <a:p>
            <a:pPr>
              <a:buFont typeface="Wingdings" panose="05000000000000000000" pitchFamily="2" charset="2"/>
              <a:buNone/>
            </a:pPr>
            <a:endParaRPr lang="en-US" altLang="pt-BR" sz="2800"/>
          </a:p>
        </p:txBody>
      </p:sp>
      <p:pic>
        <p:nvPicPr>
          <p:cNvPr id="34823" name="Picture 7">
            <a:extLst>
              <a:ext uri="{FF2B5EF4-FFF2-40B4-BE49-F238E27FC236}">
                <a16:creationId xmlns:a16="http://schemas.microsoft.com/office/drawing/2014/main" id="{3CEB2354-B37E-4769-B3C4-2307DDC65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33400"/>
            <a:ext cx="45720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9" name="AutoShape 13">
            <a:extLst>
              <a:ext uri="{FF2B5EF4-FFF2-40B4-BE49-F238E27FC236}">
                <a16:creationId xmlns:a16="http://schemas.microsoft.com/office/drawing/2014/main" id="{3F1010D0-1A1E-4737-9433-40CAD489B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362200"/>
            <a:ext cx="990600" cy="609600"/>
          </a:xfrm>
          <a:prstGeom prst="rightArrow">
            <a:avLst>
              <a:gd name="adj1" fmla="val 50000"/>
              <a:gd name="adj2" fmla="val 40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831" name="Rectangle 15">
            <a:extLst>
              <a:ext uri="{FF2B5EF4-FFF2-40B4-BE49-F238E27FC236}">
                <a16:creationId xmlns:a16="http://schemas.microsoft.com/office/drawing/2014/main" id="{1D0F7933-62F6-4DCA-B639-888FD51DE30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114800"/>
            <a:ext cx="8153400" cy="2016125"/>
          </a:xfrm>
        </p:spPr>
        <p:txBody>
          <a:bodyPr/>
          <a:lstStyle/>
          <a:p>
            <a:r>
              <a:rPr lang="en-US" altLang="pt-BR"/>
              <a:t>Colofão à p. 58: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pt-BR" sz="2800">
                <a:latin typeface="SPDoric" pitchFamily="2" charset="0"/>
              </a:rPr>
              <a:t> </a:t>
            </a:r>
            <a:r>
              <a:rPr lang="en-US" altLang="pt-BR" sz="2800" b="1">
                <a:latin typeface="SPDoric" pitchFamily="2" charset="0"/>
              </a:rPr>
              <a:t>peuaggelion  nioudas</a:t>
            </a:r>
            <a:endParaRPr lang="en-US" altLang="pt-BR" b="1">
              <a:latin typeface="SPDoric" pitchFamily="2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pt-BR"/>
              <a:t>“Evangelho de Judas”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35955AD-CA9B-41D2-A044-7668420EB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>
                <a:solidFill>
                  <a:srgbClr val="CC9900"/>
                </a:solidFill>
              </a:rPr>
              <a:t>A descoberta: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97D134E-0F78-49F1-BA41-59D8686A6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altLang="pt-BR"/>
              <a:t>O manuscrito foi descoberto por volta de 1978 por trabalhadores rurais numa caverna perto de Al-Minya, sul do Egito.</a:t>
            </a:r>
          </a:p>
        </p:txBody>
      </p:sp>
      <p:pic>
        <p:nvPicPr>
          <p:cNvPr id="28677" name="Picture 5">
            <a:extLst>
              <a:ext uri="{FF2B5EF4-FFF2-40B4-BE49-F238E27FC236}">
                <a16:creationId xmlns:a16="http://schemas.microsoft.com/office/drawing/2014/main" id="{6FCBF725-8001-4D45-AA68-B1751FA43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5867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>
            <a:extLst>
              <a:ext uri="{FF2B5EF4-FFF2-40B4-BE49-F238E27FC236}">
                <a16:creationId xmlns:a16="http://schemas.microsoft.com/office/drawing/2014/main" id="{40336CF3-A162-4F2B-8006-096F931D3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7315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3" name="AutoShape 7">
            <a:extLst>
              <a:ext uri="{FF2B5EF4-FFF2-40B4-BE49-F238E27FC236}">
                <a16:creationId xmlns:a16="http://schemas.microsoft.com/office/drawing/2014/main" id="{281946AB-36AC-4B6A-A284-E21AC02B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81400"/>
            <a:ext cx="533400" cy="53340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b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2011</Words>
  <Application>Microsoft Office PowerPoint</Application>
  <PresentationFormat>Apresentação na tela (4:3)</PresentationFormat>
  <Paragraphs>200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8" baseType="lpstr">
      <vt:lpstr>Arial</vt:lpstr>
      <vt:lpstr>Times New Roman</vt:lpstr>
      <vt:lpstr>Wingdings</vt:lpstr>
      <vt:lpstr>SPDoric</vt:lpstr>
      <vt:lpstr>Beam</vt:lpstr>
      <vt:lpstr>O Evangelho de Judas</vt:lpstr>
      <vt:lpstr>Apresentação do PowerPoint</vt:lpstr>
      <vt:lpstr>Manchete:</vt:lpstr>
      <vt:lpstr>Apresentação do PowerPoint</vt:lpstr>
      <vt:lpstr>Apresentação do PowerPoint</vt:lpstr>
      <vt:lpstr>O manuscrito:</vt:lpstr>
      <vt:lpstr>Apresentação do PowerPoint</vt:lpstr>
      <vt:lpstr>A descoberta: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documento:</vt:lpstr>
      <vt:lpstr>Apresentação do PowerPoint</vt:lpstr>
      <vt:lpstr>Apresentação do PowerPoint</vt:lpstr>
      <vt:lpstr>Apresentação do PowerPoint</vt:lpstr>
      <vt:lpstr>O gnosticismo: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Judas nos evangelhos canônicos:</vt:lpstr>
      <vt:lpstr>Apresentação do PowerPoint</vt:lpstr>
      <vt:lpstr>Apresentação do PowerPoint</vt:lpstr>
      <vt:lpstr>Conclusão: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Evangelho de Judas</dc:title>
  <dc:subject>SM-TEOLOGIA</dc:subject>
  <dc:creator>Pr. MARCELO AUGUSTO DE CARVALHO; Wilson Paroschi</dc:creator>
  <cp:keywords>www.4tons.com.br</cp:keywords>
  <dc:description>COMÉRCIO PROIBIDO. USO PESSOAL</dc:description>
  <cp:lastModifiedBy>Pr. Marcelo Carvalho</cp:lastModifiedBy>
  <cp:revision>23</cp:revision>
  <dcterms:created xsi:type="dcterms:W3CDTF">2006-04-29T18:41:45Z</dcterms:created>
  <dcterms:modified xsi:type="dcterms:W3CDTF">2019-10-21T13:31:51Z</dcterms:modified>
  <cp:category>SERMÕES</cp:category>
</cp:coreProperties>
</file>