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3399"/>
    <a:srgbClr val="008000"/>
    <a:srgbClr val="FF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5EB28E-DC14-4DF8-91B6-DAD270B70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B1CB99-B0A2-47C0-856B-905D2C232B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553C58-2535-4BFE-A7DF-BDAE7B275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FDDE05-99B8-459A-98FB-E55CC7A0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4D4187-8F5A-4452-B224-BFBD7F93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CF992-4322-45C1-8226-DCC800A19F0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1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14F01-F596-429D-A469-9FF5B963E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DD56DA9-8E39-4B46-B0A1-F0E5DB627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765862-C2E5-4C1A-A933-D496814E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E4A756-7F9D-4D42-A03C-B61DCFEB1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B80DFF-9B16-4011-AF62-15D32B30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F81E6-4141-41D7-A1AF-381838372A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1262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588E62-BC7B-4619-B498-5189B5C94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1CC8216-0072-43C2-BADA-D1F72F216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6FD3A3-734E-45F3-96BC-5799FB68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6FB31C-8ED6-4343-B276-D7E954D1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0E41A5-A10F-408D-B3F0-4D7143CA9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FA7FE-6707-4F21-A268-C65B2E4D212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554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67770C-871F-491F-87EE-0678FB72E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54D3B0-42F7-4619-99D2-213693F8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046344-3173-4247-8E43-63C4CD8CA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9F1C6B-B3DC-44BB-88D4-E42B74417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2B9BD9-60B5-4BE6-9541-61075D23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FE293-56D4-470C-ADAA-D675F5E99A3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14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34E7B4-7EF6-4739-B8F1-D4D072862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CA8944-A190-4769-BA08-F53B06612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301C7F-7603-4C32-9F85-E34094C09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0E16B5-1FA5-49AD-A17C-16B8C295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8F3847-DD9E-4F3E-AADE-7369DD70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D4AED-BD0B-4859-98C2-696EFC7B3B2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774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C47626-93EC-4B3C-A288-57C4C3607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5977C6-E3B2-4AF2-847C-9D9B0A87A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CFB45E4-D027-456A-A767-78FB03CCB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1C35049-AEA1-4ECA-B8FD-F8BEA9EA8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EFC623-5B44-4A33-8B84-8D75514EE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7A5740-9DDD-4209-BF73-EB3EA180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080B7-0426-4A2E-8FD7-7DB49A9EFB4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6767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B8F3E-B58D-48CD-8AF4-2E0F9BCD4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623FDE-2AEB-490E-80BD-5415103BD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4278039-DC17-428C-8724-310B93CF5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9352871-9FF9-4982-9FCD-56A4598573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A60EE70-6A9D-434F-A9D6-A475BC910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7BBDFFD-0C6F-4E8A-BF47-5190DA47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A0AFDD7-89CD-45EF-BF4D-EEA817312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A807A79-97AE-4FBA-9541-F86BCA952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47215-5B5E-47D0-B8C4-C81CABAEBB0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2281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0DD72-3B10-4A03-AC38-CC217AFC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DABED47-C245-46B7-8F58-88844EE6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08160F-66DC-4FCF-8837-951288FB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F1CA163-91DD-4AE2-B6C2-4644ACEE6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2D700-2B16-433A-AA90-D5549E3AA80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96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F42CAD7-85FD-43E9-9EA3-C60D100A7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75C6A44-3236-4983-A99B-7CA858A09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800D622-19AB-4905-861E-8F321E60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ED374-BD6A-40D9-AB98-A823CFAEEF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925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CB00C-DDD4-4BD2-8094-00EF96A55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AA7701-0724-47C7-804E-5DC3D23FB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29EF49D-1553-45C0-B810-41F859852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774EB0-69E3-4537-9526-EF91BC4C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46720D-A5B9-4A63-A15E-A6062545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3C63C8-9A82-4C27-A948-B071C280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BE61D-EE61-409F-B6BE-4683D298FAA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609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2E379-CBE3-4244-9838-7312D8634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D1FBF25-FCC4-4D01-B3C0-FDE6629C1C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EDF1C25-FD8F-4012-AD12-D3795793B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1E5258-22E5-4C76-97CF-256F2623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3E921D-92F8-411F-9845-C503B1650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0764CC1-9A8E-4599-A8C9-A20BDE75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F3D5A-82E6-49EA-94F7-B74526EACF2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226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1CC302D-CD25-4A34-B4B1-6A89C3909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5015419-420A-4286-9AF8-89437B147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DCD5987-7748-4B3C-9130-ED24A0B96D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1A60848-8CE7-47A7-A647-F2F475AF0E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44325D-4397-4A50-98E4-B12887E692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B92521-3FA5-4936-B61B-DD47E4638A4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B10C982-39FD-4251-B652-BFD401F1D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90600"/>
          </a:xfrm>
          <a:gradFill rotWithShape="0">
            <a:gsLst>
              <a:gs pos="0">
                <a:srgbClr val="00FF99"/>
              </a:gs>
              <a:gs pos="100000">
                <a:schemeClr val="bg1"/>
              </a:gs>
            </a:gsLst>
            <a:lin ang="5400000" scaled="1"/>
          </a:gradFill>
        </p:spPr>
        <p:txBody>
          <a:bodyPr/>
          <a:lstStyle/>
          <a:p>
            <a:r>
              <a:rPr lang="pt-BR" altLang="pt-BR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VIRGEM MARIA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554FF58-F5B8-4A5C-9C43-FE549C144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8153400" cy="3657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pt-BR" altLang="pt-BR" sz="2800" b="1" u="sng">
                <a:solidFill>
                  <a:srgbClr val="008000"/>
                </a:solidFill>
                <a:latin typeface="Verdana" panose="020B0604030504040204" pitchFamily="34" charset="0"/>
              </a:rPr>
              <a:t>Isaias 7:14</a:t>
            </a:r>
          </a:p>
          <a:p>
            <a:pPr marL="609600" indent="-609600">
              <a:buFontTx/>
              <a:buAutoNum type="arabicPeriod"/>
            </a:pPr>
            <a:endParaRPr lang="pt-BR" altLang="pt-BR" sz="2800" b="1" u="sng">
              <a:latin typeface="Verdana" panose="020B0604030504040204" pitchFamily="34" charset="0"/>
            </a:endParaRPr>
          </a:p>
          <a:p>
            <a:pPr marL="609600" indent="-609600" algn="just"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Consideraremos à luz de textos bíblicos as implicações relacionadas com Maria e a exaltação ao Seu nome como mãe de Deus bem como os irmãos de Jesus.</a:t>
            </a:r>
          </a:p>
          <a:p>
            <a:pPr marL="609600" indent="-609600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9FBCCB61-3C21-4325-9E97-F2013FFC0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098675"/>
            <a:ext cx="3216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INTRODUÇÃO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 autoUpdateAnimBg="0"/>
      <p:bldP spid="2051" grpId="0" build="p" autoUpdateAnimBg="0"/>
      <p:bldP spid="205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6A2BF35-2577-4DA6-9E93-9589697A2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76200"/>
            <a:ext cx="85344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99"/>
                </a:solidFill>
                <a:latin typeface="Verdana" panose="020B0604030504040204" pitchFamily="34" charset="0"/>
              </a:rPr>
              <a:t>I –</a:t>
            </a:r>
            <a:r>
              <a:rPr lang="pt-BR" altLang="pt-BR" sz="2800" b="1">
                <a:latin typeface="Verdana" panose="020B0604030504040204" pitchFamily="34" charset="0"/>
              </a:rPr>
              <a:t> </a:t>
            </a:r>
            <a:r>
              <a:rPr lang="pt-BR" altLang="pt-BR" sz="2800" b="1" u="sng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VIRGINDADE DE MARIA E A CONCEIÇÃO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1.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Luc.1:26-27</a:t>
            </a:r>
            <a:r>
              <a:rPr lang="pt-BR" altLang="pt-BR" sz="2800" b="1">
                <a:latin typeface="Verdana" panose="020B0604030504040204" pitchFamily="34" charset="0"/>
              </a:rPr>
              <a:t> – Virgem desposada.</a:t>
            </a:r>
            <a:r>
              <a:rPr lang="pt-BR" altLang="pt-BR" sz="2800" b="1" u="sng">
                <a:latin typeface="Verdana" panose="020B0604030504040204" pitchFamily="34" charset="0"/>
              </a:rPr>
              <a:t> 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a)Desposar: Casar, matrimoniar-se.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2. </a:t>
            </a:r>
            <a:r>
              <a:rPr lang="pt-BR" altLang="pt-BR" sz="2800" b="1" u="sng">
                <a:solidFill>
                  <a:srgbClr val="003399"/>
                </a:solidFill>
                <a:latin typeface="Verdana" panose="020B0604030504040204" pitchFamily="34" charset="0"/>
              </a:rPr>
              <a:t>Deut. 22:23</a:t>
            </a:r>
            <a:r>
              <a:rPr lang="pt-BR" altLang="pt-BR" sz="2800" b="1">
                <a:latin typeface="Verdana" panose="020B0604030504040204" pitchFamily="34" charset="0"/>
              </a:rPr>
              <a:t> – Era costume já no Velho Testamento firmar o contrato matrimonial bem antes de se juntarem.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</a:t>
            </a:r>
            <a:r>
              <a:rPr lang="pt-BR" altLang="pt-BR" sz="2800" b="1" u="sng">
                <a:solidFill>
                  <a:srgbClr val="008000"/>
                </a:solidFill>
                <a:latin typeface="Verdana" panose="020B0604030504040204" pitchFamily="34" charset="0"/>
              </a:rPr>
              <a:t>Luc. 1:34</a:t>
            </a:r>
            <a:r>
              <a:rPr lang="pt-BR" altLang="pt-BR" sz="2800" b="1">
                <a:latin typeface="Verdana" panose="020B0604030504040204" pitchFamily="34" charset="0"/>
              </a:rPr>
              <a:t> – Maria confirma sua virgindade.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</a:t>
            </a:r>
            <a:r>
              <a:rPr lang="pt-BR" altLang="pt-BR" sz="2800" b="1" u="sng">
                <a:solidFill>
                  <a:srgbClr val="660033"/>
                </a:solidFill>
                <a:latin typeface="Verdana" panose="020B0604030504040204" pitchFamily="34" charset="0"/>
              </a:rPr>
              <a:t>Luc. 1:35</a:t>
            </a:r>
            <a:r>
              <a:rPr lang="pt-BR" altLang="pt-BR" sz="2800" b="1">
                <a:latin typeface="Verdana" panose="020B0604030504040204" pitchFamily="34" charset="0"/>
              </a:rPr>
              <a:t> – Maria concebe do Espírito Santo.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5.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S. Mat. 1:24</a:t>
            </a:r>
            <a:r>
              <a:rPr lang="pt-BR" altLang="pt-BR" sz="2800" b="1">
                <a:latin typeface="Verdana" panose="020B0604030504040204" pitchFamily="34" charset="0"/>
              </a:rPr>
              <a:t> – José recebe sua mulher zelando pela reputação dela.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6654164-4CF1-4FAE-B23E-358374226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76200"/>
            <a:ext cx="85344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a) 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João 8:41</a:t>
            </a:r>
            <a:r>
              <a:rPr lang="pt-BR" altLang="pt-BR" sz="2800" b="1">
                <a:latin typeface="Verdana" panose="020B0604030504040204" pitchFamily="34" charset="0"/>
              </a:rPr>
              <a:t> – Judeus acusam Jesus de ser filho de prostituição.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6.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Mat. 1:25</a:t>
            </a:r>
            <a:r>
              <a:rPr lang="pt-BR" altLang="pt-BR" sz="2800" b="1">
                <a:latin typeface="Verdana" panose="020B0604030504040204" pitchFamily="34" charset="0"/>
              </a:rPr>
              <a:t> – Virgindade, até quando?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         a) Certamente, José e Maria tiveram uma vida normal de marido e mulher, incluindo a vida sexual.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 – </a:t>
            </a:r>
            <a:r>
              <a:rPr lang="pt-BR" altLang="pt-BR" sz="2800" b="1" u="sng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OS IRMÃOS DE JESUS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Mat. 13:55 e 56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João 7:3 e 4</a:t>
            </a:r>
            <a:r>
              <a:rPr lang="pt-BR" altLang="pt-BR" sz="2800" b="1">
                <a:latin typeface="Verdana" panose="020B0604030504040204" pitchFamily="34" charset="0"/>
              </a:rPr>
              <a:t> – Só irmãos mais velhos interferiam.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660033"/>
                </a:solidFill>
                <a:latin typeface="Verdana" panose="020B0604030504040204" pitchFamily="34" charset="0"/>
              </a:rPr>
              <a:t>D.T.N. pág. 90</a:t>
            </a:r>
            <a:r>
              <a:rPr lang="pt-BR" altLang="pt-BR" sz="2800" b="1">
                <a:latin typeface="Verdana" panose="020B0604030504040204" pitchFamily="34" charset="0"/>
              </a:rPr>
              <a:t> – “Os filhos e filhas de José sabiam isto e... Procuravam corrigir as atitudes de Jesus segundo a norma deles”.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E74440F-07EA-45F6-9737-480C2D8E6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0"/>
            <a:ext cx="8534400" cy="68580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4.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D.T.N. pág. 86</a:t>
            </a:r>
            <a:r>
              <a:rPr lang="pt-BR" altLang="pt-BR" sz="2800" b="1">
                <a:latin typeface="Verdana" panose="020B0604030504040204" pitchFamily="34" charset="0"/>
              </a:rPr>
              <a:t> – “Seus irmãos, como eram chamados os filhos de José, tomavam o lado dos rabinos”.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5.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D.T.N. pág. 87</a:t>
            </a:r>
            <a:r>
              <a:rPr lang="pt-BR" altLang="pt-BR" sz="2800" b="1">
                <a:latin typeface="Verdana" panose="020B0604030504040204" pitchFamily="34" charset="0"/>
              </a:rPr>
              <a:t> – Isso desgostava os irmãos: Sendo mais velhos que Jesus achavam que Ele devia estar sob sua direção”.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6.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João 19:26 e 27</a:t>
            </a:r>
            <a:r>
              <a:rPr lang="pt-BR" altLang="pt-BR" sz="2800" b="1">
                <a:latin typeface="Verdana" panose="020B0604030504040204" pitchFamily="34" charset="0"/>
              </a:rPr>
              <a:t> – Jesus entrega Maria aos cuidados de João.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10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	  a) Se Maria tivesse outros filhos, Jesus a entregaria aos cuidados deles; e não aos cuidados de João.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III – </a:t>
            </a:r>
            <a:r>
              <a:rPr lang="pt-BR" altLang="pt-BR" sz="2800" b="1" u="sng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ATIDUDE DE JESUS PARA COM MARIA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 u="sng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1. </a:t>
            </a:r>
            <a:r>
              <a:rPr lang="pt-BR" altLang="pt-BR" sz="2800" b="1" u="sng">
                <a:solidFill>
                  <a:srgbClr val="008000"/>
                </a:solidFill>
                <a:latin typeface="Verdana" panose="020B0604030504040204" pitchFamily="34" charset="0"/>
              </a:rPr>
              <a:t>Luc. 1:48</a:t>
            </a:r>
            <a:r>
              <a:rPr lang="pt-BR" altLang="pt-BR" sz="2800" b="1">
                <a:latin typeface="Verdana" panose="020B0604030504040204" pitchFamily="34" charset="0"/>
              </a:rPr>
              <a:t> – Maria bem-aventurada.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9927953-0E16-463F-A522-D27482178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76200"/>
            <a:ext cx="85344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Luc. 2:4</a:t>
            </a:r>
            <a:r>
              <a:rPr lang="pt-BR" altLang="pt-BR" sz="2800" b="1">
                <a:latin typeface="Verdana" panose="020B0604030504040204" pitchFamily="34" charset="0"/>
              </a:rPr>
              <a:t> – Mulher, que tenho eu contigo?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008000"/>
                </a:solidFill>
                <a:latin typeface="Verdana" panose="020B0604030504040204" pitchFamily="34" charset="0"/>
              </a:rPr>
              <a:t>Mat. 12:46-50</a:t>
            </a:r>
            <a:r>
              <a:rPr lang="pt-BR" altLang="pt-BR" sz="2800" b="1">
                <a:latin typeface="Verdana" panose="020B0604030504040204" pitchFamily="34" charset="0"/>
              </a:rPr>
              <a:t> – Os verdadeiros parentes de Jesus.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Luc. 11:27-28</a:t>
            </a:r>
            <a:r>
              <a:rPr lang="pt-BR" altLang="pt-BR" sz="2800" b="1">
                <a:latin typeface="Verdana" panose="020B0604030504040204" pitchFamily="34" charset="0"/>
              </a:rPr>
              <a:t> – Quem são os bem-aventurados.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8080"/>
                </a:solidFill>
                <a:latin typeface="Verdana" panose="020B0604030504040204" pitchFamily="34" charset="0"/>
              </a:rPr>
              <a:t>CONCLUSÃO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rgbClr val="008080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Maria foi privilegiada em ser a mãe do Salvador, mas ela foi apenas um veículo que conduziu no seu interior o Salvador, ou o envelope que trouxe no seu interior a mensagem. O importante para nós é a mensagem. Cristo é o caminho, a verdade e a vida.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bldLvl="5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52</Words>
  <Application>Microsoft Office PowerPoint</Application>
  <PresentationFormat>Apresentação na tela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Times New Roman</vt:lpstr>
      <vt:lpstr>Verdana</vt:lpstr>
      <vt:lpstr>Estrutura padrão</vt:lpstr>
      <vt:lpstr>A VIRGEM MARIA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VIRGEM MARIA</dc:title>
  <dc:subject>SM-TEOLOGIA</dc:subject>
  <dc:creator>Pr. MARCELO AUGUSTO DE CARVALHO; EUNICE</dc:creator>
  <cp:keywords>www.4tons.com.br</cp:keywords>
  <dc:description>COMÉRCIO PROIBIDO. USO PESSOAL</dc:description>
  <cp:lastModifiedBy>Pr. Marcelo Carvalho</cp:lastModifiedBy>
  <cp:revision>38</cp:revision>
  <dcterms:created xsi:type="dcterms:W3CDTF">2002-03-25T12:23:49Z</dcterms:created>
  <dcterms:modified xsi:type="dcterms:W3CDTF">2019-10-21T13:31:27Z</dcterms:modified>
  <cp:category>SERMÕES</cp:category>
</cp:coreProperties>
</file>