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88163" cy="96234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  <a:srgbClr val="FF3300"/>
    <a:srgbClr val="008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72877" autoAdjust="0"/>
  </p:normalViewPr>
  <p:slideViewPr>
    <p:cSldViewPr>
      <p:cViewPr varScale="1">
        <p:scale>
          <a:sx n="67" d="100"/>
          <a:sy n="67" d="100"/>
        </p:scale>
        <p:origin x="6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7592206-9037-4427-AD02-288598E219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pt-BR" altLang="pt-BR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99454FE-17D1-4C5D-AC62-016A9D7E681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pt-BR" altLang="pt-BR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09031518-558B-4FD0-8ACA-A17D644941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pt-BR" altLang="pt-BR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D0572791-3ACE-4867-8FCE-2DB737F2BE0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128E79F7-8692-4FFB-93F3-30CE9DEBF16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B39AF114-0611-4D7E-9AE1-99145E92A17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09F396B6-AB9D-481B-A46D-AF2349D0EDD9}"/>
                </a:ext>
              </a:extLst>
            </p:cNvPr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>
                <a:gd name="T0" fmla="*/ 91 w 1699"/>
                <a:gd name="T1" fmla="*/ 526 h 3264"/>
                <a:gd name="T2" fmla="*/ 211 w 1699"/>
                <a:gd name="T3" fmla="*/ 175 h 3264"/>
                <a:gd name="T4" fmla="*/ 443 w 1699"/>
                <a:gd name="T5" fmla="*/ 32 h 3264"/>
                <a:gd name="T6" fmla="*/ 802 w 1699"/>
                <a:gd name="T7" fmla="*/ 32 h 3264"/>
                <a:gd name="T8" fmla="*/ 1206 w 1699"/>
                <a:gd name="T9" fmla="*/ 10 h 3264"/>
                <a:gd name="T10" fmla="*/ 1482 w 1699"/>
                <a:gd name="T11" fmla="*/ 25 h 3264"/>
                <a:gd name="T12" fmla="*/ 1655 w 1699"/>
                <a:gd name="T13" fmla="*/ 160 h 3264"/>
                <a:gd name="T14" fmla="*/ 1655 w 1699"/>
                <a:gd name="T15" fmla="*/ 406 h 3264"/>
                <a:gd name="T16" fmla="*/ 1572 w 1699"/>
                <a:gd name="T17" fmla="*/ 736 h 3264"/>
                <a:gd name="T18" fmla="*/ 1565 w 1699"/>
                <a:gd name="T19" fmla="*/ 1177 h 3264"/>
                <a:gd name="T20" fmla="*/ 1632 w 1699"/>
                <a:gd name="T21" fmla="*/ 1581 h 3264"/>
                <a:gd name="T22" fmla="*/ 1692 w 1699"/>
                <a:gd name="T23" fmla="*/ 2232 h 3264"/>
                <a:gd name="T24" fmla="*/ 1587 w 1699"/>
                <a:gd name="T25" fmla="*/ 2830 h 3264"/>
                <a:gd name="T26" fmla="*/ 1625 w 1699"/>
                <a:gd name="T27" fmla="*/ 3055 h 3264"/>
                <a:gd name="T28" fmla="*/ 1535 w 1699"/>
                <a:gd name="T29" fmla="*/ 3234 h 3264"/>
                <a:gd name="T30" fmla="*/ 1325 w 1699"/>
                <a:gd name="T31" fmla="*/ 3234 h 3264"/>
                <a:gd name="T32" fmla="*/ 921 w 1699"/>
                <a:gd name="T33" fmla="*/ 3204 h 3264"/>
                <a:gd name="T34" fmla="*/ 510 w 1699"/>
                <a:gd name="T35" fmla="*/ 3249 h 3264"/>
                <a:gd name="T36" fmla="*/ 136 w 1699"/>
                <a:gd name="T37" fmla="*/ 3167 h 3264"/>
                <a:gd name="T38" fmla="*/ 39 w 1699"/>
                <a:gd name="T39" fmla="*/ 2950 h 3264"/>
                <a:gd name="T40" fmla="*/ 99 w 1699"/>
                <a:gd name="T41" fmla="*/ 2651 h 3264"/>
                <a:gd name="T42" fmla="*/ 99 w 1699"/>
                <a:gd name="T43" fmla="*/ 2232 h 3264"/>
                <a:gd name="T44" fmla="*/ 9 w 1699"/>
                <a:gd name="T45" fmla="*/ 1813 h 3264"/>
                <a:gd name="T46" fmla="*/ 46 w 1699"/>
                <a:gd name="T47" fmla="*/ 1259 h 3264"/>
                <a:gd name="T48" fmla="*/ 61 w 1699"/>
                <a:gd name="T49" fmla="*/ 915 h 3264"/>
                <a:gd name="T50" fmla="*/ 91 w 1699"/>
                <a:gd name="T51" fmla="*/ 526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100" name="Group 4">
              <a:extLst>
                <a:ext uri="{FF2B5EF4-FFF2-40B4-BE49-F238E27FC236}">
                  <a16:creationId xmlns:a16="http://schemas.microsoft.com/office/drawing/2014/main" id="{42FF0FCD-9F7D-4739-BE3F-0BC7E86A782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4101" name="Group 5">
                <a:extLst>
                  <a:ext uri="{FF2B5EF4-FFF2-40B4-BE49-F238E27FC236}">
                    <a16:creationId xmlns:a16="http://schemas.microsoft.com/office/drawing/2014/main" id="{8074A542-98A3-41DD-B32E-9EAB43609F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7" y="3075"/>
                <a:ext cx="2346" cy="654"/>
                <a:chOff x="1865" y="1811"/>
                <a:chExt cx="2346" cy="654"/>
              </a:xfrm>
            </p:grpSpPr>
            <p:sp>
              <p:nvSpPr>
                <p:cNvPr id="4102" name="Freeform 6">
                  <a:extLst>
                    <a:ext uri="{FF2B5EF4-FFF2-40B4-BE49-F238E27FC236}">
                      <a16:creationId xmlns:a16="http://schemas.microsoft.com/office/drawing/2014/main" id="{6DBB2E85-0C82-4030-A81F-34FE5DFF1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2008"/>
                  <a:ext cx="2161" cy="457"/>
                </a:xfrm>
                <a:custGeom>
                  <a:avLst/>
                  <a:gdLst>
                    <a:gd name="T0" fmla="*/ 7 w 2161"/>
                    <a:gd name="T1" fmla="*/ 139 h 457"/>
                    <a:gd name="T2" fmla="*/ 89 w 2161"/>
                    <a:gd name="T3" fmla="*/ 266 h 457"/>
                    <a:gd name="T4" fmla="*/ 187 w 2161"/>
                    <a:gd name="T5" fmla="*/ 333 h 457"/>
                    <a:gd name="T6" fmla="*/ 351 w 2161"/>
                    <a:gd name="T7" fmla="*/ 303 h 457"/>
                    <a:gd name="T8" fmla="*/ 561 w 2161"/>
                    <a:gd name="T9" fmla="*/ 281 h 457"/>
                    <a:gd name="T10" fmla="*/ 852 w 2161"/>
                    <a:gd name="T11" fmla="*/ 259 h 457"/>
                    <a:gd name="T12" fmla="*/ 1167 w 2161"/>
                    <a:gd name="T13" fmla="*/ 259 h 457"/>
                    <a:gd name="T14" fmla="*/ 1541 w 2161"/>
                    <a:gd name="T15" fmla="*/ 318 h 457"/>
                    <a:gd name="T16" fmla="*/ 1758 w 2161"/>
                    <a:gd name="T17" fmla="*/ 401 h 457"/>
                    <a:gd name="T18" fmla="*/ 1907 w 2161"/>
                    <a:gd name="T19" fmla="*/ 453 h 457"/>
                    <a:gd name="T20" fmla="*/ 2049 w 2161"/>
                    <a:gd name="T21" fmla="*/ 423 h 457"/>
                    <a:gd name="T22" fmla="*/ 2109 w 2161"/>
                    <a:gd name="T23" fmla="*/ 348 h 457"/>
                    <a:gd name="T24" fmla="*/ 2109 w 2161"/>
                    <a:gd name="T25" fmla="*/ 251 h 457"/>
                    <a:gd name="T26" fmla="*/ 2004 w 2161"/>
                    <a:gd name="T27" fmla="*/ 154 h 457"/>
                    <a:gd name="T28" fmla="*/ 1167 w 2161"/>
                    <a:gd name="T29" fmla="*/ 27 h 457"/>
                    <a:gd name="T30" fmla="*/ 336 w 2161"/>
                    <a:gd name="T31" fmla="*/ 4 h 457"/>
                    <a:gd name="T32" fmla="*/ 52 w 2161"/>
                    <a:gd name="T33" fmla="*/ 49 h 457"/>
                    <a:gd name="T34" fmla="*/ 7 w 2161"/>
                    <a:gd name="T35" fmla="*/ 139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03" name="Freeform 7">
                  <a:extLst>
                    <a:ext uri="{FF2B5EF4-FFF2-40B4-BE49-F238E27FC236}">
                      <a16:creationId xmlns:a16="http://schemas.microsoft.com/office/drawing/2014/main" id="{C6391DDF-5E58-4A6F-9F2D-FC2BD9B64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" y="1811"/>
                  <a:ext cx="2341" cy="585"/>
                </a:xfrm>
                <a:custGeom>
                  <a:avLst/>
                  <a:gdLst>
                    <a:gd name="T0" fmla="*/ 506 w 2341"/>
                    <a:gd name="T1" fmla="*/ 441 h 585"/>
                    <a:gd name="T2" fmla="*/ 274 w 2341"/>
                    <a:gd name="T3" fmla="*/ 515 h 585"/>
                    <a:gd name="T4" fmla="*/ 72 w 2341"/>
                    <a:gd name="T5" fmla="*/ 486 h 585"/>
                    <a:gd name="T6" fmla="*/ 5 w 2341"/>
                    <a:gd name="T7" fmla="*/ 373 h 585"/>
                    <a:gd name="T8" fmla="*/ 43 w 2341"/>
                    <a:gd name="T9" fmla="*/ 224 h 585"/>
                    <a:gd name="T10" fmla="*/ 215 w 2341"/>
                    <a:gd name="T11" fmla="*/ 89 h 585"/>
                    <a:gd name="T12" fmla="*/ 476 w 2341"/>
                    <a:gd name="T13" fmla="*/ 52 h 585"/>
                    <a:gd name="T14" fmla="*/ 731 w 2341"/>
                    <a:gd name="T15" fmla="*/ 74 h 585"/>
                    <a:gd name="T16" fmla="*/ 1090 w 2341"/>
                    <a:gd name="T17" fmla="*/ 37 h 585"/>
                    <a:gd name="T18" fmla="*/ 1367 w 2341"/>
                    <a:gd name="T19" fmla="*/ 7 h 585"/>
                    <a:gd name="T20" fmla="*/ 1778 w 2341"/>
                    <a:gd name="T21" fmla="*/ 7 h 585"/>
                    <a:gd name="T22" fmla="*/ 2204 w 2341"/>
                    <a:gd name="T23" fmla="*/ 52 h 585"/>
                    <a:gd name="T24" fmla="*/ 2287 w 2341"/>
                    <a:gd name="T25" fmla="*/ 111 h 585"/>
                    <a:gd name="T26" fmla="*/ 2332 w 2341"/>
                    <a:gd name="T27" fmla="*/ 246 h 585"/>
                    <a:gd name="T28" fmla="*/ 2339 w 2341"/>
                    <a:gd name="T29" fmla="*/ 373 h 585"/>
                    <a:gd name="T30" fmla="*/ 2324 w 2341"/>
                    <a:gd name="T31" fmla="*/ 456 h 585"/>
                    <a:gd name="T32" fmla="*/ 2339 w 2341"/>
                    <a:gd name="T33" fmla="*/ 538 h 585"/>
                    <a:gd name="T34" fmla="*/ 2309 w 2341"/>
                    <a:gd name="T35" fmla="*/ 583 h 585"/>
                    <a:gd name="T36" fmla="*/ 2234 w 2341"/>
                    <a:gd name="T37" fmla="*/ 553 h 585"/>
                    <a:gd name="T38" fmla="*/ 2062 w 2341"/>
                    <a:gd name="T39" fmla="*/ 486 h 585"/>
                    <a:gd name="T40" fmla="*/ 1778 w 2341"/>
                    <a:gd name="T41" fmla="*/ 448 h 585"/>
                    <a:gd name="T42" fmla="*/ 1613 w 2341"/>
                    <a:gd name="T43" fmla="*/ 448 h 585"/>
                    <a:gd name="T44" fmla="*/ 1329 w 2341"/>
                    <a:gd name="T45" fmla="*/ 418 h 585"/>
                    <a:gd name="T46" fmla="*/ 1195 w 2341"/>
                    <a:gd name="T47" fmla="*/ 411 h 585"/>
                    <a:gd name="T48" fmla="*/ 895 w 2341"/>
                    <a:gd name="T49" fmla="*/ 426 h 585"/>
                    <a:gd name="T50" fmla="*/ 671 w 2341"/>
                    <a:gd name="T51" fmla="*/ 411 h 585"/>
                    <a:gd name="T52" fmla="*/ 506 w 2341"/>
                    <a:gd name="T53" fmla="*/ 441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CC13A6C7-2066-4373-8280-48E3F59A6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3172"/>
                <a:ext cx="898" cy="397"/>
              </a:xfrm>
              <a:custGeom>
                <a:avLst/>
                <a:gdLst>
                  <a:gd name="T0" fmla="*/ 247 w 898"/>
                  <a:gd name="T1" fmla="*/ 397 h 397"/>
                  <a:gd name="T2" fmla="*/ 239 w 898"/>
                  <a:gd name="T3" fmla="*/ 269 h 397"/>
                  <a:gd name="T4" fmla="*/ 142 w 898"/>
                  <a:gd name="T5" fmla="*/ 307 h 397"/>
                  <a:gd name="T6" fmla="*/ 0 w 898"/>
                  <a:gd name="T7" fmla="*/ 299 h 397"/>
                  <a:gd name="T8" fmla="*/ 120 w 898"/>
                  <a:gd name="T9" fmla="*/ 262 h 397"/>
                  <a:gd name="T10" fmla="*/ 224 w 898"/>
                  <a:gd name="T11" fmla="*/ 202 h 397"/>
                  <a:gd name="T12" fmla="*/ 209 w 898"/>
                  <a:gd name="T13" fmla="*/ 67 h 397"/>
                  <a:gd name="T14" fmla="*/ 232 w 898"/>
                  <a:gd name="T15" fmla="*/ 0 h 397"/>
                  <a:gd name="T16" fmla="*/ 292 w 898"/>
                  <a:gd name="T17" fmla="*/ 90 h 397"/>
                  <a:gd name="T18" fmla="*/ 314 w 898"/>
                  <a:gd name="T19" fmla="*/ 187 h 397"/>
                  <a:gd name="T20" fmla="*/ 486 w 898"/>
                  <a:gd name="T21" fmla="*/ 135 h 397"/>
                  <a:gd name="T22" fmla="*/ 651 w 898"/>
                  <a:gd name="T23" fmla="*/ 112 h 397"/>
                  <a:gd name="T24" fmla="*/ 898 w 898"/>
                  <a:gd name="T25" fmla="*/ 82 h 397"/>
                  <a:gd name="T26" fmla="*/ 748 w 898"/>
                  <a:gd name="T27" fmla="*/ 150 h 397"/>
                  <a:gd name="T28" fmla="*/ 464 w 898"/>
                  <a:gd name="T29" fmla="*/ 187 h 397"/>
                  <a:gd name="T30" fmla="*/ 314 w 898"/>
                  <a:gd name="T31" fmla="*/ 232 h 397"/>
                  <a:gd name="T32" fmla="*/ 322 w 898"/>
                  <a:gd name="T33" fmla="*/ 374 h 397"/>
                  <a:gd name="T34" fmla="*/ 247 w 898"/>
                  <a:gd name="T35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CE5AF72C-F8BF-4351-B39C-4B2A92DD9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3074"/>
                <a:ext cx="157" cy="337"/>
              </a:xfrm>
              <a:custGeom>
                <a:avLst/>
                <a:gdLst>
                  <a:gd name="T0" fmla="*/ 90 w 157"/>
                  <a:gd name="T1" fmla="*/ 8 h 337"/>
                  <a:gd name="T2" fmla="*/ 157 w 157"/>
                  <a:gd name="T3" fmla="*/ 195 h 337"/>
                  <a:gd name="T4" fmla="*/ 142 w 157"/>
                  <a:gd name="T5" fmla="*/ 337 h 337"/>
                  <a:gd name="T6" fmla="*/ 0 w 157"/>
                  <a:gd name="T7" fmla="*/ 0 h 337"/>
                  <a:gd name="T8" fmla="*/ 90 w 157"/>
                  <a:gd name="T9" fmla="*/ 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A97D3F2A-ECC8-4B97-8025-FA2B2625A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" y="3128"/>
                <a:ext cx="808" cy="396"/>
              </a:xfrm>
              <a:custGeom>
                <a:avLst/>
                <a:gdLst>
                  <a:gd name="T0" fmla="*/ 0 w 808"/>
                  <a:gd name="T1" fmla="*/ 366 h 396"/>
                  <a:gd name="T2" fmla="*/ 105 w 808"/>
                  <a:gd name="T3" fmla="*/ 366 h 396"/>
                  <a:gd name="T4" fmla="*/ 255 w 808"/>
                  <a:gd name="T5" fmla="*/ 306 h 396"/>
                  <a:gd name="T6" fmla="*/ 471 w 808"/>
                  <a:gd name="T7" fmla="*/ 112 h 396"/>
                  <a:gd name="T8" fmla="*/ 307 w 808"/>
                  <a:gd name="T9" fmla="*/ 67 h 396"/>
                  <a:gd name="T10" fmla="*/ 232 w 808"/>
                  <a:gd name="T11" fmla="*/ 22 h 396"/>
                  <a:gd name="T12" fmla="*/ 352 w 808"/>
                  <a:gd name="T13" fmla="*/ 22 h 396"/>
                  <a:gd name="T14" fmla="*/ 524 w 808"/>
                  <a:gd name="T15" fmla="*/ 74 h 396"/>
                  <a:gd name="T16" fmla="*/ 621 w 808"/>
                  <a:gd name="T17" fmla="*/ 0 h 396"/>
                  <a:gd name="T18" fmla="*/ 681 w 808"/>
                  <a:gd name="T19" fmla="*/ 0 h 396"/>
                  <a:gd name="T20" fmla="*/ 576 w 808"/>
                  <a:gd name="T21" fmla="*/ 82 h 396"/>
                  <a:gd name="T22" fmla="*/ 801 w 808"/>
                  <a:gd name="T23" fmla="*/ 134 h 396"/>
                  <a:gd name="T24" fmla="*/ 808 w 808"/>
                  <a:gd name="T25" fmla="*/ 209 h 396"/>
                  <a:gd name="T26" fmla="*/ 516 w 808"/>
                  <a:gd name="T27" fmla="*/ 134 h 396"/>
                  <a:gd name="T28" fmla="*/ 344 w 808"/>
                  <a:gd name="T29" fmla="*/ 291 h 396"/>
                  <a:gd name="T30" fmla="*/ 277 w 808"/>
                  <a:gd name="T31" fmla="*/ 344 h 396"/>
                  <a:gd name="T32" fmla="*/ 157 w 808"/>
                  <a:gd name="T33" fmla="*/ 396 h 396"/>
                  <a:gd name="T34" fmla="*/ 0 w 808"/>
                  <a:gd name="T35" fmla="*/ 36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4107" name="Rectangle 11">
            <a:extLst>
              <a:ext uri="{FF2B5EF4-FFF2-40B4-BE49-F238E27FC236}">
                <a16:creationId xmlns:a16="http://schemas.microsoft.com/office/drawing/2014/main" id="{387CDA60-0EC9-42DE-A87A-D8659491F9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140335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710C66DA-A5DE-458E-89D5-2BC792F5F8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A9FED4F7-78EA-49FA-A4DE-DF3D990E4D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0A9F8A84-6CD3-4532-9617-18541B76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BF3B3F1B-6609-4AF9-AF20-5BE83BC1CF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F8F969-8002-4E56-9DEC-4DD734C1D55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C0552-D656-440F-A60E-F95B5785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6E7AF8-11AA-4B1D-93D8-869A0AD77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6766C5-9531-4B50-B9A3-4C71F3F3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E1F8A9-02AC-43C0-802B-0DB0654D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B05153-8D0E-45C1-B172-1D32BD4C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08D7F-A01F-40B4-8A6A-2BAE1653A1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206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B41C95-B8C8-4BFC-B64F-B2EF05400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65950" y="547688"/>
            <a:ext cx="2147888" cy="56245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1704B3-DC95-4871-B222-1709003FC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525" y="547688"/>
            <a:ext cx="6296025" cy="56245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9230EF-F43C-4298-9208-EF57500E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8954E7-D6A2-4A34-99D5-52CF2E76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4FC3A1-9A24-4985-9F1E-080D50C8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17A4F-0B17-450B-9972-D661DD0DD8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168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BF019-89C8-4ABD-8EB6-E52514BE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A12276-070D-4323-BBB5-3976AEF50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5E1D0C-14BC-46BA-A69B-12B5A8D4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26A8F8-C280-44F1-B9F2-3D01439F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7659D9-4312-4999-A5A7-630A10A7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B3894-8F6C-4F6F-8323-CDFDE35E34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120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09B92-8C31-4BCE-B5D4-5EC719C8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949CA6-577A-477B-8DC8-E944B90B7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990109-CC27-4B04-966D-784B2E00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1DC89B-7A50-4E43-A724-C6044F26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ADAD21-478B-4960-BFE3-F1D6341B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FD066-09E4-47BD-A3CE-D49AA84DC7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850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71C2B-1C20-4643-A741-B0F312C9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68FE61-AD84-47CE-88F4-47D055EFC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C5C935-E350-4002-A6DB-42BA5D2FC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B1356D-6796-428B-9025-62B34427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2EDFED-ADE6-4D0F-A585-C1EDD4B9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BC082B-B596-46D0-A128-2E118C8B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3D69-6822-4A27-8193-F5AF9E5220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139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1526D-35F5-4A57-A8F9-150CE551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B9484B-9DCD-44EA-927D-5B300238C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D4AC4D-BECD-45F3-8B70-DDF48CDE4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BD0670-74B9-411A-BC31-719958692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9983244-C934-4370-A36E-1C4ED4FB0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AC7E325-791B-40E4-8896-A0763AE9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671136-EE3E-4EB1-BFCF-FA9EBBD9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8A0D98E-9450-46A2-97FA-849DA4DC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FF5B1-3D92-4001-98C9-FC974FAFDB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552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7BEF0-B9A9-4303-878B-4DF57A81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09BD78-53A9-410F-82F3-4838CCC0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7EE4CE-4430-403A-BAAC-05632FF0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BA1B19-CE98-4782-BAA8-BCF426C0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6DC5D-F82E-4A4C-91BC-82BFFE4BEE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366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EAB9415-E84F-43CD-9E65-DDB71DDF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8EE90F2-F056-4BB7-B48B-8EE178C6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A12995-6275-4198-AB7C-4C00905F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0B959-1E23-4EB4-BA83-B8F133B53C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810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DC992-DE15-45ED-8295-F185D120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769A54-3846-46A4-A51C-8613032E6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DD5E84-AA6A-4FCE-8F72-AEE28336C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34A79D-ABFC-4AD3-A9CA-B6A6EFBA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12E395-60A8-484B-B91D-314D888C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6A5528-823E-472B-A90F-D32F9076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4895D-A2F8-4768-8253-40E17DF7E7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225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0EA8B-D3FF-48E3-AB13-82967E44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5D57C87-B5BC-4350-9BE3-095EF4E5C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8DF792-37C2-48F7-A7CF-E05B6D1B6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AA2C15-EB05-410C-8C09-57663280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0425B2-DB1B-43A1-8300-C244FE64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5BEA37-D73C-4365-A983-72475B07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F7639-8BDE-46CB-9A77-91CFD3F8C2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402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546995A0-5B45-439A-A980-DF8A85E0FD7D}"/>
              </a:ext>
            </a:extLst>
          </p:cNvPr>
          <p:cNvSpPr>
            <a:spLocks/>
          </p:cNvSpPr>
          <p:nvPr/>
        </p:nvSpPr>
        <p:spPr bwMode="auto">
          <a:xfrm>
            <a:off x="-23813" y="1763713"/>
            <a:ext cx="6899276" cy="171450"/>
          </a:xfrm>
          <a:custGeom>
            <a:avLst/>
            <a:gdLst>
              <a:gd name="T0" fmla="*/ 3477 w 4346"/>
              <a:gd name="T1" fmla="*/ 10 h 108"/>
              <a:gd name="T2" fmla="*/ 4057 w 4346"/>
              <a:gd name="T3" fmla="*/ 17 h 108"/>
              <a:gd name="T4" fmla="*/ 4293 w 4346"/>
              <a:gd name="T5" fmla="*/ 30 h 108"/>
              <a:gd name="T6" fmla="*/ 4293 w 4346"/>
              <a:gd name="T7" fmla="*/ 50 h 108"/>
              <a:gd name="T8" fmla="*/ 4329 w 4346"/>
              <a:gd name="T9" fmla="*/ 73 h 108"/>
              <a:gd name="T10" fmla="*/ 4305 w 4346"/>
              <a:gd name="T11" fmla="*/ 89 h 108"/>
              <a:gd name="T12" fmla="*/ 4082 w 4346"/>
              <a:gd name="T13" fmla="*/ 99 h 108"/>
              <a:gd name="T14" fmla="*/ 3675 w 4346"/>
              <a:gd name="T15" fmla="*/ 99 h 108"/>
              <a:gd name="T16" fmla="*/ 3129 w 4346"/>
              <a:gd name="T17" fmla="*/ 94 h 108"/>
              <a:gd name="T18" fmla="*/ 2401 w 4346"/>
              <a:gd name="T19" fmla="*/ 94 h 108"/>
              <a:gd name="T20" fmla="*/ 1733 w 4346"/>
              <a:gd name="T21" fmla="*/ 98 h 108"/>
              <a:gd name="T22" fmla="*/ 657 w 4346"/>
              <a:gd name="T23" fmla="*/ 102 h 108"/>
              <a:gd name="T24" fmla="*/ 1 w 4346"/>
              <a:gd name="T25" fmla="*/ 93 h 108"/>
              <a:gd name="T26" fmla="*/ 0 w 4346"/>
              <a:gd name="T27" fmla="*/ 13 h 108"/>
              <a:gd name="T28" fmla="*/ 657 w 4346"/>
              <a:gd name="T29" fmla="*/ 12 h 108"/>
              <a:gd name="T30" fmla="*/ 1349 w 4346"/>
              <a:gd name="T31" fmla="*/ 7 h 108"/>
              <a:gd name="T32" fmla="*/ 2265 w 4346"/>
              <a:gd name="T33" fmla="*/ 9 h 108"/>
              <a:gd name="T34" fmla="*/ 2834 w 4346"/>
              <a:gd name="T35" fmla="*/ 8 h 108"/>
              <a:gd name="T36" fmla="*/ 3477 w 4346"/>
              <a:gd name="T37" fmla="*/ 1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71CEA3DB-9CD1-4637-ACCB-DE293347961E}"/>
              </a:ext>
            </a:extLst>
          </p:cNvPr>
          <p:cNvSpPr>
            <a:spLocks/>
          </p:cNvSpPr>
          <p:nvPr/>
        </p:nvSpPr>
        <p:spPr bwMode="auto">
          <a:xfrm>
            <a:off x="198438" y="152400"/>
            <a:ext cx="715962" cy="6400800"/>
          </a:xfrm>
          <a:custGeom>
            <a:avLst/>
            <a:gdLst>
              <a:gd name="T0" fmla="*/ 86 w 883"/>
              <a:gd name="T1" fmla="*/ 3201 h 4115"/>
              <a:gd name="T2" fmla="*/ 79 w 883"/>
              <a:gd name="T3" fmla="*/ 2730 h 4115"/>
              <a:gd name="T4" fmla="*/ 64 w 883"/>
              <a:gd name="T5" fmla="*/ 2109 h 4115"/>
              <a:gd name="T6" fmla="*/ 101 w 883"/>
              <a:gd name="T7" fmla="*/ 1765 h 4115"/>
              <a:gd name="T8" fmla="*/ 79 w 883"/>
              <a:gd name="T9" fmla="*/ 1137 h 4115"/>
              <a:gd name="T10" fmla="*/ 34 w 883"/>
              <a:gd name="T11" fmla="*/ 651 h 4115"/>
              <a:gd name="T12" fmla="*/ 19 w 883"/>
              <a:gd name="T13" fmla="*/ 284 h 4115"/>
              <a:gd name="T14" fmla="*/ 49 w 883"/>
              <a:gd name="T15" fmla="*/ 45 h 4115"/>
              <a:gd name="T16" fmla="*/ 123 w 883"/>
              <a:gd name="T17" fmla="*/ 15 h 4115"/>
              <a:gd name="T18" fmla="*/ 243 w 883"/>
              <a:gd name="T19" fmla="*/ 37 h 4115"/>
              <a:gd name="T20" fmla="*/ 355 w 883"/>
              <a:gd name="T21" fmla="*/ 15 h 4115"/>
              <a:gd name="T22" fmla="*/ 512 w 883"/>
              <a:gd name="T23" fmla="*/ 7 h 4115"/>
              <a:gd name="T24" fmla="*/ 707 w 883"/>
              <a:gd name="T25" fmla="*/ 60 h 4115"/>
              <a:gd name="T26" fmla="*/ 797 w 883"/>
              <a:gd name="T27" fmla="*/ 142 h 4115"/>
              <a:gd name="T28" fmla="*/ 789 w 883"/>
              <a:gd name="T29" fmla="*/ 321 h 4115"/>
              <a:gd name="T30" fmla="*/ 804 w 883"/>
              <a:gd name="T31" fmla="*/ 658 h 4115"/>
              <a:gd name="T32" fmla="*/ 849 w 883"/>
              <a:gd name="T33" fmla="*/ 1047 h 4115"/>
              <a:gd name="T34" fmla="*/ 834 w 883"/>
              <a:gd name="T35" fmla="*/ 1586 h 4115"/>
              <a:gd name="T36" fmla="*/ 812 w 883"/>
              <a:gd name="T37" fmla="*/ 2199 h 4115"/>
              <a:gd name="T38" fmla="*/ 879 w 883"/>
              <a:gd name="T39" fmla="*/ 2812 h 4115"/>
              <a:gd name="T40" fmla="*/ 834 w 883"/>
              <a:gd name="T41" fmla="*/ 3329 h 4115"/>
              <a:gd name="T42" fmla="*/ 842 w 883"/>
              <a:gd name="T43" fmla="*/ 3957 h 4115"/>
              <a:gd name="T44" fmla="*/ 797 w 883"/>
              <a:gd name="T45" fmla="*/ 4054 h 4115"/>
              <a:gd name="T46" fmla="*/ 625 w 883"/>
              <a:gd name="T47" fmla="*/ 4084 h 4115"/>
              <a:gd name="T48" fmla="*/ 430 w 883"/>
              <a:gd name="T49" fmla="*/ 4039 h 4115"/>
              <a:gd name="T50" fmla="*/ 251 w 883"/>
              <a:gd name="T51" fmla="*/ 4069 h 4115"/>
              <a:gd name="T52" fmla="*/ 123 w 883"/>
              <a:gd name="T53" fmla="*/ 4114 h 4115"/>
              <a:gd name="T54" fmla="*/ 19 w 883"/>
              <a:gd name="T55" fmla="*/ 4062 h 4115"/>
              <a:gd name="T56" fmla="*/ 11 w 883"/>
              <a:gd name="T57" fmla="*/ 3875 h 4115"/>
              <a:gd name="T58" fmla="*/ 64 w 883"/>
              <a:gd name="T59" fmla="*/ 3598 h 4115"/>
              <a:gd name="T60" fmla="*/ 86 w 883"/>
              <a:gd name="T61" fmla="*/ 3201 h 4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83" h="4115">
                <a:moveTo>
                  <a:pt x="86" y="3201"/>
                </a:moveTo>
                <a:cubicBezTo>
                  <a:pt x="89" y="3056"/>
                  <a:pt x="83" y="2912"/>
                  <a:pt x="79" y="2730"/>
                </a:cubicBezTo>
                <a:cubicBezTo>
                  <a:pt x="75" y="2548"/>
                  <a:pt x="60" y="2270"/>
                  <a:pt x="64" y="2109"/>
                </a:cubicBezTo>
                <a:cubicBezTo>
                  <a:pt x="68" y="1948"/>
                  <a:pt x="99" y="1927"/>
                  <a:pt x="101" y="1765"/>
                </a:cubicBezTo>
                <a:cubicBezTo>
                  <a:pt x="103" y="1603"/>
                  <a:pt x="90" y="1323"/>
                  <a:pt x="79" y="1137"/>
                </a:cubicBezTo>
                <a:cubicBezTo>
                  <a:pt x="68" y="951"/>
                  <a:pt x="44" y="793"/>
                  <a:pt x="34" y="651"/>
                </a:cubicBezTo>
                <a:cubicBezTo>
                  <a:pt x="24" y="509"/>
                  <a:pt x="17" y="385"/>
                  <a:pt x="19" y="284"/>
                </a:cubicBezTo>
                <a:cubicBezTo>
                  <a:pt x="21" y="183"/>
                  <a:pt x="32" y="90"/>
                  <a:pt x="49" y="45"/>
                </a:cubicBezTo>
                <a:cubicBezTo>
                  <a:pt x="66" y="0"/>
                  <a:pt x="91" y="16"/>
                  <a:pt x="123" y="15"/>
                </a:cubicBezTo>
                <a:cubicBezTo>
                  <a:pt x="155" y="14"/>
                  <a:pt x="204" y="37"/>
                  <a:pt x="243" y="37"/>
                </a:cubicBezTo>
                <a:cubicBezTo>
                  <a:pt x="282" y="37"/>
                  <a:pt x="310" y="20"/>
                  <a:pt x="355" y="15"/>
                </a:cubicBezTo>
                <a:cubicBezTo>
                  <a:pt x="400" y="10"/>
                  <a:pt x="453" y="0"/>
                  <a:pt x="512" y="7"/>
                </a:cubicBezTo>
                <a:cubicBezTo>
                  <a:pt x="571" y="14"/>
                  <a:pt x="659" y="37"/>
                  <a:pt x="707" y="60"/>
                </a:cubicBezTo>
                <a:cubicBezTo>
                  <a:pt x="755" y="83"/>
                  <a:pt x="783" y="99"/>
                  <a:pt x="797" y="142"/>
                </a:cubicBezTo>
                <a:cubicBezTo>
                  <a:pt x="811" y="185"/>
                  <a:pt x="788" y="235"/>
                  <a:pt x="789" y="321"/>
                </a:cubicBezTo>
                <a:cubicBezTo>
                  <a:pt x="790" y="407"/>
                  <a:pt x="794" y="537"/>
                  <a:pt x="804" y="658"/>
                </a:cubicBezTo>
                <a:cubicBezTo>
                  <a:pt x="814" y="779"/>
                  <a:pt x="844" y="892"/>
                  <a:pt x="849" y="1047"/>
                </a:cubicBezTo>
                <a:cubicBezTo>
                  <a:pt x="854" y="1202"/>
                  <a:pt x="840" y="1394"/>
                  <a:pt x="834" y="1586"/>
                </a:cubicBezTo>
                <a:cubicBezTo>
                  <a:pt x="828" y="1778"/>
                  <a:pt x="805" y="1995"/>
                  <a:pt x="812" y="2199"/>
                </a:cubicBezTo>
                <a:cubicBezTo>
                  <a:pt x="819" y="2403"/>
                  <a:pt x="875" y="2624"/>
                  <a:pt x="879" y="2812"/>
                </a:cubicBezTo>
                <a:cubicBezTo>
                  <a:pt x="883" y="3000"/>
                  <a:pt x="840" y="3138"/>
                  <a:pt x="834" y="3329"/>
                </a:cubicBezTo>
                <a:cubicBezTo>
                  <a:pt x="828" y="3520"/>
                  <a:pt x="848" y="3836"/>
                  <a:pt x="842" y="3957"/>
                </a:cubicBezTo>
                <a:cubicBezTo>
                  <a:pt x="836" y="4078"/>
                  <a:pt x="833" y="4033"/>
                  <a:pt x="797" y="4054"/>
                </a:cubicBezTo>
                <a:cubicBezTo>
                  <a:pt x="761" y="4075"/>
                  <a:pt x="686" y="4086"/>
                  <a:pt x="625" y="4084"/>
                </a:cubicBezTo>
                <a:cubicBezTo>
                  <a:pt x="564" y="4082"/>
                  <a:pt x="492" y="4041"/>
                  <a:pt x="430" y="4039"/>
                </a:cubicBezTo>
                <a:cubicBezTo>
                  <a:pt x="368" y="4037"/>
                  <a:pt x="302" y="4057"/>
                  <a:pt x="251" y="4069"/>
                </a:cubicBezTo>
                <a:cubicBezTo>
                  <a:pt x="200" y="4081"/>
                  <a:pt x="162" y="4115"/>
                  <a:pt x="123" y="4114"/>
                </a:cubicBezTo>
                <a:cubicBezTo>
                  <a:pt x="84" y="4113"/>
                  <a:pt x="38" y="4102"/>
                  <a:pt x="19" y="4062"/>
                </a:cubicBezTo>
                <a:cubicBezTo>
                  <a:pt x="0" y="4022"/>
                  <a:pt x="3" y="3952"/>
                  <a:pt x="11" y="3875"/>
                </a:cubicBezTo>
                <a:cubicBezTo>
                  <a:pt x="19" y="3798"/>
                  <a:pt x="51" y="3710"/>
                  <a:pt x="64" y="3598"/>
                </a:cubicBezTo>
                <a:cubicBezTo>
                  <a:pt x="77" y="3486"/>
                  <a:pt x="83" y="3346"/>
                  <a:pt x="86" y="3201"/>
                </a:cubicBez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3C5E76E9-5B05-4808-BEC6-9B7FDEC9E475}"/>
              </a:ext>
            </a:extLst>
          </p:cNvPr>
          <p:cNvSpPr>
            <a:spLocks/>
          </p:cNvSpPr>
          <p:nvPr/>
        </p:nvSpPr>
        <p:spPr bwMode="invGray">
          <a:xfrm>
            <a:off x="323850" y="1157288"/>
            <a:ext cx="152400" cy="914400"/>
          </a:xfrm>
          <a:custGeom>
            <a:avLst/>
            <a:gdLst>
              <a:gd name="T0" fmla="*/ 92 w 110"/>
              <a:gd name="T1" fmla="*/ 0 h 842"/>
              <a:gd name="T2" fmla="*/ 81 w 110"/>
              <a:gd name="T3" fmla="*/ 170 h 842"/>
              <a:gd name="T4" fmla="*/ 51 w 110"/>
              <a:gd name="T5" fmla="*/ 362 h 842"/>
              <a:gd name="T6" fmla="*/ 74 w 110"/>
              <a:gd name="T7" fmla="*/ 539 h 842"/>
              <a:gd name="T8" fmla="*/ 88 w 110"/>
              <a:gd name="T9" fmla="*/ 709 h 842"/>
              <a:gd name="T10" fmla="*/ 110 w 110"/>
              <a:gd name="T11" fmla="*/ 842 h 842"/>
              <a:gd name="T12" fmla="*/ 81 w 110"/>
              <a:gd name="T13" fmla="*/ 768 h 842"/>
              <a:gd name="T14" fmla="*/ 59 w 110"/>
              <a:gd name="T15" fmla="*/ 716 h 842"/>
              <a:gd name="T16" fmla="*/ 29 w 110"/>
              <a:gd name="T17" fmla="*/ 598 h 842"/>
              <a:gd name="T18" fmla="*/ 0 w 110"/>
              <a:gd name="T19" fmla="*/ 414 h 842"/>
              <a:gd name="T20" fmla="*/ 22 w 110"/>
              <a:gd name="T21" fmla="*/ 251 h 842"/>
              <a:gd name="T22" fmla="*/ 51 w 110"/>
              <a:gd name="T23" fmla="*/ 81 h 842"/>
              <a:gd name="T24" fmla="*/ 92 w 110"/>
              <a:gd name="T25" fmla="*/ 0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" h="842">
                <a:moveTo>
                  <a:pt x="92" y="0"/>
                </a:moveTo>
                <a:lnTo>
                  <a:pt x="81" y="170"/>
                </a:lnTo>
                <a:lnTo>
                  <a:pt x="51" y="362"/>
                </a:lnTo>
                <a:lnTo>
                  <a:pt x="74" y="539"/>
                </a:lnTo>
                <a:lnTo>
                  <a:pt x="88" y="709"/>
                </a:lnTo>
                <a:lnTo>
                  <a:pt x="110" y="842"/>
                </a:lnTo>
                <a:lnTo>
                  <a:pt x="81" y="768"/>
                </a:lnTo>
                <a:lnTo>
                  <a:pt x="59" y="716"/>
                </a:lnTo>
                <a:lnTo>
                  <a:pt x="29" y="598"/>
                </a:lnTo>
                <a:lnTo>
                  <a:pt x="0" y="414"/>
                </a:lnTo>
                <a:lnTo>
                  <a:pt x="22" y="251"/>
                </a:lnTo>
                <a:lnTo>
                  <a:pt x="51" y="81"/>
                </a:lnTo>
                <a:lnTo>
                  <a:pt x="9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1FDBA37-9A54-4CB7-AA7B-96122B561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547688"/>
            <a:ext cx="859631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154EF83-F1C0-4DF4-ABE8-31855A398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E68B144-F26D-4FAE-89F0-37EB8C4F02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105BB934-928B-4625-99FF-AAEE46D2D6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A83CFCDB-35D7-4710-BFA4-336E37BFFB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37C273-0BBC-4E03-A754-23EB3DB79C3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A62E04F-B59B-413B-BDCA-B94E4D2F8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5288"/>
            <a:ext cx="7848600" cy="6826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 u="sng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CHEGOU A HORA DO SEU JUÍZO</a:t>
            </a:r>
            <a:endParaRPr lang="pt-BR" altLang="pt-BR" sz="3200" b="1">
              <a:solidFill>
                <a:srgbClr val="660033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300" u="sng">
                <a:latin typeface="Southern" charset="0"/>
                <a:cs typeface="Times New Roman" panose="02020603050405020304" pitchFamily="18" charset="0"/>
              </a:rPr>
              <a:t> </a:t>
            </a:r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612A0C52-E780-4FA4-AB03-E03A58B4D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371600"/>
            <a:ext cx="2743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pt-BR" altLang="pt-BR" sz="11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charset="0"/>
                <a:cs typeface="Times New Roman" panose="02020603050405020304" pitchFamily="18" charset="0"/>
              </a:rPr>
              <a:t>         </a:t>
            </a:r>
            <a:endParaRPr lang="pt-BR" altLang="pt-BR" sz="1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8DBD0121-C396-4146-B494-410B42957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358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charset="0"/>
                <a:cs typeface="Times New Roman" panose="02020603050405020304" pitchFamily="18" charset="0"/>
              </a:rPr>
              <a:t>INTRODUÇÃO</a:t>
            </a:r>
            <a:r>
              <a:rPr lang="pt-BR" altLang="pt-BR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outhern" charset="0"/>
                <a:cs typeface="Times New Roman" panose="02020603050405020304" pitchFamily="18" charset="0"/>
              </a:rPr>
              <a:t>:</a:t>
            </a:r>
            <a:endParaRPr lang="pt-BR" altLang="pt-BR" sz="28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9C9BA603-C9D3-4590-834F-E4D796813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43200"/>
            <a:ext cx="800100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 Apocalipse 14:6 e 7</a:t>
            </a:r>
          </a:p>
          <a:p>
            <a:pPr algn="just">
              <a:spcBef>
                <a:spcPct val="50000"/>
              </a:spcBef>
            </a:pPr>
            <a:endParaRPr lang="pt-BR" altLang="pt-BR" sz="2800">
              <a:solidFill>
                <a:schemeClr val="accent2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2. I João 2:1</a:t>
            </a:r>
          </a:p>
          <a:p>
            <a:pPr algn="just">
              <a:spcBef>
                <a:spcPct val="50000"/>
              </a:spcBef>
            </a:pPr>
            <a:endParaRPr lang="pt-BR" altLang="pt-BR" sz="2800">
              <a:solidFill>
                <a:srgbClr val="0000CC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pt-BR" altLang="pt-BR" sz="2800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3. Hebreus 9:23 e 24.</a:t>
            </a:r>
          </a:p>
          <a:p>
            <a:pPr algn="just">
              <a:spcBef>
                <a:spcPct val="50000"/>
              </a:spcBef>
            </a:pPr>
            <a:endParaRPr lang="pt-BR" altLang="pt-BR" sz="2800">
              <a:latin typeface="PosterBodoni BT" pitchFamily="18" charset="0"/>
            </a:endParaRP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3391669E-82AF-435A-96D7-CFC844A1B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8605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nimBg="1" autoUpdateAnimBg="0"/>
      <p:bldP spid="2051" grpId="0" autoUpdateAnimBg="0"/>
      <p:bldP spid="2052" grpId="0" autoUpdateAnimBg="0"/>
      <p:bldP spid="205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76884EC-5087-4660-B283-978D31B79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6868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	4</a:t>
            </a:r>
            <a:r>
              <a:rPr lang="pt-BR" altLang="pt-BR" sz="2800" b="1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. </a:t>
            </a:r>
            <a:r>
              <a:rPr lang="pt-BR" altLang="pt-BR" sz="2800" b="1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G.C. 421 (36</a:t>
            </a:r>
            <a:r>
              <a:rPr lang="pt-BR" altLang="pt-BR" sz="2800" b="1" u="sng" baseline="300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a </a:t>
            </a:r>
            <a:r>
              <a:rPr lang="pt-BR" altLang="pt-BR" sz="2800" b="1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edição)</a:t>
            </a:r>
            <a:r>
              <a:rPr lang="pt-BR" altLang="pt-BR" sz="2800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- “ Durante dezoito séculos este ministério continuou no primeiro compartimento do Santuário. O sangue de Cristo, oferecido em favor dos crentes arrependidos, assegurava-lhes perdão e aceitação perante o Pai; contudo, ainda permaneciam seus pecados nos livros de registro. Como no serviço típico havia uma expiação ao fim do ano, semelhantemente, antes que se complete a obra de Cristo para redenção do homem, há também uma expiação para tirar o pecado do Santuário. Este é o serviço iniciado quando terminaram os 2.300 dias.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51F4ABD-A03A-4EA4-9320-B2A4463B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534400" cy="79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Naquela ocasião, conforme fora 	predito pelo Profeta Daniel, nosso 	Sumo Sacerdote entrou no lugar 	santíssimo para efetuar a última 	parte de Sua solene obra: purificar o 	Santuário.”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   </a:t>
            </a:r>
            <a:r>
              <a:rPr lang="pt-BR" altLang="pt-BR" sz="2800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5.</a:t>
            </a:r>
            <a:r>
              <a:rPr lang="pt-BR" altLang="pt-BR" sz="2800" b="1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800" b="1" u="sng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G.C. 422 (36</a:t>
            </a:r>
            <a:r>
              <a:rPr lang="pt-BR" altLang="pt-BR" sz="2800" b="1" u="sng" baseline="30000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a </a:t>
            </a:r>
            <a:r>
              <a:rPr lang="pt-BR" altLang="pt-BR" sz="2800" b="1" u="sng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edição)</a:t>
            </a:r>
            <a:r>
              <a:rPr lang="pt-BR" altLang="pt-BR" sz="2800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 - “ Destarte, os 	que seguiram a luz da palavra 	profética viram que, 	em  vez  de  	vir Cristo à Terra, ao 	terminarem 	em 1844 os 2.300 dias, 	entrou Ele 	então no lugar santíssimo 	do san-	tuário celeste a fim de levar a 	efeito a obra final da expiação, 	preparatória à Sua vinda.”</a:t>
            </a:r>
          </a:p>
          <a:p>
            <a:pPr algn="just" eaLnBrk="0" hangingPunct="0">
              <a:spcBef>
                <a:spcPct val="50000"/>
              </a:spcBef>
            </a:pPr>
            <a:endParaRPr lang="pt-BR" altLang="pt-BR" sz="2800">
              <a:solidFill>
                <a:srgbClr val="660033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pt-BR" altLang="pt-BR" sz="2800">
              <a:latin typeface="PosterBodoni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68EB2F2-B315-4A9D-BB3E-5D29E72E5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839200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6. </a:t>
            </a:r>
            <a:r>
              <a:rPr lang="pt-BR" altLang="pt-BR" sz="2800" b="1" u="sng">
                <a:latin typeface="PosterBodoni BT" pitchFamily="18" charset="0"/>
                <a:cs typeface="Times New Roman" panose="02020603050405020304" pitchFamily="18" charset="0"/>
              </a:rPr>
              <a:t>G.C. 484 (36</a:t>
            </a:r>
            <a:r>
              <a:rPr lang="pt-BR" altLang="pt-BR" sz="2800" b="1" u="sng" baseline="30000">
                <a:latin typeface="PosterBodoni BT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2800" b="1" u="sng">
                <a:latin typeface="PosterBodoni BT" pitchFamily="18" charset="0"/>
                <a:cs typeface="Times New Roman" panose="02020603050405020304" pitchFamily="18" charset="0"/>
              </a:rPr>
              <a:t> edição)</a:t>
            </a:r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- “O intercessor 	divino 	apresenta a petição para que 	sejam 	perdoadas as transgressões 	de todos os 	que venceram pelo Seu 	sangue... Pede, 	para Seu povo, não 	somente perdão e 	justificação, amplos 	e completos, mas 	participação em sua 	glória e assento 	sobre o Seu trono.”</a:t>
            </a:r>
            <a:r>
              <a:rPr lang="pt-BR" altLang="pt-BR" sz="2800">
                <a:latin typeface="PosterBodoni BT" pitchFamily="18" charset="0"/>
              </a:rPr>
              <a:t> </a:t>
            </a:r>
          </a:p>
          <a:p>
            <a:pPr algn="just"/>
            <a:r>
              <a:rPr lang="pt-BR" altLang="pt-BR" sz="2800" b="1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IV -</a:t>
            </a:r>
            <a:r>
              <a:rPr lang="pt-BR" altLang="pt-BR" sz="2800" b="1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PARA QUE É O JUÍZO INVESTIGATIVO</a:t>
            </a:r>
            <a:r>
              <a:rPr lang="pt-BR" altLang="pt-BR" sz="2800" b="1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?</a:t>
            </a:r>
            <a:endParaRPr lang="pt-BR" altLang="pt-BR" sz="28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2800">
                <a:solidFill>
                  <a:schemeClr val="folHlink"/>
                </a:solidFill>
                <a:latin typeface="PosterBodoni BT" pitchFamily="18" charset="0"/>
                <a:cs typeface="Times New Roman" panose="02020603050405020304" pitchFamily="18" charset="0"/>
              </a:rPr>
              <a:t>      </a:t>
            </a:r>
            <a:r>
              <a:rPr lang="pt-BR" altLang="pt-BR" sz="2800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1. Daniel 7:22 - “Fazer justiça aos san-	   tos.”</a:t>
            </a:r>
          </a:p>
          <a:p>
            <a:pPr algn="just"/>
            <a:r>
              <a:rPr lang="pt-BR" altLang="pt-BR" sz="2800">
                <a:solidFill>
                  <a:schemeClr val="folHlink"/>
                </a:solidFill>
                <a:latin typeface="PosterBodoni BT" pitchFamily="18" charset="0"/>
                <a:cs typeface="Times New Roman" panose="02020603050405020304" pitchFamily="18" charset="0"/>
              </a:rPr>
              <a:t>      </a:t>
            </a:r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2. Hebreus 10:30 - “Julgar o Seu povo.”</a:t>
            </a:r>
          </a:p>
          <a:p>
            <a:pPr algn="just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 </a:t>
            </a:r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3. I Pedro 4:17- “A ocasião de começar 	   o juízo pela casa de Deus é chegada.”</a:t>
            </a:r>
          </a:p>
          <a:p>
            <a:pPr algn="just"/>
            <a:endParaRPr lang="pt-BR" altLang="pt-BR" sz="2800">
              <a:solidFill>
                <a:srgbClr val="FF3300"/>
              </a:solidFill>
              <a:latin typeface="PosterBodoni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6AEC891-273E-40BE-B801-7771929A3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84582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4.</a:t>
            </a:r>
            <a:r>
              <a:rPr lang="pt-BR" altLang="pt-BR" sz="2800" b="1" u="sng">
                <a:latin typeface="PosterBodoni BT" pitchFamily="18" charset="0"/>
                <a:cs typeface="Times New Roman" panose="02020603050405020304" pitchFamily="18" charset="0"/>
              </a:rPr>
              <a:t> G.C. 480 (36</a:t>
            </a:r>
            <a:r>
              <a:rPr lang="pt-BR" altLang="pt-BR" sz="2800" b="1" u="sng" baseline="30000">
                <a:latin typeface="PosterBodoni BT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2800" b="1" u="sng">
                <a:latin typeface="PosterBodoni BT" pitchFamily="18" charset="0"/>
                <a:cs typeface="Times New Roman" panose="02020603050405020304" pitchFamily="18" charset="0"/>
              </a:rPr>
              <a:t> edição)</a:t>
            </a:r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- “No cerimonial típico, somente os que tinham vindo perante Deus com confissão e arrependimento, e cujos pecados, por meio do sangue da oferta para o pecado, eram transferidos para o Santuário, é que tinham parte na cerimônia do dia da expiação. Assim, no grande dia da expiação final e do juízo de investigação, os únicos casos à serem considerados são os do povo professo de Deus. O julgamento dos ímpios constitui obra distinta e separada e ocorre  em ocasião posterior.”</a:t>
            </a:r>
            <a:r>
              <a:rPr lang="pt-BR" altLang="pt-BR" sz="2800">
                <a:latin typeface="PosterBodoni BT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4BFCC1C-10D2-4758-B3F4-87A3B0A88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915400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1809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/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5.O Juízo Investigativo é para demonstrar  	a todo o universo expectante a justiça 	de Deus em salvar o crente sincero e 	para fazer calar a Satanás que nos 	acusa de dia e de noite:</a:t>
            </a:r>
          </a:p>
          <a:p>
            <a:pPr lvl="2" algn="just"/>
            <a:endParaRPr lang="pt-BR" altLang="pt-BR" sz="2800">
              <a:solidFill>
                <a:srgbClr val="0000CC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        5.1 - Diz Satanás para Deus: “São estas 		as pessoas que hão de tomar meu 		lugar no Céu e o lugar dos anjos 		que se uniram  a  mim?  Embora 		professem obedecer à lei de Deus, 	        tem porventura guardado os seus 	        preceitos? Não tem sido amantes 		de si  mesmos;  mais  do  que  de 	        Deus? </a:t>
            </a:r>
          </a:p>
          <a:p>
            <a:pPr eaLnBrk="0" hangingPunct="0"/>
            <a:endParaRPr lang="pt-BR" altLang="pt-BR" sz="2800">
              <a:latin typeface="PosterBodoni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AD26F89-4A8B-4A2D-90D4-BA13247D4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"/>
            <a:ext cx="8382000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Não colocaram seus próprios interesses acima do Seu serviço? Não amaram as coisas do mundo?  ... Eis o seu egoísmo, sua maldade, seu ódio uns para com os outros... Hás de banir-me e aos meus anjos de Sua presença, e contudo recompensar os que são culpados dos mesmos pecados? Não podes, ó Senhor, isso fazer com justiça.</a:t>
            </a:r>
            <a:r>
              <a:rPr lang="pt-BR" altLang="pt-BR" sz="2800">
                <a:latin typeface="PosterBodoni BT" pitchFamily="18" charset="0"/>
              </a:rPr>
              <a:t> </a:t>
            </a:r>
          </a:p>
          <a:p>
            <a:pPr algn="just"/>
            <a:endParaRPr lang="pt-BR" altLang="pt-BR" sz="2800">
              <a:latin typeface="PosterBodoni BT" pitchFamily="18" charset="0"/>
            </a:endParaRPr>
          </a:p>
          <a:p>
            <a:pPr algn="just"/>
            <a:r>
              <a:rPr lang="pt-BR" altLang="pt-BR" sz="2800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Teu trono não se achará baseado em justiça e juízo. A justiça requer que seja pronunciada sentença contra eles”. </a:t>
            </a:r>
            <a:r>
              <a:rPr lang="pt-BR" altLang="pt-BR" sz="2800" b="1" u="sng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TESTEMUNHOS SELETOS Vol.II, págs. 176 e 177.</a:t>
            </a:r>
            <a:endParaRPr lang="pt-BR" altLang="pt-BR" sz="2800">
              <a:solidFill>
                <a:srgbClr val="660066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/>
            <a:endParaRPr lang="pt-BR" altLang="pt-BR" sz="2800">
              <a:solidFill>
                <a:srgbClr val="660066"/>
              </a:solidFill>
              <a:latin typeface="PosterBodoni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A26959-0167-4021-97E9-9C9D4EADC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8382000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</a:t>
            </a:r>
            <a:r>
              <a:rPr lang="pt-BR" altLang="pt-BR" sz="2800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5.2 - Dessa forma Deus abre os livros 	      de registros a fim de permitir 	      uma  inspeção  imparcial,   para 		      confirmar a salvação dos santos</a:t>
            </a:r>
            <a:r>
              <a:rPr lang="pt-BR" altLang="pt-BR" sz="2800" b="1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altLang="pt-BR" sz="2800">
              <a:solidFill>
                <a:srgbClr val="660033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 b="1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V - </a:t>
            </a:r>
            <a:r>
              <a:rPr lang="pt-BR" altLang="pt-BR" sz="2800" b="1" u="sng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COMO SE DESENVOLVE O JUÍZO?</a:t>
            </a:r>
            <a:endParaRPr lang="pt-BR" altLang="pt-BR" sz="2800">
              <a:solidFill>
                <a:srgbClr val="008000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endParaRPr lang="pt-BR" altLang="pt-BR" sz="28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 1. Hebreus 9:27 e 28 (</a:t>
            </a:r>
            <a:r>
              <a:rPr lang="pt-BR" altLang="pt-BR" sz="2800" b="1" u="sng">
                <a:latin typeface="PosterBodoni BT" pitchFamily="18" charset="0"/>
                <a:cs typeface="Times New Roman" panose="02020603050405020304" pitchFamily="18" charset="0"/>
              </a:rPr>
              <a:t>seqüência do </a:t>
            </a:r>
            <a:r>
              <a:rPr lang="pt-BR" altLang="pt-BR" sz="2800" b="1">
                <a:latin typeface="PosterBodoni BT" pitchFamily="18" charset="0"/>
                <a:cs typeface="Times New Roman" panose="02020603050405020304" pitchFamily="18" charset="0"/>
              </a:rPr>
              <a:t>	   </a:t>
            </a:r>
            <a:r>
              <a:rPr lang="pt-BR" altLang="pt-BR" sz="2800" b="1" u="sng">
                <a:latin typeface="PosterBodoni BT" pitchFamily="18" charset="0"/>
                <a:cs typeface="Times New Roman" panose="02020603050405020304" pitchFamily="18" charset="0"/>
              </a:rPr>
              <a:t>Juízo</a:t>
            </a:r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0" hangingPunct="0"/>
            <a:endParaRPr lang="pt-BR" altLang="pt-BR" sz="28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 </a:t>
            </a:r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2. Daniel 7:9 e 10 </a:t>
            </a:r>
            <a:r>
              <a:rPr lang="pt-BR" altLang="pt-BR" sz="2800" b="1" u="sng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(Juiz</a:t>
            </a:r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  </a:t>
            </a:r>
            <a:r>
              <a:rPr lang="pt-BR" altLang="pt-BR" sz="2800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2.1. </a:t>
            </a:r>
            <a:r>
              <a:rPr lang="pt-BR" altLang="pt-BR" sz="2800" b="1" u="sng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G.C. 479 (36</a:t>
            </a:r>
            <a:r>
              <a:rPr lang="pt-BR" altLang="pt-BR" sz="2800" b="1" u="sng" baseline="30000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a </a:t>
            </a:r>
            <a:r>
              <a:rPr lang="pt-BR" altLang="pt-BR" sz="2800" b="1" u="sng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edição) </a:t>
            </a:r>
            <a:r>
              <a:rPr lang="pt-BR" altLang="pt-BR" sz="2800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- “O 	An- 	         cião de dias é Deus, o Pai.”</a:t>
            </a:r>
          </a:p>
          <a:p>
            <a:pPr algn="just" eaLnBrk="0" hangingPunct="0"/>
            <a:endParaRPr lang="pt-BR" altLang="pt-BR" sz="2800">
              <a:solidFill>
                <a:srgbClr val="660033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endParaRPr lang="pt-BR" altLang="pt-BR" sz="2800">
              <a:latin typeface="PosterBodoni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7D9DBD8-9E71-4E01-A5FD-D419E287D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534400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800">
                <a:solidFill>
                  <a:schemeClr val="hlink"/>
                </a:solidFill>
                <a:latin typeface="PosterBodoni BT" pitchFamily="18" charset="0"/>
                <a:cs typeface="Times New Roman" panose="02020603050405020304" pitchFamily="18" charset="0"/>
              </a:rPr>
              <a:t>3. I João 2:1; Hebreus 9:24 (</a:t>
            </a:r>
            <a:r>
              <a:rPr lang="pt-BR" altLang="pt-BR" sz="2800" b="1" u="sng">
                <a:solidFill>
                  <a:schemeClr val="hlink"/>
                </a:solidFill>
                <a:latin typeface="PosterBodoni BT" pitchFamily="18" charset="0"/>
                <a:cs typeface="Times New Roman" panose="02020603050405020304" pitchFamily="18" charset="0"/>
              </a:rPr>
              <a:t>Advogado</a:t>
            </a:r>
            <a:r>
              <a:rPr lang="pt-BR" altLang="pt-BR" sz="2800">
                <a:solidFill>
                  <a:schemeClr val="hlink"/>
                </a:solidFill>
                <a:latin typeface="PosterBodoni BT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4. Apoc. 12:10 ( </a:t>
            </a:r>
            <a:r>
              <a:rPr lang="pt-BR" altLang="pt-BR" sz="2800" b="1" u="sng">
                <a:latin typeface="PosterBodoni BT" pitchFamily="18" charset="0"/>
                <a:cs typeface="Times New Roman" panose="02020603050405020304" pitchFamily="18" charset="0"/>
              </a:rPr>
              <a:t>Acusador)</a:t>
            </a:r>
          </a:p>
          <a:p>
            <a:pPr eaLnBrk="0" hangingPunct="0"/>
            <a:endParaRPr lang="pt-BR" altLang="pt-BR" sz="2800" b="1" u="sng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</a:rPr>
              <a:t>    </a:t>
            </a:r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4.1.</a:t>
            </a:r>
            <a:r>
              <a:rPr lang="pt-BR" altLang="pt-BR" sz="2800" b="1" u="sng">
                <a:latin typeface="PosterBodoni BT" pitchFamily="18" charset="0"/>
                <a:cs typeface="Times New Roman" panose="02020603050405020304" pitchFamily="18" charset="0"/>
              </a:rPr>
              <a:t>G.C.484 (36</a:t>
            </a:r>
            <a:r>
              <a:rPr lang="pt-BR" altLang="pt-BR" sz="2800" b="1" u="sng" baseline="30000">
                <a:latin typeface="PosterBodoni BT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2800" b="1" u="sng">
                <a:latin typeface="PosterBodoni BT" pitchFamily="18" charset="0"/>
                <a:cs typeface="Times New Roman" panose="02020603050405020304" pitchFamily="18" charset="0"/>
              </a:rPr>
              <a:t> edição)</a:t>
            </a:r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-   “  Enquanto Jesus faz a defesa dos súditos de sua graça, Satanás acusa-os diante de Deus como transgressores... Agora aponta para  o relatório de sua vida, para os defeitos de caráter e dessemelhança com Cristo, que desonraram a Seu Redentor, para todos os pecados que ele os tentou a cometer; e por causa disto os reclama como súditos seus.</a:t>
            </a:r>
          </a:p>
          <a:p>
            <a:pPr algn="just" eaLnBrk="0" hangingPunct="0"/>
            <a:r>
              <a:rPr lang="pt-BR" altLang="pt-BR" sz="2800">
                <a:latin typeface="Southern" charset="0"/>
                <a:cs typeface="Times New Roman" panose="02020603050405020304" pitchFamily="18" charset="0"/>
              </a:rPr>
              <a:t>   </a:t>
            </a:r>
            <a:endParaRPr lang="pt-BR" altLang="pt-BR" sz="28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endParaRPr lang="pt-BR" altLang="pt-BR" sz="2800">
              <a:latin typeface="PosterBodoni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A5BB6F2-B15E-484C-8270-6FDE9A45E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76200"/>
            <a:ext cx="8610600" cy="820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pt-BR" altLang="pt-BR" sz="2800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	Jesus não justifica os pecados, mas 	apresenta o seu arrependimento e fé, 	e, reclamando o perdão para eles 	ergue as mãos feridas perante o Pai e 	os santos anjos, dizendo: Conheço-os 	pelo nome: gravei-os na  palma de 	minhas mãos.”</a:t>
            </a:r>
          </a:p>
          <a:p>
            <a:pPr algn="just" eaLnBrk="0" hangingPunct="0"/>
            <a:endParaRPr lang="pt-BR" altLang="pt-BR" sz="1600">
              <a:solidFill>
                <a:srgbClr val="660066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   5. Apoc. 5:11 (</a:t>
            </a:r>
            <a:r>
              <a:rPr lang="pt-BR" altLang="pt-BR" sz="2800" b="1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Testemunhas)</a:t>
            </a:r>
            <a:endParaRPr lang="pt-BR" altLang="pt-BR" sz="2800">
              <a:solidFill>
                <a:srgbClr val="FF3300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endParaRPr lang="pt-BR" altLang="pt-BR" sz="1200">
              <a:solidFill>
                <a:srgbClr val="660066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   6. S. Tiago 2:12; Eclesiastes 12:13 e 14            	(</a:t>
            </a:r>
            <a:r>
              <a:rPr lang="pt-BR" altLang="pt-BR" sz="2800" b="1" u="sng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Norma de Juízo</a:t>
            </a:r>
            <a:r>
              <a:rPr lang="pt-BR" altLang="pt-BR" sz="2800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0" hangingPunct="0"/>
            <a:endParaRPr lang="pt-BR" altLang="pt-BR" sz="2800">
              <a:solidFill>
                <a:srgbClr val="008000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     	</a:t>
            </a:r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6.1. </a:t>
            </a:r>
            <a:r>
              <a:rPr lang="pt-BR" altLang="pt-BR" sz="2800" b="1" u="sng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G.C. 482 (36</a:t>
            </a:r>
            <a:r>
              <a:rPr lang="pt-BR" altLang="pt-BR" sz="2800" b="1" u="sng" baseline="300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2800" b="1" u="sng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 edição)</a:t>
            </a:r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 - “A Lei de 	Deus é a 	norma pela qual o caráter e 	vida dos 	homens serão aferidos no 	juízo.”</a:t>
            </a:r>
          </a:p>
          <a:p>
            <a:pPr algn="just" eaLnBrk="0" hangingPunct="0"/>
            <a:endParaRPr lang="pt-BR" altLang="pt-BR" sz="2800">
              <a:solidFill>
                <a:srgbClr val="660066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endParaRPr lang="pt-BR" altLang="pt-BR" sz="2800">
              <a:solidFill>
                <a:srgbClr val="660066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endParaRPr lang="pt-BR" altLang="pt-BR" sz="2800">
              <a:solidFill>
                <a:srgbClr val="660066"/>
              </a:solidFill>
              <a:latin typeface="PosterBodoni BT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6913A3B-575C-45EC-847B-8E764EB91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363"/>
            <a:ext cx="91440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8096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  </a:t>
            </a:r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7. Abrem-se Livros (no plural) – Daniel 	7:10; Apoc. 20:12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     </a:t>
            </a:r>
            <a:r>
              <a:rPr lang="pt-BR" altLang="pt-BR" sz="2800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7.1 </a:t>
            </a:r>
            <a:r>
              <a:rPr lang="pt-BR" altLang="pt-BR" sz="2800" b="1" u="sng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 LIVRO DA VIDA</a:t>
            </a:r>
          </a:p>
          <a:p>
            <a:pPr algn="just" eaLnBrk="0" hangingPunct="0"/>
            <a:endParaRPr lang="pt-BR" altLang="pt-BR" sz="2800">
              <a:solidFill>
                <a:schemeClr val="bg2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	  </a:t>
            </a:r>
            <a:r>
              <a:rPr lang="pt-BR" altLang="pt-BR" sz="2800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7.1.1. Êxodo 32:32 e 33 (</a:t>
            </a:r>
            <a:r>
              <a:rPr lang="pt-BR" altLang="pt-BR" sz="2800" b="1" u="sng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primeira vez </a:t>
            </a:r>
            <a:r>
              <a:rPr lang="pt-BR" altLang="pt-BR" sz="2800" b="1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	              </a:t>
            </a:r>
            <a:r>
              <a:rPr lang="pt-BR" altLang="pt-BR" sz="2800" b="1" u="sng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que é mencionado na Bíblia</a:t>
            </a:r>
            <a:r>
              <a:rPr lang="pt-BR" altLang="pt-BR" sz="2800" u="sng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).</a:t>
            </a:r>
          </a:p>
          <a:p>
            <a:pPr algn="just" eaLnBrk="0" hangingPunct="0"/>
            <a:endParaRPr lang="pt-BR" altLang="pt-BR" sz="2800">
              <a:solidFill>
                <a:srgbClr val="660033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	  </a:t>
            </a:r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7.1.2. Explicitamente é  mencionado  7  		     vezes (o  número da  perfeição);   		     Filipenses 4:3;  Apocalipse 3:5; 		     13:8; 17:8; 20:12; 20:15; 21:27.</a:t>
            </a:r>
            <a:r>
              <a:rPr lang="pt-BR" altLang="pt-BR" sz="2800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   </a:t>
            </a:r>
          </a:p>
          <a:p>
            <a:pPr algn="just" eaLnBrk="0" hangingPunct="0"/>
            <a:endParaRPr lang="pt-BR" altLang="pt-BR" sz="2800">
              <a:solidFill>
                <a:srgbClr val="FF3300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	</a:t>
            </a:r>
            <a:endParaRPr lang="pt-BR" altLang="pt-BR" sz="2800">
              <a:solidFill>
                <a:srgbClr val="008000"/>
              </a:solidFill>
              <a:latin typeface="PosterBodoni BT" pitchFamily="18" charset="0"/>
            </a:endParaRP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5913B89D-438F-43B9-93AC-2712C7E1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2057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5C27421B-6CDE-42A6-9A40-0A7FC066F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15430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Text Box 2">
            <a:extLst>
              <a:ext uri="{FF2B5EF4-FFF2-40B4-BE49-F238E27FC236}">
                <a16:creationId xmlns:a16="http://schemas.microsoft.com/office/drawing/2014/main" id="{F69ACF3A-4DBD-4697-A83E-5CCADD5C9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6588"/>
            <a:ext cx="8686800" cy="747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4. As  doutrinas  do  Juízo  Investigativo	 e 	do Santuário Celestial estão 	estampadas nas Escrituras Sagradas, 	tanto no Velho como no Novo 	Testamentos e tem sido pregadas 	pelos  defensores  da fé  no  Advento  	de Cristo Jesus: Os Adventistas do 	Sétimo Dia.</a:t>
            </a:r>
          </a:p>
          <a:p>
            <a:pPr algn="just">
              <a:spcBef>
                <a:spcPct val="50000"/>
              </a:spcBef>
            </a:pPr>
            <a:endParaRPr lang="pt-BR" altLang="pt-BR" sz="28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</a:t>
            </a:r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5. As   respostas   às   05   perguntas se-	 guintes  ajudarão  a  clarear  o  	assunto em  nossa mente:</a:t>
            </a:r>
          </a:p>
          <a:p>
            <a:pPr algn="just">
              <a:spcBef>
                <a:spcPct val="50000"/>
              </a:spcBef>
            </a:pPr>
            <a:r>
              <a:rPr lang="pt-BR" altLang="pt-BR" sz="2800">
                <a:latin typeface="PosterBodoni BT"/>
                <a:cs typeface="Times New Roman" panose="02020603050405020304" pitchFamily="18" charset="0"/>
              </a:rPr>
              <a:t> </a:t>
            </a:r>
            <a:endParaRPr lang="pt-BR" altLang="pt-BR" sz="28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pt-BR" altLang="pt-BR" sz="2800">
              <a:latin typeface="PosterBodoni BT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408EABA-14D3-421B-8987-D053BFB09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76200"/>
            <a:ext cx="9229725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pt-BR" altLang="pt-BR" sz="2800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	7.1.3. </a:t>
            </a:r>
            <a:r>
              <a:rPr lang="pt-BR" altLang="pt-BR" sz="2800" b="1" u="sng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G.C. 480 (36</a:t>
            </a:r>
            <a:r>
              <a:rPr lang="pt-BR" altLang="pt-BR" sz="2800" b="1" u="sng" baseline="30000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2800" b="1" u="sng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 edição)</a:t>
            </a:r>
            <a:r>
              <a:rPr lang="pt-BR" altLang="pt-BR" sz="2800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 - “O Livro da 		   Vida contém os nomes de todos os 		   que já  entraram  para  o  serviço   		   de Deus.”</a:t>
            </a:r>
          </a:p>
          <a:p>
            <a:pPr algn="just" eaLnBrk="0" hangingPunct="0"/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 7.2.</a:t>
            </a:r>
            <a:r>
              <a:rPr lang="pt-BR" altLang="pt-BR" sz="2800" b="1" u="sng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 LIVRO DO MEMORIAL</a:t>
            </a:r>
            <a:endParaRPr lang="pt-BR" altLang="pt-BR" sz="2800">
              <a:solidFill>
                <a:srgbClr val="0000CC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 eaLnBrk="0" hangingPunct="0"/>
            <a:r>
              <a:rPr lang="pt-BR" altLang="pt-BR" sz="2800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 	</a:t>
            </a:r>
            <a:r>
              <a:rPr lang="pt-BR" altLang="pt-BR" sz="2800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7.2.1 - Malaquias 3:16</a:t>
            </a:r>
          </a:p>
          <a:p>
            <a:pPr algn="just" eaLnBrk="0" hangingPunct="0"/>
            <a:r>
              <a:rPr lang="pt-BR" altLang="pt-BR" sz="2800">
                <a:solidFill>
                  <a:srgbClr val="FF3300"/>
                </a:solidFill>
                <a:latin typeface="Southern" charset="0"/>
                <a:cs typeface="Times New Roman" panose="02020603050405020304" pitchFamily="18" charset="0"/>
              </a:rPr>
              <a:t> 	</a:t>
            </a:r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7.2.2.- </a:t>
            </a:r>
            <a:r>
              <a:rPr lang="pt-BR" altLang="pt-BR" sz="2800" b="1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G.C. 481 (36</a:t>
            </a:r>
            <a:r>
              <a:rPr lang="pt-BR" altLang="pt-BR" sz="2800" b="1" u="sng" baseline="300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2800" b="1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 edição)</a:t>
            </a:r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 - “Há um 	memorial escrito diante de Deus, no qual 	estão registradas as boas ações dos ‘que 	temem ao Senhor, e para os que se 	lembram do seu nome’. </a:t>
            </a:r>
            <a:r>
              <a:rPr lang="pt-BR" altLang="pt-BR" sz="2800" b="1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Malaquias 3:16</a:t>
            </a:r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. 	Suas palavras de fé, seus atos de amor, 	acham-se registrados no Céu... No livro 	memorial de Deus toda ação de justiça se</a:t>
            </a:r>
          </a:p>
          <a:p>
            <a:pPr algn="just" eaLnBrk="0" hangingPunct="0"/>
            <a:endParaRPr lang="pt-BR" altLang="pt-BR" sz="2800">
              <a:solidFill>
                <a:srgbClr val="008000"/>
              </a:solidFill>
              <a:latin typeface="PosterBodoni BT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682DA43-8CFE-4C74-9136-3D2CA3F8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458200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	acha imortalizada. Ali, toda tentação 	resistida, todo mal vencido, toda 	palavra de terna compaixão que se 	proferir acham-se fielmente his-	toriados. E todo ato de sacrifício, 	todo sofrimento e tristeza, suportado 	por amor de Cristo, encontra-se 	registrado.”</a:t>
            </a:r>
          </a:p>
          <a:p>
            <a:pPr algn="just"/>
            <a:endParaRPr lang="pt-BR" altLang="pt-BR" sz="2800">
              <a:solidFill>
                <a:srgbClr val="FF3300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7.3.</a:t>
            </a:r>
            <a:r>
              <a:rPr lang="pt-BR" altLang="pt-BR" sz="2800" b="1" u="sng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 LIVRO DO PECADO (INIQUIDADE</a:t>
            </a:r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pt-BR" altLang="pt-BR" sz="2800">
                <a:solidFill>
                  <a:srgbClr val="0000CC"/>
                </a:solidFill>
                <a:latin typeface="Southern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pt-BR" altLang="pt-BR" sz="2800">
                <a:solidFill>
                  <a:srgbClr val="0000CC"/>
                </a:solidFill>
                <a:latin typeface="Southern" charset="0"/>
                <a:cs typeface="Times New Roman" panose="02020603050405020304" pitchFamily="18" charset="0"/>
              </a:rPr>
              <a:t>	</a:t>
            </a:r>
            <a:r>
              <a:rPr lang="pt-BR" altLang="pt-BR" sz="2800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7.3.  1- Isaías 65:6 e 7; Jeremias 2:22</a:t>
            </a:r>
          </a:p>
          <a:p>
            <a:pPr algn="just"/>
            <a:endParaRPr lang="pt-BR" altLang="pt-BR" sz="2800">
              <a:solidFill>
                <a:srgbClr val="660033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/>
            <a:endParaRPr lang="pt-BR" altLang="pt-BR" sz="2800">
              <a:solidFill>
                <a:srgbClr val="0000CC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endParaRPr lang="pt-BR" altLang="pt-BR" sz="2800">
              <a:solidFill>
                <a:srgbClr val="FF3300"/>
              </a:solidFill>
              <a:latin typeface="PosterBodoni BT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DB2EE67-5002-4DDD-BAD0-F3364A3C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10600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7.3.2.</a:t>
            </a:r>
            <a:r>
              <a:rPr lang="pt-BR" altLang="pt-BR" sz="2800" b="1" u="sng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 G.C. 481 e 482 (36</a:t>
            </a:r>
            <a:r>
              <a:rPr lang="pt-BR" altLang="pt-BR" sz="2800" b="1" u="sng" baseline="300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2800" b="1" u="sng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 edição)</a:t>
            </a:r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 - “Há também um relatório dos pecados dos homens... De toda a palavra ociosa que os homens disserem hão de dar conta no dia do Juízo... Os propósitos e intuitos secretos aparecem no infalível registro..</a:t>
            </a:r>
          </a:p>
          <a:p>
            <a:pPr algn="just"/>
            <a:endParaRPr lang="pt-BR" altLang="pt-BR" sz="28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A obra de cada homem passa em revista perante Deus, e é registrada pela Sua fidelidade ou infidelidade. Ao lado de cada nome, nos livros do Céu, estão escritos, com terrível exatidão, toda má palavra, todo ato egoísta, todo dever não cumprido, e todo pecado secreto, juntamente com toda  artificiosa  hipocrisia.  Advertências</a:t>
            </a:r>
            <a:endParaRPr lang="pt-BR" altLang="pt-BR" sz="2800">
              <a:latin typeface="PosterBodoni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E68EB38-9699-49AD-BEAE-CFDBEFDF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7313"/>
            <a:ext cx="8686800" cy="799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ou  admoestações enviadas pelo Céu, e que foram negligenciadas, momentos desper-diçados, oportunidades não aproveitadas, influência exercida para o bem ou para o mal, juntamente com seus resultados de vasto alcance, tudo é historiado pelo anjo relator.”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altLang="pt-BR"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sterBodoni BT" pitchFamily="18" charset="0"/>
                <a:cs typeface="Times New Roman" panose="02020603050405020304" pitchFamily="18" charset="0"/>
              </a:rPr>
              <a:t>CONCLUSÃO:</a:t>
            </a:r>
            <a:r>
              <a:rPr lang="pt-BR" altLang="pt-BR" sz="2800">
                <a:effectLst>
                  <a:outerShdw blurRad="38100" dist="38100" dir="2700000" algn="tl">
                    <a:srgbClr val="FFFFFF"/>
                  </a:outerShdw>
                </a:effectLst>
                <a:latin typeface="PosterBodoni BT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hangingPunct="0">
              <a:spcBef>
                <a:spcPct val="50000"/>
              </a:spcBef>
            </a:pPr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1. Há um  Santuário  no  Céu,  onde  Jesus    é nosso Sumo Sacerdote  e 	Advogado; e há um Juízo investigativo  em 	andamento pa-ra ficar patente diante do Universo a Justiça de Deus. </a:t>
            </a:r>
          </a:p>
          <a:p>
            <a:pPr algn="just" eaLnBrk="0" hangingPunct="0">
              <a:spcBef>
                <a:spcPct val="50000"/>
              </a:spcBef>
            </a:pPr>
            <a:endParaRPr lang="pt-BR" altLang="pt-BR" sz="2800">
              <a:solidFill>
                <a:srgbClr val="0000CC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pt-BR" altLang="pt-BR" sz="28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endParaRPr lang="pt-BR" altLang="pt-BR" sz="2800">
              <a:latin typeface="PosterBodoni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ACC0E4B-BEC6-459C-915A-32997D87A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8915400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12604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1100">
                <a:latin typeface="Southern" charset="0"/>
                <a:cs typeface="Times New Roman" panose="02020603050405020304" pitchFamily="18" charset="0"/>
              </a:rPr>
              <a:t>																																    	   </a:t>
            </a:r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2. Temos que confiar em  Jesus  para      	sermos vitoriosos:</a:t>
            </a:r>
          </a:p>
          <a:p>
            <a:pPr algn="just"/>
            <a:endParaRPr lang="pt-BR" altLang="pt-BR" sz="28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         	</a:t>
            </a:r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2.1 - </a:t>
            </a:r>
            <a:r>
              <a:rPr lang="pt-BR" altLang="pt-BR" sz="2800" b="1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G.C. 483 (36</a:t>
            </a:r>
            <a:r>
              <a:rPr lang="pt-BR" altLang="pt-BR" sz="2800" b="1" u="sng" baseline="300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a </a:t>
            </a:r>
            <a:r>
              <a:rPr lang="pt-BR" altLang="pt-BR" sz="2800" b="1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edição)</a:t>
            </a:r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 - “ Todos os que verdadeiramente se tenham arrependido do pecado e que pela fé hajam reclamado o sangue de Cristo, como seu sacrifício expiatório, tiveram o perdão aposto ao seu nome, nos livros do Céu; tornando-se eles participantes da Justiça de Cristo, e verificando-se estar o seu caráter em harmonia com a Lei de Deus, seus pecados serão riscados e eles próprios hávidos por dignos da vida eterna.”</a:t>
            </a:r>
          </a:p>
          <a:p>
            <a:pPr algn="just" eaLnBrk="0" hangingPunct="0"/>
            <a:r>
              <a:rPr lang="pt-BR" altLang="pt-BR" sz="1100">
                <a:latin typeface="Southern" charset="0"/>
                <a:cs typeface="Times New Roman" panose="02020603050405020304" pitchFamily="18" charset="0"/>
              </a:rPr>
              <a:t> </a:t>
            </a:r>
            <a:endParaRPr lang="pt-BR" altLang="pt-BR" sz="1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0" hangingPunct="0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05D31F4-2DEF-4A15-96CD-6E8ACE0D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"/>
            <a:ext cx="7924800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1100">
                <a:latin typeface="Southern" charset="0"/>
                <a:cs typeface="Times New Roman" panose="02020603050405020304" pitchFamily="18" charset="0"/>
              </a:rPr>
              <a:t> </a:t>
            </a:r>
            <a:endParaRPr lang="pt-BR" altLang="pt-BR" sz="1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1100">
                <a:latin typeface="Southern" charset="0"/>
                <a:cs typeface="Times New Roman" panose="02020603050405020304" pitchFamily="18" charset="0"/>
              </a:rPr>
              <a:t>		</a:t>
            </a:r>
            <a:r>
              <a:rPr lang="pt-BR" altLang="pt-BR" sz="2800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2.2 - Salmos 37:5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	</a:t>
            </a:r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2.3 - I João 1:9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           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	</a:t>
            </a:r>
            <a:r>
              <a:rPr lang="pt-BR" altLang="pt-BR" sz="2800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2.4 - Apocalipse 3:5</a:t>
            </a:r>
          </a:p>
          <a:p>
            <a:pPr algn="just" eaLnBrk="0" hangingPunct="0"/>
            <a:endParaRPr lang="pt-BR" altLang="pt-BR" sz="2800">
              <a:solidFill>
                <a:schemeClr val="bg2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	2.5 - Apocalipse 21:7 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	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	</a:t>
            </a:r>
            <a:r>
              <a:rPr lang="pt-BR" altLang="pt-BR" sz="2800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2.6 - Hebreus 4:16</a:t>
            </a:r>
          </a:p>
          <a:p>
            <a:pPr algn="just" eaLnBrk="0" hangingPunct="0"/>
            <a:r>
              <a:rPr lang="pt-BR" altLang="pt-BR" sz="2800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	  3. </a:t>
            </a:r>
            <a:r>
              <a:rPr lang="pt-BR" altLang="pt-BR" sz="2800" b="1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APELO</a:t>
            </a:r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...</a:t>
            </a:r>
            <a:r>
              <a:rPr lang="pt-BR" altLang="pt-BR" sz="1400">
                <a:latin typeface="Comic Sans MS" panose="030F0702030302020204" pitchFamily="66" charset="0"/>
              </a:rPr>
              <a:t> </a:t>
            </a:r>
            <a:endParaRPr lang="pt-BR" altLang="pt-BR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8D351F31-5179-4503-8EFB-A5EF4E6A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D7FBF0E-137F-4EE0-98A0-0CB2A28FD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85344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>
                <a:solidFill>
                  <a:srgbClr val="0000CC"/>
                </a:solidFill>
                <a:latin typeface="PosterBodoni BT" pitchFamily="18" charset="0"/>
                <a:cs typeface="Times New Roman" panose="02020603050405020304" pitchFamily="18" charset="0"/>
              </a:rPr>
              <a:t>5.1 - EXISTE SANTUÁRIO NO CÉU?</a:t>
            </a:r>
          </a:p>
          <a:p>
            <a:pPr algn="just"/>
            <a:endParaRPr lang="pt-BR" altLang="pt-BR" sz="2800">
              <a:solidFill>
                <a:srgbClr val="0000CC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5.2 - JESUS ENTROU NO SANTUÁRIO </a:t>
            </a:r>
          </a:p>
          <a:p>
            <a:pPr lvl="1"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 CELESTIAL? </a:t>
            </a:r>
          </a:p>
          <a:p>
            <a:pPr lvl="1" algn="just" eaLnBrk="0" hangingPunct="0"/>
            <a:endParaRPr lang="pt-BR" altLang="pt-BR" sz="28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5.3 - O  QUE  JESUS  ESTÁ  FAZENDO NO</a:t>
            </a:r>
          </a:p>
          <a:p>
            <a:pPr algn="just" eaLnBrk="0" hangingPunct="0"/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	 SANTUÁRIO?</a:t>
            </a:r>
          </a:p>
          <a:p>
            <a:pPr algn="just" eaLnBrk="0" hangingPunct="0"/>
            <a:endParaRPr lang="pt-BR" altLang="pt-BR" sz="2800">
              <a:solidFill>
                <a:srgbClr val="FF3300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5.4 - POR QUE E PARA QUE É O JUÍZO 	 	 INVESTIGATIVO?</a:t>
            </a:r>
          </a:p>
          <a:p>
            <a:pPr algn="just" eaLnBrk="0" hangingPunct="0"/>
            <a:endParaRPr lang="pt-BR" altLang="pt-BR" sz="2800">
              <a:solidFill>
                <a:srgbClr val="660066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solidFill>
                  <a:srgbClr val="6600CC"/>
                </a:solidFill>
                <a:latin typeface="PosterBodoni BT" pitchFamily="18" charset="0"/>
                <a:cs typeface="Times New Roman" panose="02020603050405020304" pitchFamily="18" charset="0"/>
              </a:rPr>
              <a:t>5.5 - COMO SE DESENVOLVE O JUÍZO?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</a:t>
            </a:r>
            <a:endParaRPr lang="pt-BR" altLang="pt-BR" sz="2800">
              <a:latin typeface="PosterBodoni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CA56F24-726C-4079-8B6C-D5CDD2F1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429625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  6. Busquemos juntos as respostas  na   	  Palavra de Deus:</a:t>
            </a:r>
          </a:p>
          <a:p>
            <a:pPr algn="just" eaLnBrk="0" hangingPunct="0"/>
            <a:endParaRPr lang="pt-BR" altLang="pt-BR" sz="28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solidFill>
                  <a:schemeClr val="accent1"/>
                </a:solidFill>
                <a:latin typeface="PosterBodoni BT" pitchFamily="18" charset="0"/>
                <a:cs typeface="Times New Roman" panose="02020603050405020304" pitchFamily="18" charset="0"/>
              </a:rPr>
              <a:t>I - </a:t>
            </a:r>
            <a:r>
              <a:rPr lang="pt-BR" altLang="pt-BR" sz="2800" b="1" u="sng">
                <a:solidFill>
                  <a:schemeClr val="accent1"/>
                </a:solidFill>
                <a:latin typeface="PosterBodoni BT" pitchFamily="18" charset="0"/>
                <a:cs typeface="Times New Roman" panose="02020603050405020304" pitchFamily="18" charset="0"/>
              </a:rPr>
              <a:t>EXISTE SANTUÁRIO NO CÉU</a:t>
            </a:r>
            <a:r>
              <a:rPr lang="pt-BR" altLang="pt-BR" sz="2800">
                <a:solidFill>
                  <a:schemeClr val="accent1"/>
                </a:solidFill>
                <a:latin typeface="PosterBodoni BT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hangingPunct="0"/>
            <a:r>
              <a:rPr lang="pt-BR" altLang="pt-BR" sz="2800">
                <a:latin typeface="PosterBodoni BT"/>
                <a:cs typeface="Times New Roman" panose="02020603050405020304" pitchFamily="18" charset="0"/>
              </a:rPr>
              <a:t> </a:t>
            </a:r>
            <a:r>
              <a:rPr lang="pt-BR" altLang="pt-BR" sz="2800">
                <a:latin typeface="Southern" charset="0"/>
                <a:cs typeface="Times New Roman" panose="02020603050405020304" pitchFamily="18" charset="0"/>
              </a:rPr>
              <a:t>   </a:t>
            </a:r>
            <a:endParaRPr lang="pt-BR" altLang="pt-BR" sz="14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Southern" charset="0"/>
                <a:cs typeface="Times New Roman" panose="02020603050405020304" pitchFamily="18" charset="0"/>
              </a:rPr>
              <a:t>         </a:t>
            </a:r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1. Salmo 11:4</a:t>
            </a:r>
          </a:p>
          <a:p>
            <a:pPr algn="just" eaLnBrk="0" hangingPunct="0"/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         </a:t>
            </a:r>
            <a:r>
              <a:rPr lang="pt-BR" altLang="pt-BR" sz="16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  </a:t>
            </a:r>
            <a:r>
              <a:rPr lang="pt-BR" altLang="pt-BR" sz="2800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2. Salmo 102:18 e 19</a:t>
            </a:r>
          </a:p>
          <a:p>
            <a:pPr algn="just" eaLnBrk="0" hangingPunct="0"/>
            <a:endParaRPr lang="pt-BR" altLang="pt-BR" sz="2800">
              <a:solidFill>
                <a:srgbClr val="660066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 3. O Livro do Apocalipse é rico em 		  textos sobre o  Santuário no Céu.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            </a:t>
            </a:r>
            <a:r>
              <a:rPr lang="pt-BR" altLang="pt-BR" sz="2800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3.1 - Apoc. 7:15</a:t>
            </a:r>
          </a:p>
          <a:p>
            <a:pPr algn="just" eaLnBrk="0" hangingPunct="0"/>
            <a:endParaRPr lang="pt-BR" altLang="pt-BR" sz="2800">
              <a:solidFill>
                <a:srgbClr val="660033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     </a:t>
            </a:r>
            <a:r>
              <a:rPr lang="pt-BR" altLang="pt-BR" sz="2800">
                <a:solidFill>
                  <a:schemeClr val="hlink"/>
                </a:solidFill>
                <a:latin typeface="PosterBodoni BT" pitchFamily="18" charset="0"/>
                <a:cs typeface="Times New Roman" panose="02020603050405020304" pitchFamily="18" charset="0"/>
              </a:rPr>
              <a:t>3.2 - Apoc. 11: 1 e 19</a:t>
            </a:r>
          </a:p>
          <a:p>
            <a:pPr algn="just" eaLnBrk="0" hangingPunct="0"/>
            <a:endParaRPr lang="pt-BR" altLang="pt-BR" sz="2800">
              <a:solidFill>
                <a:schemeClr val="hlink"/>
              </a:solidFill>
              <a:latin typeface="PosterBodoni BT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2AE56BF-B761-4872-91CF-C65B811F3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D8534E9-D978-4EA0-A0FB-B767F4D1B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8305800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69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sz="2800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3.3 - Apoc. 14:15 e 17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  	3.4 - Apoc. 15:5, 6, 8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  	</a:t>
            </a:r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3.5- Apoc. 16:1 e 17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   </a:t>
            </a:r>
            <a:r>
              <a:rPr lang="pt-BR" altLang="pt-BR" sz="2800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4. </a:t>
            </a:r>
            <a:r>
              <a:rPr lang="pt-BR" altLang="pt-BR" sz="2800" b="1" u="sng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G.C. 414 (36</a:t>
            </a:r>
            <a:r>
              <a:rPr lang="pt-BR" altLang="pt-BR" sz="2800" b="1" u="sng" baseline="30000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a </a:t>
            </a:r>
            <a:r>
              <a:rPr lang="pt-BR" altLang="pt-BR" sz="2800" b="1" u="sng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edição)</a:t>
            </a:r>
            <a:r>
              <a:rPr lang="pt-BR" altLang="pt-BR" sz="2800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 - “ O Santuário 	do Céu, 	no 	qual Jesus ministra 	em nosso favor, é o grande 	original, 	de que 	o Santuário 	construído 	por Moisés 	foi uma 	cópia”</a:t>
            </a:r>
          </a:p>
          <a:p>
            <a:pPr algn="just" eaLnBrk="0" hangingPunct="0"/>
            <a:r>
              <a:rPr lang="pt-BR" altLang="pt-BR" sz="2800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  </a:t>
            </a:r>
          </a:p>
          <a:p>
            <a:pPr algn="just" eaLnBrk="0" hangingPunct="0"/>
            <a:r>
              <a:rPr lang="pt-BR" altLang="pt-BR" sz="2800" b="1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II - </a:t>
            </a:r>
            <a:r>
              <a:rPr lang="pt-BR" altLang="pt-BR" sz="2800" b="1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JESUS ENTROU NO SANTUÁRIO CE- </a:t>
            </a:r>
            <a:r>
              <a:rPr lang="pt-BR" altLang="pt-BR" sz="2800" b="1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sz="2800" b="1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LESTIAL?</a:t>
            </a:r>
            <a:endParaRPr lang="pt-BR" altLang="pt-BR" sz="2800">
              <a:solidFill>
                <a:srgbClr val="FF3300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solidFill>
                  <a:srgbClr val="0000FF"/>
                </a:solidFill>
                <a:latin typeface="PosterBodoni BT" pitchFamily="18" charset="0"/>
                <a:cs typeface="Times New Roman" panose="02020603050405020304" pitchFamily="18" charset="0"/>
              </a:rPr>
              <a:t>    </a:t>
            </a:r>
            <a:endParaRPr lang="pt-BR" altLang="pt-BR" sz="2800">
              <a:solidFill>
                <a:srgbClr val="660066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	1. Atos 7:55 e 56</a:t>
            </a:r>
          </a:p>
          <a:p>
            <a:pPr algn="just" eaLnBrk="0" hangingPunct="0"/>
            <a:endParaRPr lang="pt-BR" altLang="pt-BR" sz="2800">
              <a:solidFill>
                <a:srgbClr val="660066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pt-BR" altLang="pt-BR" sz="2800">
              <a:solidFill>
                <a:srgbClr val="660066"/>
              </a:solidFill>
              <a:latin typeface="PosterBodoni BT" pitchFamily="18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EEC9F27B-8090-48D6-AC0A-A322F25F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057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59B63E3-1EEF-447E-8BCE-BA3E111E9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75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>
                <a:latin typeface="PosterBodoni BT" pitchFamily="18" charset="0"/>
                <a:cs typeface="Times New Roman" panose="02020603050405020304" pitchFamily="18" charset="0"/>
              </a:rPr>
              <a:t>	         </a:t>
            </a:r>
            <a:r>
              <a:rPr lang="pt-BR" altLang="pt-BR" sz="2800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2. Apoc. 1:12 e 13</a:t>
            </a:r>
          </a:p>
          <a:p>
            <a:pPr algn="just" eaLnBrk="0" hangingPunct="0"/>
            <a:endParaRPr lang="pt-BR" altLang="pt-BR" sz="8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	</a:t>
            </a:r>
            <a:r>
              <a:rPr lang="pt-BR" altLang="pt-BR" sz="2800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3. Hebreus 9:24</a:t>
            </a:r>
          </a:p>
          <a:p>
            <a:pPr algn="just" eaLnBrk="0" hangingPunct="0"/>
            <a:endParaRPr lang="pt-BR" altLang="pt-BR" sz="8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>
                <a:latin typeface="PosterBodoni BT" pitchFamily="18" charset="0"/>
                <a:cs typeface="Times New Roman" panose="02020603050405020304" pitchFamily="18" charset="0"/>
              </a:rPr>
              <a:t>		</a:t>
            </a:r>
            <a:r>
              <a:rPr lang="pt-BR" altLang="pt-BR" sz="2800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4.</a:t>
            </a:r>
            <a:r>
              <a:rPr lang="pt-BR" altLang="pt-BR" sz="2800" b="1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800" b="1" u="sng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G.C. 409 (36</a:t>
            </a:r>
            <a:r>
              <a:rPr lang="pt-BR" altLang="pt-BR" sz="2800" b="1" u="sng" baseline="30000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2800" b="1" u="sng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 edição)</a:t>
            </a:r>
            <a:r>
              <a:rPr lang="pt-BR" altLang="pt-BR" sz="2800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 - “ A  passagem  	     que, mais que todas as outras, havia 	     sido tanto a base como a coluna cen-	     tral da fé do advento, foi:“Até duas 	     mil e trezentas tardes e manhãs; e o 	     Santuário será purificado.” </a:t>
            </a:r>
            <a:r>
              <a:rPr lang="pt-BR" altLang="pt-BR" sz="2800" b="1" u="sng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Daniel </a:t>
            </a:r>
            <a:r>
              <a:rPr lang="pt-BR" altLang="pt-BR" sz="2800" b="1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	     </a:t>
            </a:r>
            <a:r>
              <a:rPr lang="pt-BR" altLang="pt-BR" sz="2800" b="1" u="sng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8:14</a:t>
            </a:r>
            <a:r>
              <a:rPr lang="pt-BR" altLang="pt-BR" sz="2800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/>
            <a:endParaRPr lang="pt-BR" altLang="pt-BR" sz="2800">
              <a:solidFill>
                <a:schemeClr val="bg2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solidFill>
                  <a:srgbClr val="008000"/>
                </a:solidFill>
                <a:latin typeface="PosterBodoni BT" pitchFamily="18" charset="0"/>
                <a:cs typeface="Times New Roman" panose="02020603050405020304" pitchFamily="18" charset="0"/>
              </a:rPr>
              <a:t>     	     Estas palavras haviam sido familiares 	     a todos os crentes na próxima vinda 	     do Senhor. Era esta profecia repetida 	     pelos lábios de milhares, como a 	 se-	     nha de sua fé...</a:t>
            </a:r>
          </a:p>
          <a:p>
            <a:pPr algn="just" eaLnBrk="0" hangingPunct="0"/>
            <a:endParaRPr lang="pt-BR" altLang="pt-BR" sz="2800">
              <a:solidFill>
                <a:srgbClr val="008000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pt-BR" altLang="pt-BR" sz="2800">
              <a:solidFill>
                <a:srgbClr val="008000"/>
              </a:solidFill>
              <a:latin typeface="PosterBodoni BT" pitchFamily="18" charset="0"/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1727DD23-9C3C-4A5D-8538-77B64FCA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1450"/>
            <a:ext cx="12954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4D0FFFB-AEB2-48C0-B360-C9E6F72A2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8153400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Ficara demonstrado que esses dias proféticos terminariam no outono de 1844. 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0" hangingPunct="0"/>
            <a:r>
              <a:rPr lang="pt-BR" altLang="pt-BR" sz="2800">
                <a:solidFill>
                  <a:schemeClr val="bg2"/>
                </a:solidFill>
                <a:latin typeface="PosterBodoni BT" pitchFamily="18" charset="0"/>
                <a:cs typeface="Times New Roman" panose="02020603050405020304" pitchFamily="18" charset="0"/>
              </a:rPr>
              <a:t>Em conformidade com o resto do mundo cristão, os Adventistas admitiam, nesse tempo, que a Terra, ou alguma parte dela, era o Santuário. Entendiam que a purificação do Santuário fosse a purificação da Terra pelos fogos do  último grande dia, e que ocorreria por ocasião do segundo advento. Daí a conclusão de que Cristo voltaria à Terra em 1844”.</a:t>
            </a:r>
          </a:p>
          <a:p>
            <a:pPr eaLnBrk="0" hangingPunct="0"/>
            <a:endParaRPr lang="pt-BR" altLang="pt-BR" sz="2800">
              <a:latin typeface="PosterBodoni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049CB5F-8FDD-4552-8257-0F3C57A8B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10600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just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5. </a:t>
            </a:r>
            <a:r>
              <a:rPr lang="pt-BR" altLang="pt-BR" sz="2800" b="1" u="sng">
                <a:latin typeface="PosterBodoni BT" pitchFamily="18" charset="0"/>
                <a:cs typeface="Times New Roman" panose="02020603050405020304" pitchFamily="18" charset="0"/>
              </a:rPr>
              <a:t>G.C. 420 (36</a:t>
            </a:r>
            <a:r>
              <a:rPr lang="pt-BR" altLang="pt-BR" sz="2800" b="1" u="sng" baseline="30000">
                <a:latin typeface="PosterBodoni BT" pitchFamily="18" charset="0"/>
                <a:cs typeface="Times New Roman" panose="02020603050405020304" pitchFamily="18" charset="0"/>
              </a:rPr>
              <a:t>a </a:t>
            </a:r>
            <a:r>
              <a:rPr lang="pt-BR" altLang="pt-BR" sz="2800" b="1" u="sng">
                <a:latin typeface="PosterBodoni BT" pitchFamily="18" charset="0"/>
                <a:cs typeface="Times New Roman" panose="02020603050405020304" pitchFamily="18" charset="0"/>
              </a:rPr>
              <a:t>edição)</a:t>
            </a:r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 - “O ministério 	do sacerdote, durante o ano todo, no 	primeiro compartimento do santuá-	rio, para dentro do véu que formava 	a porta  e separava o lugar 	santo do 	pátio externo, representa o 	ministério  em 	que entrou  Cristo  	ao  ascender 	ao Céu. Era  a  obra  do 	sacerdote no 	ministério diário, a fim 	de apresentar perante Deus o 	sangue da oferta pelo pecado, bem 	como o incenso que ascendia com 	as orações de Israel.”</a:t>
            </a: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 </a:t>
            </a:r>
          </a:p>
          <a:p>
            <a:pPr eaLnBrk="0" hangingPunct="0"/>
            <a:endParaRPr lang="pt-BR" altLang="pt-BR" sz="2800">
              <a:latin typeface="PosterBodoni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B7EC789-4D49-4C96-AF9F-C3B5D4270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5263"/>
            <a:ext cx="9144000" cy="56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1809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2800" b="1">
                <a:latin typeface="PosterBodoni BT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pt-BR" altLang="pt-BR" sz="2800" b="1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	III -  </a:t>
            </a:r>
            <a:r>
              <a:rPr lang="pt-BR" altLang="pt-BR" sz="2800" b="1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O  QUE  JESUS  ESTÁ  FAZENDO  NO </a:t>
            </a:r>
          </a:p>
          <a:p>
            <a:pPr algn="just"/>
            <a:r>
              <a:rPr lang="pt-BR" altLang="pt-BR" sz="2800" b="1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		  </a:t>
            </a:r>
            <a:r>
              <a:rPr lang="pt-BR" altLang="pt-BR" sz="2800" b="1" u="sng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SANTUÁRIO CELESTIAL</a:t>
            </a:r>
            <a:r>
              <a:rPr lang="pt-BR" altLang="pt-BR" sz="2800" b="1">
                <a:solidFill>
                  <a:srgbClr val="FF3300"/>
                </a:solidFill>
                <a:latin typeface="PosterBodoni BT" pitchFamily="18" charset="0"/>
                <a:cs typeface="Times New Roman" panose="02020603050405020304" pitchFamily="18" charset="0"/>
              </a:rPr>
              <a:t>?</a:t>
            </a:r>
            <a:endParaRPr lang="pt-BR" altLang="pt-BR" sz="2800">
              <a:solidFill>
                <a:srgbClr val="FF3300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0" hangingPunct="0"/>
            <a:endParaRPr lang="pt-BR" altLang="pt-BR" sz="2800"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sz="2800">
                <a:solidFill>
                  <a:srgbClr val="660066"/>
                </a:solidFill>
                <a:latin typeface="PosterBodoni BT" pitchFamily="18" charset="0"/>
                <a:cs typeface="Times New Roman" panose="02020603050405020304" pitchFamily="18" charset="0"/>
              </a:rPr>
              <a:t>	  1. Hebreus 4:14</a:t>
            </a:r>
          </a:p>
          <a:p>
            <a:pPr algn="just" eaLnBrk="0" hangingPunct="0"/>
            <a:endParaRPr lang="pt-BR" altLang="pt-BR" sz="2800">
              <a:solidFill>
                <a:srgbClr val="660066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endParaRPr lang="pt-BR" altLang="pt-BR" sz="2800">
              <a:solidFill>
                <a:srgbClr val="660066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	  </a:t>
            </a:r>
            <a:r>
              <a:rPr lang="pt-BR" altLang="pt-BR" sz="2800">
                <a:solidFill>
                  <a:srgbClr val="660033"/>
                </a:solidFill>
                <a:latin typeface="PosterBodoni BT" pitchFamily="18" charset="0"/>
                <a:cs typeface="Times New Roman" panose="02020603050405020304" pitchFamily="18" charset="0"/>
              </a:rPr>
              <a:t>2. Hebreus 7:25;  8:1 e 2</a:t>
            </a:r>
          </a:p>
          <a:p>
            <a:pPr algn="just" eaLnBrk="0" hangingPunct="0"/>
            <a:endParaRPr lang="pt-BR" altLang="pt-BR" sz="2800">
              <a:solidFill>
                <a:srgbClr val="660033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endParaRPr lang="pt-BR" altLang="pt-BR" sz="2800">
              <a:solidFill>
                <a:srgbClr val="660033"/>
              </a:solidFill>
              <a:latin typeface="PosterBodoni BT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pt-BR" altLang="pt-BR" sz="2800">
                <a:latin typeface="PosterBodoni BT" pitchFamily="18" charset="0"/>
                <a:cs typeface="Times New Roman" panose="02020603050405020304" pitchFamily="18" charset="0"/>
              </a:rPr>
              <a:t>		  3. Hebreus 9:23</a:t>
            </a:r>
          </a:p>
          <a:p>
            <a:pPr algn="just" eaLnBrk="0" hangingPunct="0"/>
            <a:r>
              <a:rPr lang="pt-BR" altLang="pt-BR" sz="2800" b="1">
                <a:latin typeface="PosterBodoni BT" pitchFamily="18" charset="0"/>
                <a:cs typeface="Times New Roman" panose="02020603050405020304" pitchFamily="18" charset="0"/>
              </a:rPr>
              <a:t> </a:t>
            </a:r>
            <a:endParaRPr lang="pt-BR" altLang="pt-BR" sz="2800">
              <a:latin typeface="PosterBodoni BT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909BFE3A-D73E-45B8-B6BD-8C515852B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2590800"/>
            <a:ext cx="24574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</p:bldLst>
  </p:timing>
</p:sld>
</file>

<file path=ppt/theme/theme1.xml><?xml version="1.0" encoding="utf-8"?>
<a:theme xmlns:a="http://schemas.openxmlformats.org/drawingml/2006/main" name="A mao livre">
  <a:themeElements>
    <a:clrScheme name="A mao livre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A mao livr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A mao livre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mao livre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mao livre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apresentação\A mao livre.pot</Template>
  <TotalTime>346</TotalTime>
  <Words>505</Words>
  <Application>Microsoft Office PowerPoint</Application>
  <PresentationFormat>Apresentação na tela (4:3)</PresentationFormat>
  <Paragraphs>154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Times New Roman</vt:lpstr>
      <vt:lpstr>Comic Sans MS</vt:lpstr>
      <vt:lpstr>PosterBodoni BT</vt:lpstr>
      <vt:lpstr>Southern</vt:lpstr>
      <vt:lpstr>A mao livre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SM-TEOLOGIA</dc:subject>
  <dc:creator>Pr. MARCELO AUGUSTO DE CARVALHO; Eunice</dc:creator>
  <cp:keywords>www.4tons.com.br</cp:keywords>
  <dc:description>COMÉRCIO PROIBIDO. USO PESSOAL</dc:description>
  <cp:lastModifiedBy>Pr. Marcelo Carvalho</cp:lastModifiedBy>
  <cp:revision>142</cp:revision>
  <dcterms:created xsi:type="dcterms:W3CDTF">2001-09-03T13:34:10Z</dcterms:created>
  <dcterms:modified xsi:type="dcterms:W3CDTF">2019-10-21T13:30:50Z</dcterms:modified>
  <cp:category>SERMÕES</cp:category>
</cp:coreProperties>
</file>