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9144000" cy="6858000" type="screen4x3"/>
  <p:notesSz cx="6858000" cy="9144000"/>
  <p:defaultTextStyle>
    <a:defPPr>
      <a:defRPr lang="pt-BR"/>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6600"/>
    <a:srgbClr val="008080"/>
    <a:srgbClr val="336699"/>
    <a:srgbClr val="FF3300"/>
    <a:srgbClr val="990033"/>
    <a:srgbClr val="660066"/>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1" d="100"/>
          <a:sy n="61" d="100"/>
        </p:scale>
        <p:origin x="78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B38E29-09B4-4D2C-AD6C-096A900C4365}"/>
              </a:ext>
            </a:extLst>
          </p:cNvPr>
          <p:cNvSpPr>
            <a:spLocks noGrp="1"/>
          </p:cNvSpPr>
          <p:nvPr>
            <p:ph type="ctrTitle"/>
          </p:nvPr>
        </p:nvSpPr>
        <p:spPr>
          <a:xfrm>
            <a:off x="1143000" y="1122363"/>
            <a:ext cx="6858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B48683CF-BBD9-4896-9C10-1793B05A91A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A0DC84B-0CC9-421C-B1C3-CFE93BE49F5B}"/>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8EAAFB2C-6855-41B9-BFAE-ABCC0C06474B}"/>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002EFFA4-FAF0-454C-9A8E-4FDCA92465C8}"/>
              </a:ext>
            </a:extLst>
          </p:cNvPr>
          <p:cNvSpPr>
            <a:spLocks noGrp="1"/>
          </p:cNvSpPr>
          <p:nvPr>
            <p:ph type="sldNum" sz="quarter" idx="12"/>
          </p:nvPr>
        </p:nvSpPr>
        <p:spPr/>
        <p:txBody>
          <a:bodyPr/>
          <a:lstStyle>
            <a:lvl1pPr>
              <a:defRPr/>
            </a:lvl1pPr>
          </a:lstStyle>
          <a:p>
            <a:fld id="{F65BD77F-C674-4D04-A2A6-F8B9ACE751F1}" type="slidenum">
              <a:rPr lang="pt-BR" altLang="pt-BR"/>
              <a:pPr/>
              <a:t>‹nº›</a:t>
            </a:fld>
            <a:endParaRPr lang="pt-BR" altLang="pt-BR"/>
          </a:p>
        </p:txBody>
      </p:sp>
    </p:spTree>
    <p:extLst>
      <p:ext uri="{BB962C8B-B14F-4D97-AF65-F5344CB8AC3E}">
        <p14:creationId xmlns:p14="http://schemas.microsoft.com/office/powerpoint/2010/main" val="214636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3DE58C-5D3A-44D0-B31A-5996E115D45E}"/>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D080BAA-E5B8-4E24-8A19-C3387D4AA594}"/>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2DD9738-BA3C-4EB8-B32E-C15CB3B19E76}"/>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F40D0A32-9605-4547-9DEB-8071ED0128C3}"/>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78D4C215-BB1A-48EE-9C8C-EC2ABEC56F56}"/>
              </a:ext>
            </a:extLst>
          </p:cNvPr>
          <p:cNvSpPr>
            <a:spLocks noGrp="1"/>
          </p:cNvSpPr>
          <p:nvPr>
            <p:ph type="sldNum" sz="quarter" idx="12"/>
          </p:nvPr>
        </p:nvSpPr>
        <p:spPr/>
        <p:txBody>
          <a:bodyPr/>
          <a:lstStyle>
            <a:lvl1pPr>
              <a:defRPr/>
            </a:lvl1pPr>
          </a:lstStyle>
          <a:p>
            <a:fld id="{8D29ED4D-21FD-4175-97BE-0D7F0ED15C66}" type="slidenum">
              <a:rPr lang="pt-BR" altLang="pt-BR"/>
              <a:pPr/>
              <a:t>‹nº›</a:t>
            </a:fld>
            <a:endParaRPr lang="pt-BR" altLang="pt-BR"/>
          </a:p>
        </p:txBody>
      </p:sp>
    </p:spTree>
    <p:extLst>
      <p:ext uri="{BB962C8B-B14F-4D97-AF65-F5344CB8AC3E}">
        <p14:creationId xmlns:p14="http://schemas.microsoft.com/office/powerpoint/2010/main" val="2137841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F1F6F95-4394-436C-A88A-FF252EF7648A}"/>
              </a:ext>
            </a:extLst>
          </p:cNvPr>
          <p:cNvSpPr>
            <a:spLocks noGrp="1"/>
          </p:cNvSpPr>
          <p:nvPr>
            <p:ph type="title" orient="vert"/>
          </p:nvPr>
        </p:nvSpPr>
        <p:spPr>
          <a:xfrm>
            <a:off x="6515100" y="609600"/>
            <a:ext cx="1943100" cy="5486400"/>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29DC9940-006A-46B7-B0BC-AE6BD599EEF4}"/>
              </a:ext>
            </a:extLst>
          </p:cNvPr>
          <p:cNvSpPr>
            <a:spLocks noGrp="1"/>
          </p:cNvSpPr>
          <p:nvPr>
            <p:ph type="body" orient="vert" idx="1"/>
          </p:nvPr>
        </p:nvSpPr>
        <p:spPr>
          <a:xfrm>
            <a:off x="685800" y="609600"/>
            <a:ext cx="5676900" cy="548640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6CFC4B0-0EB1-45E8-BCDF-17918F2FF5B9}"/>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31F14C11-2BF4-491A-9FC9-DEB3FEE664CC}"/>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99962358-82D8-4309-A3B2-7C8324191D12}"/>
              </a:ext>
            </a:extLst>
          </p:cNvPr>
          <p:cNvSpPr>
            <a:spLocks noGrp="1"/>
          </p:cNvSpPr>
          <p:nvPr>
            <p:ph type="sldNum" sz="quarter" idx="12"/>
          </p:nvPr>
        </p:nvSpPr>
        <p:spPr/>
        <p:txBody>
          <a:bodyPr/>
          <a:lstStyle>
            <a:lvl1pPr>
              <a:defRPr/>
            </a:lvl1pPr>
          </a:lstStyle>
          <a:p>
            <a:fld id="{CB8824BB-B4F8-4B09-BD39-5CBB82AAC7C5}" type="slidenum">
              <a:rPr lang="pt-BR" altLang="pt-BR"/>
              <a:pPr/>
              <a:t>‹nº›</a:t>
            </a:fld>
            <a:endParaRPr lang="pt-BR" altLang="pt-BR"/>
          </a:p>
        </p:txBody>
      </p:sp>
    </p:spTree>
    <p:extLst>
      <p:ext uri="{BB962C8B-B14F-4D97-AF65-F5344CB8AC3E}">
        <p14:creationId xmlns:p14="http://schemas.microsoft.com/office/powerpoint/2010/main" val="4030317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F6F803-3797-4B96-9CF2-A725FDEB6711}"/>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1A9DCC73-F6F6-4B19-9520-EFE87993C630}"/>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DDA59903-8910-4DBD-A54E-B19C68A9A12B}"/>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6FF74889-85A2-4CC0-8090-EE96A2A9251D}"/>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1ED5BAF2-8CB5-46E4-8E8B-EB59D71EEE37}"/>
              </a:ext>
            </a:extLst>
          </p:cNvPr>
          <p:cNvSpPr>
            <a:spLocks noGrp="1"/>
          </p:cNvSpPr>
          <p:nvPr>
            <p:ph type="sldNum" sz="quarter" idx="12"/>
          </p:nvPr>
        </p:nvSpPr>
        <p:spPr/>
        <p:txBody>
          <a:bodyPr/>
          <a:lstStyle>
            <a:lvl1pPr>
              <a:defRPr/>
            </a:lvl1pPr>
          </a:lstStyle>
          <a:p>
            <a:fld id="{1FB5156E-53F7-44F4-824E-4B6B33329199}" type="slidenum">
              <a:rPr lang="pt-BR" altLang="pt-BR"/>
              <a:pPr/>
              <a:t>‹nº›</a:t>
            </a:fld>
            <a:endParaRPr lang="pt-BR" altLang="pt-BR"/>
          </a:p>
        </p:txBody>
      </p:sp>
    </p:spTree>
    <p:extLst>
      <p:ext uri="{BB962C8B-B14F-4D97-AF65-F5344CB8AC3E}">
        <p14:creationId xmlns:p14="http://schemas.microsoft.com/office/powerpoint/2010/main" val="2630764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578686-D5FD-4B23-8788-924DB63019D4}"/>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B74E4C72-1360-4AF8-87F9-B901BC9BE925}"/>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178075F0-DF34-4AF7-824F-4C6D7B1BE12D}"/>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B080D4E9-9CE9-4704-A3F2-BC50CD9F1FBD}"/>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9D847BAB-FDE2-41CC-B69B-1CA194CC11B2}"/>
              </a:ext>
            </a:extLst>
          </p:cNvPr>
          <p:cNvSpPr>
            <a:spLocks noGrp="1"/>
          </p:cNvSpPr>
          <p:nvPr>
            <p:ph type="sldNum" sz="quarter" idx="12"/>
          </p:nvPr>
        </p:nvSpPr>
        <p:spPr/>
        <p:txBody>
          <a:bodyPr/>
          <a:lstStyle>
            <a:lvl1pPr>
              <a:defRPr/>
            </a:lvl1pPr>
          </a:lstStyle>
          <a:p>
            <a:fld id="{0FE8DC66-48AE-4EEB-A371-219C63E4A414}" type="slidenum">
              <a:rPr lang="pt-BR" altLang="pt-BR"/>
              <a:pPr/>
              <a:t>‹nº›</a:t>
            </a:fld>
            <a:endParaRPr lang="pt-BR" altLang="pt-BR"/>
          </a:p>
        </p:txBody>
      </p:sp>
    </p:spTree>
    <p:extLst>
      <p:ext uri="{BB962C8B-B14F-4D97-AF65-F5344CB8AC3E}">
        <p14:creationId xmlns:p14="http://schemas.microsoft.com/office/powerpoint/2010/main" val="1964157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BB3951-B0B2-49FC-A1DC-189A191B34A1}"/>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2428BD50-1341-4507-993D-F05F1E9C6AC1}"/>
              </a:ext>
            </a:extLst>
          </p:cNvPr>
          <p:cNvSpPr>
            <a:spLocks noGrp="1"/>
          </p:cNvSpPr>
          <p:nvPr>
            <p:ph sz="half" idx="1"/>
          </p:nvPr>
        </p:nvSpPr>
        <p:spPr>
          <a:xfrm>
            <a:off x="685800" y="1981200"/>
            <a:ext cx="3810000" cy="41148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D935F3CD-5401-49F5-99A0-8D759B8CAC55}"/>
              </a:ext>
            </a:extLst>
          </p:cNvPr>
          <p:cNvSpPr>
            <a:spLocks noGrp="1"/>
          </p:cNvSpPr>
          <p:nvPr>
            <p:ph sz="half" idx="2"/>
          </p:nvPr>
        </p:nvSpPr>
        <p:spPr>
          <a:xfrm>
            <a:off x="4648200" y="1981200"/>
            <a:ext cx="3810000" cy="41148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C3E6E11D-F4A4-41D0-8084-3FCE884505E1}"/>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D5079AB2-3478-4515-8750-AF9B7CF1C8B2}"/>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378B0DC2-2B77-4E89-920C-C8E5D1B3A0DE}"/>
              </a:ext>
            </a:extLst>
          </p:cNvPr>
          <p:cNvSpPr>
            <a:spLocks noGrp="1"/>
          </p:cNvSpPr>
          <p:nvPr>
            <p:ph type="sldNum" sz="quarter" idx="12"/>
          </p:nvPr>
        </p:nvSpPr>
        <p:spPr/>
        <p:txBody>
          <a:bodyPr/>
          <a:lstStyle>
            <a:lvl1pPr>
              <a:defRPr/>
            </a:lvl1pPr>
          </a:lstStyle>
          <a:p>
            <a:fld id="{AAD3C31D-A136-47DF-9DA1-21795AE8C65A}" type="slidenum">
              <a:rPr lang="pt-BR" altLang="pt-BR"/>
              <a:pPr/>
              <a:t>‹nº›</a:t>
            </a:fld>
            <a:endParaRPr lang="pt-BR" altLang="pt-BR"/>
          </a:p>
        </p:txBody>
      </p:sp>
    </p:spTree>
    <p:extLst>
      <p:ext uri="{BB962C8B-B14F-4D97-AF65-F5344CB8AC3E}">
        <p14:creationId xmlns:p14="http://schemas.microsoft.com/office/powerpoint/2010/main" val="3032787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363116-4BA0-42A5-B84D-407BE8AB7D16}"/>
              </a:ext>
            </a:extLst>
          </p:cNvPr>
          <p:cNvSpPr>
            <a:spLocks noGrp="1"/>
          </p:cNvSpPr>
          <p:nvPr>
            <p:ph type="title"/>
          </p:nvPr>
        </p:nvSpPr>
        <p:spPr>
          <a:xfrm>
            <a:off x="630238" y="365125"/>
            <a:ext cx="78867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7B18D525-DB06-4F6C-8403-5CED4260FF2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D47AEC12-1191-4FC2-804C-DA42921B6135}"/>
              </a:ext>
            </a:extLst>
          </p:cNvPr>
          <p:cNvSpPr>
            <a:spLocks noGrp="1"/>
          </p:cNvSpPr>
          <p:nvPr>
            <p:ph sz="half" idx="2"/>
          </p:nvPr>
        </p:nvSpPr>
        <p:spPr>
          <a:xfrm>
            <a:off x="630238" y="2505075"/>
            <a:ext cx="386873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14AB771C-0498-4465-8068-965A749904A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15A2CFAC-6997-4029-A23F-59771495654C}"/>
              </a:ext>
            </a:extLst>
          </p:cNvPr>
          <p:cNvSpPr>
            <a:spLocks noGrp="1"/>
          </p:cNvSpPr>
          <p:nvPr>
            <p:ph sz="quarter" idx="4"/>
          </p:nvPr>
        </p:nvSpPr>
        <p:spPr>
          <a:xfrm>
            <a:off x="4629150" y="2505075"/>
            <a:ext cx="38877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9E7C4B52-274D-4C75-A44A-EF1F92FE966E}"/>
              </a:ext>
            </a:extLst>
          </p:cNvPr>
          <p:cNvSpPr>
            <a:spLocks noGrp="1"/>
          </p:cNvSpPr>
          <p:nvPr>
            <p:ph type="dt" sz="half" idx="10"/>
          </p:nvPr>
        </p:nvSpPr>
        <p:spPr/>
        <p:txBody>
          <a:bodyPr/>
          <a:lstStyle>
            <a:lvl1pPr>
              <a:defRPr/>
            </a:lvl1pPr>
          </a:lstStyle>
          <a:p>
            <a:endParaRPr lang="pt-BR" altLang="pt-BR"/>
          </a:p>
        </p:txBody>
      </p:sp>
      <p:sp>
        <p:nvSpPr>
          <p:cNvPr id="8" name="Espaço Reservado para Rodapé 7">
            <a:extLst>
              <a:ext uri="{FF2B5EF4-FFF2-40B4-BE49-F238E27FC236}">
                <a16:creationId xmlns:a16="http://schemas.microsoft.com/office/drawing/2014/main" id="{C82C430A-A491-467A-BCCA-472F898C9807}"/>
              </a:ext>
            </a:extLst>
          </p:cNvPr>
          <p:cNvSpPr>
            <a:spLocks noGrp="1"/>
          </p:cNvSpPr>
          <p:nvPr>
            <p:ph type="ftr" sz="quarter" idx="11"/>
          </p:nvPr>
        </p:nvSpPr>
        <p:spPr/>
        <p:txBody>
          <a:bodyPr/>
          <a:lstStyle>
            <a:lvl1pPr>
              <a:defRPr/>
            </a:lvl1pPr>
          </a:lstStyle>
          <a:p>
            <a:endParaRPr lang="pt-BR" altLang="pt-BR"/>
          </a:p>
        </p:txBody>
      </p:sp>
      <p:sp>
        <p:nvSpPr>
          <p:cNvPr id="9" name="Espaço Reservado para Número de Slide 8">
            <a:extLst>
              <a:ext uri="{FF2B5EF4-FFF2-40B4-BE49-F238E27FC236}">
                <a16:creationId xmlns:a16="http://schemas.microsoft.com/office/drawing/2014/main" id="{2D16A8FF-7938-443F-A6FC-33AC3DA0C992}"/>
              </a:ext>
            </a:extLst>
          </p:cNvPr>
          <p:cNvSpPr>
            <a:spLocks noGrp="1"/>
          </p:cNvSpPr>
          <p:nvPr>
            <p:ph type="sldNum" sz="quarter" idx="12"/>
          </p:nvPr>
        </p:nvSpPr>
        <p:spPr/>
        <p:txBody>
          <a:bodyPr/>
          <a:lstStyle>
            <a:lvl1pPr>
              <a:defRPr/>
            </a:lvl1pPr>
          </a:lstStyle>
          <a:p>
            <a:fld id="{BE2BBEF8-B62D-40FB-A2BD-9548A63CEF92}" type="slidenum">
              <a:rPr lang="pt-BR" altLang="pt-BR"/>
              <a:pPr/>
              <a:t>‹nº›</a:t>
            </a:fld>
            <a:endParaRPr lang="pt-BR" altLang="pt-BR"/>
          </a:p>
        </p:txBody>
      </p:sp>
    </p:spTree>
    <p:extLst>
      <p:ext uri="{BB962C8B-B14F-4D97-AF65-F5344CB8AC3E}">
        <p14:creationId xmlns:p14="http://schemas.microsoft.com/office/powerpoint/2010/main" val="4293638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135AF3-A785-449A-A32C-C5EC0DD7A3DC}"/>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23F0D2E0-F23E-446F-AD6A-98B6177AD4F8}"/>
              </a:ext>
            </a:extLst>
          </p:cNvPr>
          <p:cNvSpPr>
            <a:spLocks noGrp="1"/>
          </p:cNvSpPr>
          <p:nvPr>
            <p:ph type="dt" sz="half" idx="10"/>
          </p:nvPr>
        </p:nvSpPr>
        <p:spPr/>
        <p:txBody>
          <a:bodyPr/>
          <a:lstStyle>
            <a:lvl1pPr>
              <a:defRPr/>
            </a:lvl1pPr>
          </a:lstStyle>
          <a:p>
            <a:endParaRPr lang="pt-BR" altLang="pt-BR"/>
          </a:p>
        </p:txBody>
      </p:sp>
      <p:sp>
        <p:nvSpPr>
          <p:cNvPr id="4" name="Espaço Reservado para Rodapé 3">
            <a:extLst>
              <a:ext uri="{FF2B5EF4-FFF2-40B4-BE49-F238E27FC236}">
                <a16:creationId xmlns:a16="http://schemas.microsoft.com/office/drawing/2014/main" id="{997480ED-AF6F-4DFD-9671-61186709B27F}"/>
              </a:ext>
            </a:extLst>
          </p:cNvPr>
          <p:cNvSpPr>
            <a:spLocks noGrp="1"/>
          </p:cNvSpPr>
          <p:nvPr>
            <p:ph type="ftr" sz="quarter" idx="11"/>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EE507EB6-EB40-4645-AC14-8EE320583BAB}"/>
              </a:ext>
            </a:extLst>
          </p:cNvPr>
          <p:cNvSpPr>
            <a:spLocks noGrp="1"/>
          </p:cNvSpPr>
          <p:nvPr>
            <p:ph type="sldNum" sz="quarter" idx="12"/>
          </p:nvPr>
        </p:nvSpPr>
        <p:spPr/>
        <p:txBody>
          <a:bodyPr/>
          <a:lstStyle>
            <a:lvl1pPr>
              <a:defRPr/>
            </a:lvl1pPr>
          </a:lstStyle>
          <a:p>
            <a:fld id="{7C669281-191A-4B81-A6CC-A7A38F674156}" type="slidenum">
              <a:rPr lang="pt-BR" altLang="pt-BR"/>
              <a:pPr/>
              <a:t>‹nº›</a:t>
            </a:fld>
            <a:endParaRPr lang="pt-BR" altLang="pt-BR"/>
          </a:p>
        </p:txBody>
      </p:sp>
    </p:spTree>
    <p:extLst>
      <p:ext uri="{BB962C8B-B14F-4D97-AF65-F5344CB8AC3E}">
        <p14:creationId xmlns:p14="http://schemas.microsoft.com/office/powerpoint/2010/main" val="1244064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0BC0ED4B-40F1-4379-BD88-5E546E038C9E}"/>
              </a:ext>
            </a:extLst>
          </p:cNvPr>
          <p:cNvSpPr>
            <a:spLocks noGrp="1"/>
          </p:cNvSpPr>
          <p:nvPr>
            <p:ph type="dt" sz="half" idx="10"/>
          </p:nvPr>
        </p:nvSpPr>
        <p:spPr/>
        <p:txBody>
          <a:bodyPr/>
          <a:lstStyle>
            <a:lvl1pPr>
              <a:defRPr/>
            </a:lvl1pPr>
          </a:lstStyle>
          <a:p>
            <a:endParaRPr lang="pt-BR" altLang="pt-BR"/>
          </a:p>
        </p:txBody>
      </p:sp>
      <p:sp>
        <p:nvSpPr>
          <p:cNvPr id="3" name="Espaço Reservado para Rodapé 2">
            <a:extLst>
              <a:ext uri="{FF2B5EF4-FFF2-40B4-BE49-F238E27FC236}">
                <a16:creationId xmlns:a16="http://schemas.microsoft.com/office/drawing/2014/main" id="{E5673420-442E-4F65-97C0-363E8AE37D33}"/>
              </a:ext>
            </a:extLst>
          </p:cNvPr>
          <p:cNvSpPr>
            <a:spLocks noGrp="1"/>
          </p:cNvSpPr>
          <p:nvPr>
            <p:ph type="ftr" sz="quarter" idx="11"/>
          </p:nvPr>
        </p:nvSpPr>
        <p:spPr/>
        <p:txBody>
          <a:bodyPr/>
          <a:lstStyle>
            <a:lvl1pPr>
              <a:defRPr/>
            </a:lvl1pPr>
          </a:lstStyle>
          <a:p>
            <a:endParaRPr lang="pt-BR" altLang="pt-BR"/>
          </a:p>
        </p:txBody>
      </p:sp>
      <p:sp>
        <p:nvSpPr>
          <p:cNvPr id="4" name="Espaço Reservado para Número de Slide 3">
            <a:extLst>
              <a:ext uri="{FF2B5EF4-FFF2-40B4-BE49-F238E27FC236}">
                <a16:creationId xmlns:a16="http://schemas.microsoft.com/office/drawing/2014/main" id="{4747C740-6143-4142-9F75-FBAFB7CB2E2C}"/>
              </a:ext>
            </a:extLst>
          </p:cNvPr>
          <p:cNvSpPr>
            <a:spLocks noGrp="1"/>
          </p:cNvSpPr>
          <p:nvPr>
            <p:ph type="sldNum" sz="quarter" idx="12"/>
          </p:nvPr>
        </p:nvSpPr>
        <p:spPr/>
        <p:txBody>
          <a:bodyPr/>
          <a:lstStyle>
            <a:lvl1pPr>
              <a:defRPr/>
            </a:lvl1pPr>
          </a:lstStyle>
          <a:p>
            <a:fld id="{2E4A4824-5232-44FF-8753-0AE8FE9CAC4A}" type="slidenum">
              <a:rPr lang="pt-BR" altLang="pt-BR"/>
              <a:pPr/>
              <a:t>‹nº›</a:t>
            </a:fld>
            <a:endParaRPr lang="pt-BR" altLang="pt-BR"/>
          </a:p>
        </p:txBody>
      </p:sp>
    </p:spTree>
    <p:extLst>
      <p:ext uri="{BB962C8B-B14F-4D97-AF65-F5344CB8AC3E}">
        <p14:creationId xmlns:p14="http://schemas.microsoft.com/office/powerpoint/2010/main" val="3663537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A33F56-9872-493C-8AA7-4D092AE78B54}"/>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F4C5D63A-B194-4AE7-A4E2-F63689FBB58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6FDE4242-CF46-47CF-AF6B-6B7408236E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0998464B-88A2-43C2-A186-9E03CC862825}"/>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69C60A80-A7EA-4D3F-A58D-519F46034929}"/>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48A8328F-B990-4757-942E-93E68F64062F}"/>
              </a:ext>
            </a:extLst>
          </p:cNvPr>
          <p:cNvSpPr>
            <a:spLocks noGrp="1"/>
          </p:cNvSpPr>
          <p:nvPr>
            <p:ph type="sldNum" sz="quarter" idx="12"/>
          </p:nvPr>
        </p:nvSpPr>
        <p:spPr/>
        <p:txBody>
          <a:bodyPr/>
          <a:lstStyle>
            <a:lvl1pPr>
              <a:defRPr/>
            </a:lvl1pPr>
          </a:lstStyle>
          <a:p>
            <a:fld id="{34709329-0A13-43B7-9F78-82C769C0E50D}" type="slidenum">
              <a:rPr lang="pt-BR" altLang="pt-BR"/>
              <a:pPr/>
              <a:t>‹nº›</a:t>
            </a:fld>
            <a:endParaRPr lang="pt-BR" altLang="pt-BR"/>
          </a:p>
        </p:txBody>
      </p:sp>
    </p:spTree>
    <p:extLst>
      <p:ext uri="{BB962C8B-B14F-4D97-AF65-F5344CB8AC3E}">
        <p14:creationId xmlns:p14="http://schemas.microsoft.com/office/powerpoint/2010/main" val="380534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EB20EB-59BB-4EDE-B3FA-E2E6C17868BF}"/>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37E2F3E4-5780-4C6F-BAF0-F4723D8FE7A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3816552B-9155-407D-80E8-AC843210731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73140629-47A1-4636-AC43-B1339BAC30F6}"/>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63AF21D6-F158-49FD-A507-D6AC9CE0F312}"/>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74E60E00-2B4D-4A40-9FB7-3ED9A57B862B}"/>
              </a:ext>
            </a:extLst>
          </p:cNvPr>
          <p:cNvSpPr>
            <a:spLocks noGrp="1"/>
          </p:cNvSpPr>
          <p:nvPr>
            <p:ph type="sldNum" sz="quarter" idx="12"/>
          </p:nvPr>
        </p:nvSpPr>
        <p:spPr/>
        <p:txBody>
          <a:bodyPr/>
          <a:lstStyle>
            <a:lvl1pPr>
              <a:defRPr/>
            </a:lvl1pPr>
          </a:lstStyle>
          <a:p>
            <a:fld id="{5EE630F2-5A61-4057-BFF4-F228E3360753}" type="slidenum">
              <a:rPr lang="pt-BR" altLang="pt-BR"/>
              <a:pPr/>
              <a:t>‹nº›</a:t>
            </a:fld>
            <a:endParaRPr lang="pt-BR" altLang="pt-BR"/>
          </a:p>
        </p:txBody>
      </p:sp>
    </p:spTree>
    <p:extLst>
      <p:ext uri="{BB962C8B-B14F-4D97-AF65-F5344CB8AC3E}">
        <p14:creationId xmlns:p14="http://schemas.microsoft.com/office/powerpoint/2010/main" val="2245984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5601E1A-33A6-4879-88CE-9C3704802C6F}"/>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1027" name="Rectangle 3">
            <a:extLst>
              <a:ext uri="{FF2B5EF4-FFF2-40B4-BE49-F238E27FC236}">
                <a16:creationId xmlns:a16="http://schemas.microsoft.com/office/drawing/2014/main" id="{ADD52E64-4306-4471-8BCF-2CDF3FC27819}"/>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1028" name="Rectangle 4">
            <a:extLst>
              <a:ext uri="{FF2B5EF4-FFF2-40B4-BE49-F238E27FC236}">
                <a16:creationId xmlns:a16="http://schemas.microsoft.com/office/drawing/2014/main" id="{CCBE47CE-271B-4018-8029-EC341141E631}"/>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pt-BR" altLang="pt-BR"/>
          </a:p>
        </p:txBody>
      </p:sp>
      <p:sp>
        <p:nvSpPr>
          <p:cNvPr id="1029" name="Rectangle 5">
            <a:extLst>
              <a:ext uri="{FF2B5EF4-FFF2-40B4-BE49-F238E27FC236}">
                <a16:creationId xmlns:a16="http://schemas.microsoft.com/office/drawing/2014/main" id="{97897C97-6970-4406-A5E9-01736CCE9368}"/>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pt-BR" altLang="pt-BR"/>
          </a:p>
        </p:txBody>
      </p:sp>
      <p:sp>
        <p:nvSpPr>
          <p:cNvPr id="1030" name="Rectangle 6">
            <a:extLst>
              <a:ext uri="{FF2B5EF4-FFF2-40B4-BE49-F238E27FC236}">
                <a16:creationId xmlns:a16="http://schemas.microsoft.com/office/drawing/2014/main" id="{CE07A42F-B1A8-4CDE-917E-69D3E36E3F76}"/>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F131B5D-6F58-4157-8323-5EBB3D57CF84}"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FB1513F-2560-43E1-A219-9FB38E60EE72}"/>
              </a:ext>
            </a:extLst>
          </p:cNvPr>
          <p:cNvSpPr>
            <a:spLocks noGrp="1" noChangeArrowheads="1"/>
          </p:cNvSpPr>
          <p:nvPr>
            <p:ph type="title"/>
          </p:nvPr>
        </p:nvSpPr>
        <p:spPr>
          <a:xfrm>
            <a:off x="685800" y="228600"/>
            <a:ext cx="7772400" cy="1143000"/>
          </a:xfrm>
          <a:gradFill rotWithShape="0">
            <a:gsLst>
              <a:gs pos="0">
                <a:schemeClr val="accent1"/>
              </a:gs>
              <a:gs pos="100000">
                <a:schemeClr val="bg1"/>
              </a:gs>
            </a:gsLst>
            <a:lin ang="5400000" scaled="1"/>
          </a:gradFill>
        </p:spPr>
        <p:txBody>
          <a:bodyPr/>
          <a:lstStyle/>
          <a:p>
            <a:r>
              <a:rPr lang="pt-BR" altLang="pt-BR" sz="3200" b="1">
                <a:solidFill>
                  <a:srgbClr val="0000CC"/>
                </a:solidFill>
                <a:effectLst>
                  <a:outerShdw blurRad="38100" dist="38100" dir="2700000" algn="tl">
                    <a:srgbClr val="000000"/>
                  </a:outerShdw>
                </a:effectLst>
                <a:latin typeface="Verdana" panose="020B0604030504040204" pitchFamily="34" charset="0"/>
              </a:rPr>
              <a:t>CRISTO E SUA IGREJA UNIDOS PARA SEMPRE</a:t>
            </a:r>
          </a:p>
        </p:txBody>
      </p:sp>
      <p:sp>
        <p:nvSpPr>
          <p:cNvPr id="2051" name="Rectangle 3">
            <a:extLst>
              <a:ext uri="{FF2B5EF4-FFF2-40B4-BE49-F238E27FC236}">
                <a16:creationId xmlns:a16="http://schemas.microsoft.com/office/drawing/2014/main" id="{2CBA37B1-7BD6-43CB-A5C7-AA4FCB719C7B}"/>
              </a:ext>
            </a:extLst>
          </p:cNvPr>
          <p:cNvSpPr>
            <a:spLocks noGrp="1" noChangeArrowheads="1"/>
          </p:cNvSpPr>
          <p:nvPr>
            <p:ph type="body" idx="1"/>
          </p:nvPr>
        </p:nvSpPr>
        <p:spPr>
          <a:xfrm>
            <a:off x="685800" y="2895600"/>
            <a:ext cx="8229600" cy="3352800"/>
          </a:xfrm>
        </p:spPr>
        <p:txBody>
          <a:bodyPr/>
          <a:lstStyle/>
          <a:p>
            <a:pPr algn="just">
              <a:lnSpc>
                <a:spcPct val="90000"/>
              </a:lnSpc>
              <a:buFontTx/>
              <a:buNone/>
            </a:pPr>
            <a:r>
              <a:rPr lang="pt-BR" altLang="pt-BR" sz="2800" b="1">
                <a:solidFill>
                  <a:srgbClr val="FF3300"/>
                </a:solidFill>
                <a:latin typeface="Verdana" panose="020B0604030504040204" pitchFamily="34" charset="0"/>
                <a:cs typeface="Times New Roman" panose="02020603050405020304" pitchFamily="18" charset="0"/>
              </a:rPr>
              <a:t>1. </a:t>
            </a:r>
            <a:r>
              <a:rPr lang="pt-BR" altLang="pt-BR" sz="2800" b="1" u="sng">
                <a:solidFill>
                  <a:srgbClr val="FF3300"/>
                </a:solidFill>
                <a:latin typeface="Verdana" panose="020B0604030504040204" pitchFamily="34" charset="0"/>
                <a:cs typeface="Times New Roman" panose="02020603050405020304" pitchFamily="18" charset="0"/>
              </a:rPr>
              <a:t>S. João  17:1-3, 17-23</a:t>
            </a:r>
            <a:endParaRPr lang="pt-BR" altLang="pt-BR" sz="2800">
              <a:solidFill>
                <a:srgbClr val="FF3300"/>
              </a:solidFill>
              <a:latin typeface="Verdana" panose="020B0604030504040204" pitchFamily="34" charset="0"/>
              <a:cs typeface="Times New Roman" panose="02020603050405020304" pitchFamily="18" charset="0"/>
            </a:endParaRPr>
          </a:p>
          <a:p>
            <a:pPr algn="just">
              <a:lnSpc>
                <a:spcPct val="90000"/>
              </a:lnSpc>
              <a:buFontTx/>
              <a:buNone/>
            </a:pPr>
            <a:r>
              <a:rPr lang="pt-BR" altLang="pt-BR" sz="1200">
                <a:latin typeface="Verdana" panose="020B0604030504040204" pitchFamily="34" charset="0"/>
                <a:cs typeface="Times New Roman" panose="02020603050405020304" pitchFamily="18" charset="0"/>
              </a:rPr>
              <a:t> </a:t>
            </a:r>
          </a:p>
          <a:p>
            <a:pPr algn="just">
              <a:lnSpc>
                <a:spcPct val="90000"/>
              </a:lnSpc>
              <a:buFontTx/>
              <a:buNone/>
            </a:pPr>
            <a:r>
              <a:rPr lang="pt-BR" altLang="pt-BR" sz="2800" b="1">
                <a:solidFill>
                  <a:srgbClr val="660033"/>
                </a:solidFill>
                <a:latin typeface="Verdana" panose="020B0604030504040204" pitchFamily="34" charset="0"/>
                <a:cs typeface="Times New Roman" panose="02020603050405020304" pitchFamily="18" charset="0"/>
              </a:rPr>
              <a:t>2. </a:t>
            </a:r>
            <a:r>
              <a:rPr lang="pt-BR" altLang="pt-BR" sz="2800" b="1" u="sng">
                <a:solidFill>
                  <a:srgbClr val="660033"/>
                </a:solidFill>
                <a:latin typeface="Verdana" panose="020B0604030504040204" pitchFamily="34" charset="0"/>
                <a:cs typeface="Times New Roman" panose="02020603050405020304" pitchFamily="18" charset="0"/>
              </a:rPr>
              <a:t>1 M.E, 337</a:t>
            </a:r>
            <a:r>
              <a:rPr lang="pt-BR" altLang="pt-BR" sz="2800">
                <a:latin typeface="Verdana" panose="020B0604030504040204" pitchFamily="34" charset="0"/>
                <a:cs typeface="Times New Roman" panose="02020603050405020304" pitchFamily="18" charset="0"/>
              </a:rPr>
              <a:t> – </a:t>
            </a:r>
            <a:r>
              <a:rPr lang="pt-BR" altLang="pt-BR" sz="2800" b="1" i="1">
                <a:latin typeface="Verdana" panose="020B0604030504040204" pitchFamily="34" charset="0"/>
                <a:cs typeface="Times New Roman" panose="02020603050405020304" pitchFamily="18" charset="0"/>
              </a:rPr>
              <a:t>“Onde quer que haja união com Cristo, aí há amor. Quaisquer outros frutos que produzamos, se faltar o amor, de nada aproveitarão</a:t>
            </a:r>
            <a:r>
              <a:rPr lang="pt-BR" altLang="pt-BR" sz="2800" b="1" i="1">
                <a:solidFill>
                  <a:srgbClr val="800080"/>
                </a:solidFill>
                <a:latin typeface="Verdana" panose="020B0604030504040204" pitchFamily="34" charset="0"/>
                <a:cs typeface="Times New Roman" panose="02020603050405020304" pitchFamily="18" charset="0"/>
              </a:rPr>
              <a:t>. </a:t>
            </a:r>
            <a:r>
              <a:rPr lang="pt-BR" altLang="pt-BR" sz="2800" b="1" i="1" u="sng">
                <a:solidFill>
                  <a:srgbClr val="800080"/>
                </a:solidFill>
                <a:latin typeface="Verdana" panose="020B0604030504040204" pitchFamily="34" charset="0"/>
                <a:cs typeface="Times New Roman" panose="02020603050405020304" pitchFamily="18" charset="0"/>
              </a:rPr>
              <a:t>O amor</a:t>
            </a:r>
            <a:r>
              <a:rPr lang="pt-BR" altLang="pt-BR" sz="2800" b="1" i="1">
                <a:latin typeface="Verdana" panose="020B0604030504040204" pitchFamily="34" charset="0"/>
                <a:cs typeface="Times New Roman" panose="02020603050405020304" pitchFamily="18" charset="0"/>
              </a:rPr>
              <a:t> a Deus e ao  próximo   é   a  </a:t>
            </a:r>
            <a:r>
              <a:rPr lang="pt-BR" altLang="pt-BR" sz="2800" b="1" i="1" u="sng">
                <a:solidFill>
                  <a:srgbClr val="660033"/>
                </a:solidFill>
                <a:latin typeface="Verdana" panose="020B0604030504040204" pitchFamily="34" charset="0"/>
                <a:cs typeface="Times New Roman" panose="02020603050405020304" pitchFamily="18" charset="0"/>
              </a:rPr>
              <a:t>própria   essência</a:t>
            </a:r>
            <a:r>
              <a:rPr lang="pt-BR" altLang="pt-BR" sz="2800" b="1" i="1" u="sng">
                <a:latin typeface="Verdana" panose="020B0604030504040204" pitchFamily="34" charset="0"/>
                <a:cs typeface="Times New Roman" panose="02020603050405020304" pitchFamily="18" charset="0"/>
              </a:rPr>
              <a:t> </a:t>
            </a:r>
          </a:p>
        </p:txBody>
      </p:sp>
      <p:sp>
        <p:nvSpPr>
          <p:cNvPr id="2053" name="Text Box 5">
            <a:extLst>
              <a:ext uri="{FF2B5EF4-FFF2-40B4-BE49-F238E27FC236}">
                <a16:creationId xmlns:a16="http://schemas.microsoft.com/office/drawing/2014/main" id="{B2132CFA-AD96-4A6C-9CA3-3FE7FA97A501}"/>
              </a:ext>
            </a:extLst>
          </p:cNvPr>
          <p:cNvSpPr txBox="1">
            <a:spLocks noChangeArrowheads="1"/>
          </p:cNvSpPr>
          <p:nvPr/>
        </p:nvSpPr>
        <p:spPr bwMode="auto">
          <a:xfrm>
            <a:off x="609600" y="2209800"/>
            <a:ext cx="3276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ltLang="pt-BR" sz="2800" b="1">
                <a:solidFill>
                  <a:srgbClr val="800080"/>
                </a:solidFill>
                <a:effectLst>
                  <a:outerShdw blurRad="38100" dist="38100" dir="2700000" algn="tl">
                    <a:srgbClr val="C0C0C0"/>
                  </a:outerShdw>
                </a:effectLst>
                <a:latin typeface="Verdana" panose="020B0604030504040204" pitchFamily="34" charset="0"/>
              </a:rPr>
              <a:t>INTRODUÇÃO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53"/>
                                        </p:tgtEl>
                                        <p:attrNameLst>
                                          <p:attrName>style.visibility</p:attrName>
                                        </p:attrNameLst>
                                      </p:cBhvr>
                                      <p:to>
                                        <p:strVal val="visible"/>
                                      </p:to>
                                    </p:set>
                                    <p:animEffect transition="in" filter="blinds(horizontal)">
                                      <p:cBhvr>
                                        <p:cTn id="12" dur="500"/>
                                        <p:tgtEl>
                                          <p:spTgt spid="205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51">
                                            <p:txEl>
                                              <p:pRg st="0" end="0"/>
                                            </p:txEl>
                                          </p:spTgt>
                                        </p:tgtEl>
                                        <p:attrNameLst>
                                          <p:attrName>style.visibility</p:attrName>
                                        </p:attrNameLst>
                                      </p:cBhvr>
                                      <p:to>
                                        <p:strVal val="visible"/>
                                      </p:to>
                                    </p:set>
                                    <p:animEffect transition="in" filter="blinds(horizontal)">
                                      <p:cBhvr>
                                        <p:cTn id="17" dur="500"/>
                                        <p:tgtEl>
                                          <p:spTgt spid="205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51">
                                            <p:txEl>
                                              <p:pRg st="1" end="1"/>
                                            </p:txEl>
                                          </p:spTgt>
                                        </p:tgtEl>
                                        <p:attrNameLst>
                                          <p:attrName>style.visibility</p:attrName>
                                        </p:attrNameLst>
                                      </p:cBhvr>
                                      <p:to>
                                        <p:strVal val="visible"/>
                                      </p:to>
                                    </p:set>
                                    <p:animEffect transition="in" filter="blinds(horizontal)">
                                      <p:cBhvr>
                                        <p:cTn id="22" dur="500"/>
                                        <p:tgtEl>
                                          <p:spTgt spid="2051">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51">
                                            <p:txEl>
                                              <p:pRg st="2" end="2"/>
                                            </p:txEl>
                                          </p:spTgt>
                                        </p:tgtEl>
                                        <p:attrNameLst>
                                          <p:attrName>style.visibility</p:attrName>
                                        </p:attrNameLst>
                                      </p:cBhvr>
                                      <p:to>
                                        <p:strVal val="visible"/>
                                      </p:to>
                                    </p:set>
                                    <p:animEffect transition="in" filter="blinds(horizontal)">
                                      <p:cBhvr>
                                        <p:cTn id="27" dur="500"/>
                                        <p:tgtEl>
                                          <p:spTgt spid="20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autoUpdateAnimBg="0"/>
      <p:bldP spid="2051" grpId="0" build="p" autoUpdateAnimBg="0"/>
      <p:bldP spid="2053"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1C2321D-0174-4972-9CB5-4B060D65704F}"/>
              </a:ext>
            </a:extLst>
          </p:cNvPr>
          <p:cNvSpPr>
            <a:spLocks noGrp="1" noChangeArrowheads="1"/>
          </p:cNvSpPr>
          <p:nvPr>
            <p:ph type="body" idx="1"/>
          </p:nvPr>
        </p:nvSpPr>
        <p:spPr>
          <a:xfrm>
            <a:off x="381000" y="152400"/>
            <a:ext cx="8458200" cy="6705600"/>
          </a:xfrm>
        </p:spPr>
        <p:txBody>
          <a:bodyPr/>
          <a:lstStyle/>
          <a:p>
            <a:pPr algn="just">
              <a:lnSpc>
                <a:spcPct val="90000"/>
              </a:lnSpc>
              <a:buFontTx/>
              <a:buNone/>
            </a:pPr>
            <a:r>
              <a:rPr lang="pt-BR" altLang="pt-BR" b="1" i="1">
                <a:solidFill>
                  <a:srgbClr val="FF3300"/>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querem salvar devem sair dela. Não sois o único homem que o diabo tem enganado nesta questão. Durante os últimos quarenta anos,  um homem após outro tem-se levantado, alegando que o Senhor o enviou com a mesma mensagem; mas permiti-me dizer-vos, como a eles tenho dito, que essa mensagem que proclamais é um dos enganos satânicos destinados a criar confusão entre as igrejas.”(1893) </a:t>
            </a:r>
          </a:p>
          <a:p>
            <a:pPr algn="just">
              <a:lnSpc>
                <a:spcPct val="90000"/>
              </a:lnSpc>
              <a:buFontTx/>
              <a:buNone/>
            </a:pPr>
            <a:endParaRPr lang="pt-BR" altLang="pt-BR" sz="14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6. </a:t>
            </a:r>
            <a:r>
              <a:rPr lang="pt-BR" altLang="pt-BR" sz="2800" b="1" u="sng">
                <a:solidFill>
                  <a:srgbClr val="0000CC"/>
                </a:solidFill>
                <a:latin typeface="Verdana" panose="020B0604030504040204" pitchFamily="34" charset="0"/>
                <a:cs typeface="Times New Roman" panose="02020603050405020304" pitchFamily="18" charset="0"/>
              </a:rPr>
              <a:t>T.M., 61</a:t>
            </a:r>
            <a:r>
              <a:rPr lang="pt-BR" altLang="pt-BR" sz="2800" b="1">
                <a:latin typeface="Verdana" panose="020B0604030504040204" pitchFamily="34" charset="0"/>
                <a:cs typeface="Times New Roman" panose="02020603050405020304" pitchFamily="18" charset="0"/>
              </a:rPr>
              <a:t> - “É nosso dever individual andar humildemente com Deus. Não devemos buscar nenhuma mensagem estranha, nova. Não   devemos  pensar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animEffect transition="in" filter="blinds(horizontal)">
                                      <p:cBhvr>
                                        <p:cTn id="7" dur="500"/>
                                        <p:tgtEl>
                                          <p:spTgt spid="1126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266">
                                            <p:txEl>
                                              <p:pRg st="2" end="2"/>
                                            </p:txEl>
                                          </p:spTgt>
                                        </p:tgtEl>
                                        <p:attrNameLst>
                                          <p:attrName>style.visibility</p:attrName>
                                        </p:attrNameLst>
                                      </p:cBhvr>
                                      <p:to>
                                        <p:strVal val="visible"/>
                                      </p:to>
                                    </p:set>
                                    <p:animEffect transition="in" filter="blinds(horizontal)">
                                      <p:cBhvr>
                                        <p:cTn id="12" dur="500"/>
                                        <p:tgtEl>
                                          <p:spTgt spid="1126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4DFFCA2-4B19-46E7-94DF-74DB477D4B8C}"/>
              </a:ext>
            </a:extLst>
          </p:cNvPr>
          <p:cNvSpPr>
            <a:spLocks noGrp="1" noChangeArrowheads="1"/>
          </p:cNvSpPr>
          <p:nvPr>
            <p:ph type="body" idx="1"/>
          </p:nvPr>
        </p:nvSpPr>
        <p:spPr>
          <a:xfrm>
            <a:off x="381000" y="152400"/>
            <a:ext cx="8458200" cy="6705600"/>
          </a:xfrm>
        </p:spPr>
        <p:txBody>
          <a:bodyPr/>
          <a:lstStyle/>
          <a:p>
            <a:pPr algn="just">
              <a:buFontTx/>
              <a:buNone/>
            </a:pPr>
            <a:r>
              <a:rPr lang="pt-BR" altLang="pt-BR" sz="2800" b="1" i="1">
                <a:solidFill>
                  <a:srgbClr val="FF3300"/>
                </a:solidFill>
                <a:latin typeface="Verdana" panose="020B0604030504040204" pitchFamily="34" charset="0"/>
                <a:cs typeface="Times New Roman" panose="02020603050405020304" pitchFamily="18" charset="0"/>
              </a:rPr>
              <a:t>	</a:t>
            </a:r>
            <a:r>
              <a:rPr lang="pt-BR" altLang="pt-BR" sz="2800" b="1" i="1">
                <a:latin typeface="Verdana" panose="020B0604030504040204" pitchFamily="34" charset="0"/>
                <a:cs typeface="Times New Roman" panose="02020603050405020304" pitchFamily="18" charset="0"/>
              </a:rPr>
              <a:t>que os escolhidos de Deus, que procuram andar na luz, componham Babilônia. </a:t>
            </a:r>
            <a:r>
              <a:rPr lang="pt-BR" altLang="pt-BR" sz="2800" b="1" i="1" u="sng">
                <a:solidFill>
                  <a:srgbClr val="006600"/>
                </a:solidFill>
                <a:latin typeface="Verdana" panose="020B0604030504040204" pitchFamily="34" charset="0"/>
                <a:cs typeface="Times New Roman" panose="02020603050405020304" pitchFamily="18" charset="0"/>
              </a:rPr>
              <a:t>As igrejas denominacionais caídas é que são Babilônia</a:t>
            </a:r>
            <a:r>
              <a:rPr lang="pt-BR" altLang="pt-BR" sz="2800" b="1" i="1">
                <a:latin typeface="Verdana" panose="020B0604030504040204" pitchFamily="34" charset="0"/>
                <a:cs typeface="Times New Roman" panose="02020603050405020304" pitchFamily="18" charset="0"/>
              </a:rPr>
              <a:t>. Babilônia tem estado a promover </a:t>
            </a:r>
            <a:r>
              <a:rPr lang="pt-BR" altLang="pt-BR" sz="2800" b="1" i="1" u="sng">
                <a:solidFill>
                  <a:srgbClr val="FF3300"/>
                </a:solidFill>
                <a:latin typeface="Verdana" panose="020B0604030504040204" pitchFamily="34" charset="0"/>
                <a:cs typeface="Times New Roman" panose="02020603050405020304" pitchFamily="18" charset="0"/>
              </a:rPr>
              <a:t>doutrinas venenosas</a:t>
            </a:r>
            <a:r>
              <a:rPr lang="pt-BR" altLang="pt-BR" sz="2800" b="1" i="1" u="sng">
                <a:latin typeface="Verdana" panose="020B0604030504040204" pitchFamily="34" charset="0"/>
                <a:cs typeface="Times New Roman" panose="02020603050405020304" pitchFamily="18" charset="0"/>
              </a:rPr>
              <a:t>,</a:t>
            </a:r>
            <a:r>
              <a:rPr lang="pt-BR" altLang="pt-BR" sz="2800" b="1" i="1">
                <a:latin typeface="Verdana" panose="020B0604030504040204" pitchFamily="34" charset="0"/>
                <a:cs typeface="Times New Roman" panose="02020603050405020304" pitchFamily="18" charset="0"/>
              </a:rPr>
              <a:t> o vinho do erro. Esse vinho do erro é composto de doutrinas falsas, tais como a imortalidade natural da alma, o tormento eterno dos ímpios, a negação da existência de Cristo antes de Seu nascimento em Belém, a defesa e exaltação do primeiro dia da semana acima do santo e santificado dia de Deus.” (1893)</a:t>
            </a:r>
          </a:p>
          <a:p>
            <a:pPr algn="just">
              <a:buFontTx/>
              <a:buNone/>
            </a:pPr>
            <a:endParaRPr lang="pt-BR" altLang="pt-BR" sz="24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0">
                                            <p:txEl>
                                              <p:pRg st="0" end="0"/>
                                            </p:txEl>
                                          </p:spTgt>
                                        </p:tgtEl>
                                        <p:attrNameLst>
                                          <p:attrName>style.visibility</p:attrName>
                                        </p:attrNameLst>
                                      </p:cBhvr>
                                      <p:to>
                                        <p:strVal val="visible"/>
                                      </p:to>
                                    </p:set>
                                    <p:animEffect transition="in" filter="blinds(horizontal)">
                                      <p:cBhvr>
                                        <p:cTn id="7" dur="500"/>
                                        <p:tgtEl>
                                          <p:spTgt spid="1229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C660D3F4-FB16-48DC-A7A5-EAA19291F60C}"/>
              </a:ext>
            </a:extLst>
          </p:cNvPr>
          <p:cNvSpPr>
            <a:spLocks noGrp="1" noChangeArrowheads="1"/>
          </p:cNvSpPr>
          <p:nvPr>
            <p:ph type="body" idx="1"/>
          </p:nvPr>
        </p:nvSpPr>
        <p:spPr>
          <a:xfrm>
            <a:off x="381000" y="152400"/>
            <a:ext cx="8458200" cy="6705600"/>
          </a:xfrm>
        </p:spPr>
        <p:txBody>
          <a:bodyPr/>
          <a:lstStyle/>
          <a:p>
            <a:pPr algn="just">
              <a:lnSpc>
                <a:spcPct val="90000"/>
              </a:lnSpc>
              <a:buFontTx/>
              <a:buNone/>
            </a:pPr>
            <a:r>
              <a:rPr lang="pt-BR" altLang="pt-BR" sz="2800" b="1" i="1">
                <a:solidFill>
                  <a:srgbClr val="660066"/>
                </a:solidFill>
                <a:latin typeface="Verdana" panose="020B0604030504040204" pitchFamily="34" charset="0"/>
                <a:cs typeface="Times New Roman" panose="02020603050405020304" pitchFamily="18" charset="0"/>
              </a:rPr>
              <a:t>	</a:t>
            </a:r>
            <a:r>
              <a:rPr lang="pt-BR" altLang="pt-BR" sz="2800" b="1">
                <a:solidFill>
                  <a:srgbClr val="660066"/>
                </a:solidFill>
                <a:latin typeface="Verdana" panose="020B0604030504040204" pitchFamily="34" charset="0"/>
                <a:cs typeface="Times New Roman" panose="02020603050405020304" pitchFamily="18" charset="0"/>
              </a:rPr>
              <a:t>7.  </a:t>
            </a:r>
            <a:r>
              <a:rPr lang="pt-BR" altLang="pt-BR" sz="2800" b="1" u="sng">
                <a:solidFill>
                  <a:srgbClr val="660066"/>
                </a:solidFill>
                <a:latin typeface="Verdana" panose="020B0604030504040204" pitchFamily="34" charset="0"/>
                <a:cs typeface="Times New Roman" panose="02020603050405020304" pitchFamily="18" charset="0"/>
              </a:rPr>
              <a:t>2 M.E, 68 e 69</a:t>
            </a:r>
            <a:r>
              <a:rPr lang="pt-BR" altLang="pt-BR" sz="2800" b="1">
                <a:latin typeface="Verdana" panose="020B0604030504040204" pitchFamily="34" charset="0"/>
                <a:cs typeface="Times New Roman" panose="02020603050405020304" pitchFamily="18" charset="0"/>
              </a:rPr>
              <a:t> – “Digo novamente: O Senhor não falou por nenhum mensageiro que chame a igreja que observa os mandamentos de Deus, Babilônia. É verdade que há joio com o trigo, mas Cristo disse que enviaria Seus anjos para juntar primeiro o joio e atá-lo em molhos para ser queimado, mas recolher o trigo no celeiro. Sei que o Senhor ama Sua igreja. Ela não deve ser desorganizada ou esfacelada em átomos independentes. Não há nisto a mínima coerência; </a:t>
            </a:r>
            <a:r>
              <a:rPr lang="pt-BR" altLang="pt-BR" sz="2800" b="1" u="sng">
                <a:solidFill>
                  <a:srgbClr val="FF3300"/>
                </a:solidFill>
                <a:latin typeface="Verdana" panose="020B0604030504040204" pitchFamily="34" charset="0"/>
                <a:cs typeface="Times New Roman" panose="02020603050405020304" pitchFamily="18" charset="0"/>
              </a:rPr>
              <a:t>Não existe a mínima evidência de que tal coisa venha a se dar.</a:t>
            </a:r>
            <a:r>
              <a:rPr lang="pt-BR" altLang="pt-BR" sz="2800" b="1">
                <a:latin typeface="Verdana" panose="020B0604030504040204" pitchFamily="34" charset="0"/>
                <a:cs typeface="Times New Roman" panose="02020603050405020304" pitchFamily="18" charset="0"/>
              </a:rPr>
              <a:t> Aqueles que derem ouvidos a essa falsa      mensagem     e     procurarem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Effect transition="in" filter="blinds(horizontal)">
                                      <p:cBhvr>
                                        <p:cTn id="7" dur="500"/>
                                        <p:tgtEl>
                                          <p:spTgt spid="133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673D9A2-106D-44BC-B441-DFE23B04882D}"/>
              </a:ext>
            </a:extLst>
          </p:cNvPr>
          <p:cNvSpPr>
            <a:spLocks noGrp="1" noChangeArrowheads="1"/>
          </p:cNvSpPr>
          <p:nvPr>
            <p:ph type="body" idx="1"/>
          </p:nvPr>
        </p:nvSpPr>
        <p:spPr>
          <a:xfrm>
            <a:off x="381000" y="152400"/>
            <a:ext cx="8458200" cy="6705600"/>
          </a:xfrm>
        </p:spPr>
        <p:txBody>
          <a:bodyPr/>
          <a:lstStyle/>
          <a:p>
            <a:pPr algn="just">
              <a:lnSpc>
                <a:spcPct val="90000"/>
              </a:lnSpc>
              <a:buFontTx/>
              <a:buNone/>
            </a:pPr>
            <a:r>
              <a:rPr lang="pt-BR" altLang="pt-BR" sz="2800" b="1" i="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fermentar outros, serão enganados e preparados para receber mais avançados enganos, e virão a nada.</a:t>
            </a:r>
          </a:p>
          <a:p>
            <a:pPr algn="just">
              <a:lnSpc>
                <a:spcPct val="90000"/>
              </a:lnSpc>
              <a:buFontTx/>
              <a:buNone/>
            </a:pPr>
            <a:r>
              <a:rPr lang="pt-BR" altLang="pt-BR" sz="2800" b="1" i="1">
                <a:latin typeface="Verdana" panose="020B0604030504040204" pitchFamily="34" charset="0"/>
                <a:cs typeface="Times New Roman" panose="02020603050405020304" pitchFamily="18" charset="0"/>
              </a:rPr>
              <a:t> </a:t>
            </a:r>
          </a:p>
          <a:p>
            <a:pPr algn="just">
              <a:lnSpc>
                <a:spcPct val="90000"/>
              </a:lnSpc>
              <a:buFontTx/>
              <a:buNone/>
            </a:pPr>
            <a:endParaRPr lang="pt-BR" altLang="pt-BR" sz="1200" b="1" i="1">
              <a:latin typeface="Verdana" panose="020B0604030504040204" pitchFamily="34" charset="0"/>
              <a:cs typeface="Times New Roman" panose="02020603050405020304" pitchFamily="18" charset="0"/>
            </a:endParaRPr>
          </a:p>
          <a:p>
            <a:pPr algn="just">
              <a:lnSpc>
                <a:spcPct val="90000"/>
              </a:lnSpc>
              <a:buFontTx/>
              <a:buNone/>
            </a:pPr>
            <a:r>
              <a:rPr lang="pt-BR" altLang="pt-BR" sz="2800" b="1" i="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Há  em alguns dos membros da igreja orgulho, presunção, obstinada incredulidade, e recusa a ceder em suas idéias, embora se amontoe prova sobre prova, que faz aplicável a mensagem à Igreja de Laodicéia. </a:t>
            </a:r>
            <a:r>
              <a:rPr lang="pt-BR" altLang="pt-BR" sz="2800" b="1" u="sng">
                <a:solidFill>
                  <a:srgbClr val="800080"/>
                </a:solidFill>
                <a:latin typeface="Verdana" panose="020B0604030504040204" pitchFamily="34" charset="0"/>
                <a:cs typeface="Times New Roman" panose="02020603050405020304" pitchFamily="18" charset="0"/>
              </a:rPr>
              <a:t>Mas isto não extinguirá a Igreja</a:t>
            </a:r>
            <a:r>
              <a:rPr lang="pt-BR" altLang="pt-BR" sz="2800" b="1">
                <a:latin typeface="Verdana" panose="020B0604030504040204" pitchFamily="34" charset="0"/>
                <a:cs typeface="Times New Roman" panose="02020603050405020304" pitchFamily="18" charset="0"/>
              </a:rPr>
              <a:t>.  Deixai que tanto o joio como o trigo cresçam juntos até à ceifa. Então </a:t>
            </a:r>
            <a:r>
              <a:rPr lang="pt-BR" altLang="pt-BR" sz="2800" b="1" u="sng">
                <a:solidFill>
                  <a:srgbClr val="336699"/>
                </a:solidFill>
                <a:latin typeface="Verdana" panose="020B0604030504040204" pitchFamily="34" charset="0"/>
                <a:cs typeface="Times New Roman" panose="02020603050405020304" pitchFamily="18" charset="0"/>
              </a:rPr>
              <a:t>os anjos é que farão  a obra de separação</a:t>
            </a:r>
            <a:endParaRPr lang="pt-BR" altLang="pt-BR" sz="2800" b="1">
              <a:solidFill>
                <a:srgbClr val="336699"/>
              </a:solidFill>
              <a:latin typeface="Verdana" panose="020B0604030504040204" pitchFamily="34" charset="0"/>
              <a:cs typeface="Times New Roman" panose="02020603050405020304" pitchFamily="18" charset="0"/>
            </a:endParaRPr>
          </a:p>
          <a:p>
            <a:pPr algn="just">
              <a:lnSpc>
                <a:spcPct val="90000"/>
              </a:lnSpc>
              <a:buFontTx/>
              <a:buNone/>
            </a:pPr>
            <a:r>
              <a:rPr lang="pt-BR" altLang="pt-BR" sz="2800" b="1" i="1">
                <a:latin typeface="Verdana" panose="020B0604030504040204" pitchFamily="34" charset="0"/>
                <a:cs typeface="Times New Roman" panose="02020603050405020304" pitchFamily="18" charset="0"/>
              </a:rPr>
              <a:t> </a:t>
            </a:r>
          </a:p>
          <a:p>
            <a:pPr algn="just">
              <a:lnSpc>
                <a:spcPct val="90000"/>
              </a:lnSpc>
              <a:buFontTx/>
              <a:buNone/>
            </a:pPr>
            <a:r>
              <a:rPr lang="pt-BR" altLang="pt-BR" sz="2800" b="1" i="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Effect transition="in" filter="blinds(horizontal)">
                                      <p:cBhvr>
                                        <p:cTn id="7" dur="500"/>
                                        <p:tgtEl>
                                          <p:spTgt spid="143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338">
                                            <p:txEl>
                                              <p:pRg st="1" end="1"/>
                                            </p:txEl>
                                          </p:spTgt>
                                        </p:tgtEl>
                                        <p:attrNameLst>
                                          <p:attrName>style.visibility</p:attrName>
                                        </p:attrNameLst>
                                      </p:cBhvr>
                                      <p:to>
                                        <p:strVal val="visible"/>
                                      </p:to>
                                    </p:set>
                                    <p:animEffect transition="in" filter="blinds(horizontal)">
                                      <p:cBhvr>
                                        <p:cTn id="12" dur="500"/>
                                        <p:tgtEl>
                                          <p:spTgt spid="1433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338">
                                            <p:txEl>
                                              <p:pRg st="3" end="3"/>
                                            </p:txEl>
                                          </p:spTgt>
                                        </p:tgtEl>
                                        <p:attrNameLst>
                                          <p:attrName>style.visibility</p:attrName>
                                        </p:attrNameLst>
                                      </p:cBhvr>
                                      <p:to>
                                        <p:strVal val="visible"/>
                                      </p:to>
                                    </p:set>
                                    <p:animEffect transition="in" filter="blinds(horizontal)">
                                      <p:cBhvr>
                                        <p:cTn id="17" dur="500"/>
                                        <p:tgtEl>
                                          <p:spTgt spid="14338">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338">
                                            <p:txEl>
                                              <p:pRg st="4" end="4"/>
                                            </p:txEl>
                                          </p:spTgt>
                                        </p:tgtEl>
                                        <p:attrNameLst>
                                          <p:attrName>style.visibility</p:attrName>
                                        </p:attrNameLst>
                                      </p:cBhvr>
                                      <p:to>
                                        <p:strVal val="visible"/>
                                      </p:to>
                                    </p:set>
                                    <p:animEffect transition="in" filter="blinds(horizontal)">
                                      <p:cBhvr>
                                        <p:cTn id="22" dur="500"/>
                                        <p:tgtEl>
                                          <p:spTgt spid="14338">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4338">
                                            <p:txEl>
                                              <p:pRg st="5" end="5"/>
                                            </p:txEl>
                                          </p:spTgt>
                                        </p:tgtEl>
                                        <p:attrNameLst>
                                          <p:attrName>style.visibility</p:attrName>
                                        </p:attrNameLst>
                                      </p:cBhvr>
                                      <p:to>
                                        <p:strVal val="visible"/>
                                      </p:to>
                                    </p:set>
                                    <p:animEffect transition="in" filter="blinds(horizontal)">
                                      <p:cBhvr>
                                        <p:cTn id="27" dur="500"/>
                                        <p:tgtEl>
                                          <p:spTgt spid="1433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0ACAF33-7CB4-4C92-9590-A8E010D72202}"/>
              </a:ext>
            </a:extLst>
          </p:cNvPr>
          <p:cNvSpPr>
            <a:spLocks noGrp="1" noChangeArrowheads="1"/>
          </p:cNvSpPr>
          <p:nvPr>
            <p:ph type="body" idx="1"/>
          </p:nvPr>
        </p:nvSpPr>
        <p:spPr>
          <a:xfrm>
            <a:off x="381000" y="152400"/>
            <a:ext cx="8458200" cy="6705600"/>
          </a:xfrm>
        </p:spPr>
        <p:txBody>
          <a:bodyPr/>
          <a:lstStyle/>
          <a:p>
            <a:pPr algn="just">
              <a:lnSpc>
                <a:spcPct val="90000"/>
              </a:lnSpc>
              <a:buFontTx/>
              <a:buNone/>
            </a:pPr>
            <a:r>
              <a:rPr lang="pt-BR" altLang="pt-BR" sz="2800" b="1">
                <a:latin typeface="Verdana" panose="020B0604030504040204" pitchFamily="34" charset="0"/>
                <a:cs typeface="Times New Roman" panose="02020603050405020304" pitchFamily="18" charset="0"/>
              </a:rPr>
              <a:t>	Advirto a Igreja Adventista do Sétimo Dia a ser cuidadosa quanto à maneira porque recebeis toda idéia nova e aqueles que pretendem ter grande iluminação. O caráter de sua obra parece ser </a:t>
            </a:r>
            <a:r>
              <a:rPr lang="pt-BR" altLang="pt-BR" sz="2800" b="1" u="sng">
                <a:solidFill>
                  <a:srgbClr val="800080"/>
                </a:solidFill>
                <a:latin typeface="Verdana" panose="020B0604030504040204" pitchFamily="34" charset="0"/>
                <a:cs typeface="Times New Roman" panose="02020603050405020304" pitchFamily="18" charset="0"/>
              </a:rPr>
              <a:t>acusa</a:t>
            </a:r>
            <a:r>
              <a:rPr lang="pt-BR" altLang="pt-BR" sz="2800" b="1">
                <a:solidFill>
                  <a:srgbClr val="800080"/>
                </a:solidFill>
                <a:latin typeface="Verdana" panose="020B0604030504040204" pitchFamily="34" charset="0"/>
                <a:cs typeface="Times New Roman" panose="02020603050405020304" pitchFamily="18" charset="0"/>
              </a:rPr>
              <a:t>r</a:t>
            </a:r>
            <a:r>
              <a:rPr lang="pt-BR" altLang="pt-BR" sz="2800" b="1">
                <a:latin typeface="Verdana" panose="020B0604030504040204" pitchFamily="34" charset="0"/>
                <a:cs typeface="Times New Roman" panose="02020603050405020304" pitchFamily="18" charset="0"/>
              </a:rPr>
              <a:t> e </a:t>
            </a:r>
            <a:r>
              <a:rPr lang="pt-BR" altLang="pt-BR" sz="2800" b="1" u="sng">
                <a:solidFill>
                  <a:schemeClr val="accent2"/>
                </a:solidFill>
                <a:latin typeface="Verdana" panose="020B0604030504040204" pitchFamily="34" charset="0"/>
                <a:cs typeface="Times New Roman" panose="02020603050405020304" pitchFamily="18" charset="0"/>
              </a:rPr>
              <a:t>despedaça</a:t>
            </a:r>
            <a:r>
              <a:rPr lang="pt-BR" altLang="pt-BR" sz="2800" b="1">
                <a:solidFill>
                  <a:schemeClr val="accent2"/>
                </a:solidFill>
                <a:latin typeface="Verdana" panose="020B0604030504040204" pitchFamily="34" charset="0"/>
                <a:cs typeface="Times New Roman" panose="02020603050405020304" pitchFamily="18" charset="0"/>
              </a:rPr>
              <a:t>r</a:t>
            </a:r>
            <a:r>
              <a:rPr lang="pt-BR" altLang="pt-BR" sz="2800" b="1">
                <a:latin typeface="Verdana" panose="020B0604030504040204" pitchFamily="34" charset="0"/>
                <a:cs typeface="Times New Roman" panose="02020603050405020304" pitchFamily="18" charset="0"/>
              </a:rPr>
              <a:t>.” (1893)</a:t>
            </a: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r>
              <a:rPr lang="pt-BR" altLang="pt-BR" sz="2800" b="1">
                <a:latin typeface="Verdana" panose="020B0604030504040204" pitchFamily="34" charset="0"/>
                <a:cs typeface="Times New Roman" panose="02020603050405020304" pitchFamily="18" charset="0"/>
              </a:rPr>
              <a:t>	8. </a:t>
            </a:r>
            <a:r>
              <a:rPr lang="pt-BR" altLang="pt-BR" sz="2800" b="1" u="sng">
                <a:solidFill>
                  <a:srgbClr val="006600"/>
                </a:solidFill>
                <a:latin typeface="Verdana" panose="020B0604030504040204" pitchFamily="34" charset="0"/>
                <a:cs typeface="Times New Roman" panose="02020603050405020304" pitchFamily="18" charset="0"/>
              </a:rPr>
              <a:t>ORIENTAÇÃO PROFÉTICA, 104 (R.H. 3/10/1893</a:t>
            </a:r>
            <a:r>
              <a:rPr lang="pt-BR" altLang="pt-BR" sz="2800" b="1">
                <a:solidFill>
                  <a:srgbClr val="006600"/>
                </a:solidFill>
                <a:latin typeface="Verdana" panose="020B0604030504040204" pitchFamily="34" charset="0"/>
                <a:cs typeface="Times New Roman" panose="02020603050405020304" pitchFamily="18" charset="0"/>
              </a:rPr>
              <a:t>)</a:t>
            </a:r>
            <a:r>
              <a:rPr lang="pt-BR" altLang="pt-BR" sz="2800" b="1">
                <a:latin typeface="Verdana" panose="020B0604030504040204" pitchFamily="34" charset="0"/>
                <a:cs typeface="Times New Roman" panose="02020603050405020304" pitchFamily="18" charset="0"/>
              </a:rPr>
              <a:t> – “O Senhor tem enviado mensagens de admoestação e súplica, mensagens de repreensão e censura, e estas não têm sido em vão. Porém, nunca tivemos uma mensagem de que o Senhor desorganizaria a igreja. A profecia   relacionada   com   </a:t>
            </a:r>
            <a:r>
              <a:rPr lang="pt-BR" altLang="pt-BR" sz="2800" b="1" u="sng">
                <a:latin typeface="Verdana" panose="020B0604030504040204" pitchFamily="34" charset="0"/>
                <a:cs typeface="Times New Roman" panose="02020603050405020304" pitchFamily="18" charset="0"/>
              </a:rPr>
              <a:t>Babilônia</a:t>
            </a: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Effect transition="in" filter="blinds(horizontal)">
                                      <p:cBhvr>
                                        <p:cTn id="7" dur="500"/>
                                        <p:tgtEl>
                                          <p:spTgt spid="1536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362">
                                            <p:txEl>
                                              <p:pRg st="1" end="1"/>
                                            </p:txEl>
                                          </p:spTgt>
                                        </p:tgtEl>
                                        <p:attrNameLst>
                                          <p:attrName>style.visibility</p:attrName>
                                        </p:attrNameLst>
                                      </p:cBhvr>
                                      <p:to>
                                        <p:strVal val="visible"/>
                                      </p:to>
                                    </p:set>
                                    <p:animEffect transition="in" filter="blinds(horizontal)">
                                      <p:cBhvr>
                                        <p:cTn id="12" dur="500"/>
                                        <p:tgtEl>
                                          <p:spTgt spid="1536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362">
                                            <p:txEl>
                                              <p:pRg st="2" end="2"/>
                                            </p:txEl>
                                          </p:spTgt>
                                        </p:tgtEl>
                                        <p:attrNameLst>
                                          <p:attrName>style.visibility</p:attrName>
                                        </p:attrNameLst>
                                      </p:cBhvr>
                                      <p:to>
                                        <p:strVal val="visible"/>
                                      </p:to>
                                    </p:set>
                                    <p:animEffect transition="in" filter="blinds(horizontal)">
                                      <p:cBhvr>
                                        <p:cTn id="17" dur="500"/>
                                        <p:tgtEl>
                                          <p:spTgt spid="153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696A774-4443-4D42-9DE0-778932FA6697}"/>
              </a:ext>
            </a:extLst>
          </p:cNvPr>
          <p:cNvSpPr>
            <a:spLocks noGrp="1" noChangeArrowheads="1"/>
          </p:cNvSpPr>
          <p:nvPr>
            <p:ph type="body" idx="1"/>
          </p:nvPr>
        </p:nvSpPr>
        <p:spPr>
          <a:xfrm>
            <a:off x="381000" y="152400"/>
            <a:ext cx="8458200" cy="6705600"/>
          </a:xfrm>
        </p:spPr>
        <p:txBody>
          <a:bodyPr/>
          <a:lstStyle/>
          <a:p>
            <a:pPr algn="just">
              <a:buFontTx/>
              <a:buNone/>
            </a:pPr>
            <a:r>
              <a:rPr lang="pt-BR" altLang="pt-BR" sz="2800" b="1">
                <a:latin typeface="Verdana" panose="020B0604030504040204" pitchFamily="34" charset="0"/>
                <a:cs typeface="Times New Roman" panose="02020603050405020304" pitchFamily="18" charset="0"/>
              </a:rPr>
              <a:t>	</a:t>
            </a:r>
          </a:p>
          <a:p>
            <a:pPr algn="just">
              <a:buFontTx/>
              <a:buNone/>
            </a:pPr>
            <a:r>
              <a:rPr lang="pt-BR" altLang="pt-BR" sz="2800" b="1">
                <a:latin typeface="Verdana" panose="020B0604030504040204" pitchFamily="34" charset="0"/>
                <a:cs typeface="Times New Roman" panose="02020603050405020304" pitchFamily="18" charset="0"/>
              </a:rPr>
              <a:t>	</a:t>
            </a:r>
            <a:r>
              <a:rPr lang="pt-BR" altLang="pt-BR" sz="2800" b="1" u="sng">
                <a:solidFill>
                  <a:srgbClr val="008080"/>
                </a:solidFill>
                <a:latin typeface="Verdana" panose="020B0604030504040204" pitchFamily="34" charset="0"/>
                <a:cs typeface="Times New Roman" panose="02020603050405020304" pitchFamily="18" charset="0"/>
              </a:rPr>
              <a:t>nunca se aplicou à  Igreja  Adventista do Sétimo Dia</a:t>
            </a:r>
            <a:r>
              <a:rPr lang="pt-BR" altLang="pt-BR" sz="2800" b="1">
                <a:latin typeface="Verdana" panose="020B0604030504040204" pitchFamily="34" charset="0"/>
                <a:cs typeface="Times New Roman" panose="02020603050405020304" pitchFamily="18" charset="0"/>
              </a:rPr>
              <a:t>, e tampouco fomos informados de que o “alto clamor” consistia em chamar o povo fiel de Deus a sair dela; pois este não é o plano de Deus com relação a Israel.”</a:t>
            </a:r>
            <a:r>
              <a:rPr lang="pt-BR" altLang="pt-BR" b="1">
                <a:latin typeface="Verdana" panose="020B0604030504040204" pitchFamily="34" charset="0"/>
                <a:cs typeface="Times New Roman" panose="02020603050405020304" pitchFamily="18" charset="0"/>
              </a:rPr>
              <a:t> </a:t>
            </a:r>
          </a:p>
          <a:p>
            <a:pPr algn="just">
              <a:buFontTx/>
              <a:buNone/>
            </a:pPr>
            <a:endParaRPr lang="pt-BR" altLang="pt-BR" sz="1600" b="1">
              <a:latin typeface="Verdana" panose="020B0604030504040204" pitchFamily="34" charset="0"/>
              <a:cs typeface="Times New Roman" panose="02020603050405020304" pitchFamily="18" charset="0"/>
            </a:endParaRPr>
          </a:p>
          <a:p>
            <a:pPr algn="just">
              <a:buFontTx/>
              <a:buNone/>
            </a:pPr>
            <a:r>
              <a:rPr lang="pt-BR" altLang="pt-BR" b="1">
                <a:latin typeface="Verdana" panose="020B0604030504040204" pitchFamily="34" charset="0"/>
                <a:cs typeface="Times New Roman" panose="02020603050405020304" pitchFamily="18" charset="0"/>
              </a:rPr>
              <a:t>	</a:t>
            </a:r>
            <a:r>
              <a:rPr lang="pt-BR" altLang="pt-BR" sz="2800" b="1">
                <a:solidFill>
                  <a:srgbClr val="FF3300"/>
                </a:solidFill>
                <a:latin typeface="Verdana" panose="020B0604030504040204" pitchFamily="34" charset="0"/>
                <a:cs typeface="Times New Roman" panose="02020603050405020304" pitchFamily="18" charset="0"/>
              </a:rPr>
              <a:t>9. </a:t>
            </a:r>
            <a:r>
              <a:rPr lang="pt-BR" altLang="pt-BR" sz="2800" b="1" u="sng">
                <a:solidFill>
                  <a:srgbClr val="FF3300"/>
                </a:solidFill>
                <a:latin typeface="Verdana" panose="020B0604030504040204" pitchFamily="34" charset="0"/>
                <a:cs typeface="Times New Roman" panose="02020603050405020304" pitchFamily="18" charset="0"/>
              </a:rPr>
              <a:t>Provérbios 18:1</a:t>
            </a:r>
          </a:p>
          <a:p>
            <a:pPr algn="just">
              <a:buFontTx/>
              <a:buNone/>
            </a:pPr>
            <a:endParaRPr lang="pt-BR" altLang="pt-BR" sz="800" b="1" u="sng">
              <a:solidFill>
                <a:srgbClr val="FF3300"/>
              </a:solidFill>
              <a:latin typeface="Verdana" panose="020B0604030504040204" pitchFamily="34" charset="0"/>
              <a:cs typeface="Times New Roman" panose="02020603050405020304" pitchFamily="18" charset="0"/>
            </a:endParaRPr>
          </a:p>
          <a:p>
            <a:pPr algn="just">
              <a:buFontTx/>
              <a:buNone/>
            </a:pPr>
            <a:endParaRPr lang="pt-BR" altLang="pt-BR" sz="800" b="1" u="sng">
              <a:latin typeface="Verdana" panose="020B0604030504040204" pitchFamily="34" charset="0"/>
              <a:cs typeface="Times New Roman" panose="02020603050405020304" pitchFamily="18" charset="0"/>
            </a:endParaRPr>
          </a:p>
          <a:p>
            <a:pPr algn="just">
              <a:buFontTx/>
              <a:buNone/>
            </a:pPr>
            <a:r>
              <a:rPr lang="pt-BR" altLang="pt-BR" sz="2800" b="1">
                <a:latin typeface="Verdana" panose="020B0604030504040204" pitchFamily="34" charset="0"/>
                <a:cs typeface="Times New Roman" panose="02020603050405020304" pitchFamily="18" charset="0"/>
              </a:rPr>
              <a:t> 	10. </a:t>
            </a:r>
            <a:r>
              <a:rPr lang="pt-BR" altLang="pt-BR" sz="2800" b="1" u="sng">
                <a:solidFill>
                  <a:srgbClr val="006600"/>
                </a:solidFill>
                <a:latin typeface="Verdana" panose="020B0604030504040204" pitchFamily="34" charset="0"/>
                <a:cs typeface="Times New Roman" panose="02020603050405020304" pitchFamily="18" charset="0"/>
              </a:rPr>
              <a:t>Gálatas 2:11</a:t>
            </a:r>
            <a:r>
              <a:rPr lang="pt-BR" altLang="pt-BR" sz="2800" b="1">
                <a:latin typeface="Verdana" panose="020B0604030504040204" pitchFamily="34" charset="0"/>
                <a:cs typeface="Times New Roman" panose="02020603050405020304" pitchFamily="18" charset="0"/>
              </a:rPr>
              <a:t> - Paulo repreendeu a Pedro, resistindo-o na cara, mas não se separou para fundar um novo movimento, ou uma nova igreja.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animEffect transition="in" filter="blinds(horizontal)">
                                      <p:cBhvr>
                                        <p:cTn id="7" dur="500"/>
                                        <p:tgtEl>
                                          <p:spTgt spid="163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386">
                                            <p:txEl>
                                              <p:pRg st="1" end="1"/>
                                            </p:txEl>
                                          </p:spTgt>
                                        </p:tgtEl>
                                        <p:attrNameLst>
                                          <p:attrName>style.visibility</p:attrName>
                                        </p:attrNameLst>
                                      </p:cBhvr>
                                      <p:to>
                                        <p:strVal val="visible"/>
                                      </p:to>
                                    </p:set>
                                    <p:animEffect transition="in" filter="blinds(horizontal)">
                                      <p:cBhvr>
                                        <p:cTn id="12" dur="500"/>
                                        <p:tgtEl>
                                          <p:spTgt spid="1638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386">
                                            <p:txEl>
                                              <p:pRg st="3" end="3"/>
                                            </p:txEl>
                                          </p:spTgt>
                                        </p:tgtEl>
                                        <p:attrNameLst>
                                          <p:attrName>style.visibility</p:attrName>
                                        </p:attrNameLst>
                                      </p:cBhvr>
                                      <p:to>
                                        <p:strVal val="visible"/>
                                      </p:to>
                                    </p:set>
                                    <p:animEffect transition="in" filter="blinds(horizontal)">
                                      <p:cBhvr>
                                        <p:cTn id="17" dur="500"/>
                                        <p:tgtEl>
                                          <p:spTgt spid="16386">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386">
                                            <p:txEl>
                                              <p:pRg st="6" end="6"/>
                                            </p:txEl>
                                          </p:spTgt>
                                        </p:tgtEl>
                                        <p:attrNameLst>
                                          <p:attrName>style.visibility</p:attrName>
                                        </p:attrNameLst>
                                      </p:cBhvr>
                                      <p:to>
                                        <p:strVal val="visible"/>
                                      </p:to>
                                    </p:set>
                                    <p:animEffect transition="in" filter="blinds(horizontal)">
                                      <p:cBhvr>
                                        <p:cTn id="22" dur="500"/>
                                        <p:tgtEl>
                                          <p:spTgt spid="1638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41DF40D-000D-4435-87B0-20FD565F6CFB}"/>
              </a:ext>
            </a:extLst>
          </p:cNvPr>
          <p:cNvSpPr>
            <a:spLocks noGrp="1" noChangeArrowheads="1"/>
          </p:cNvSpPr>
          <p:nvPr>
            <p:ph type="body" idx="1"/>
          </p:nvPr>
        </p:nvSpPr>
        <p:spPr>
          <a:xfrm>
            <a:off x="381000" y="152400"/>
            <a:ext cx="8458200" cy="6705600"/>
          </a:xfrm>
        </p:spPr>
        <p:txBody>
          <a:bodyPr/>
          <a:lstStyle/>
          <a:p>
            <a:pPr algn="just">
              <a:lnSpc>
                <a:spcPct val="90000"/>
              </a:lnSpc>
              <a:buFontTx/>
              <a:buNone/>
            </a:pPr>
            <a:r>
              <a:rPr lang="pt-BR" altLang="pt-BR" sz="2400" b="1">
                <a:latin typeface="Verdana" panose="020B0604030504040204" pitchFamily="34" charset="0"/>
                <a:cs typeface="Times New Roman" panose="02020603050405020304" pitchFamily="18" charset="0"/>
              </a:rPr>
              <a:t>	</a:t>
            </a:r>
            <a:r>
              <a:rPr lang="pt-BR" altLang="pt-BR" sz="2800" b="1">
                <a:solidFill>
                  <a:schemeClr val="accent2"/>
                </a:solidFill>
                <a:latin typeface="Verdana" panose="020B0604030504040204" pitchFamily="34" charset="0"/>
                <a:cs typeface="Times New Roman" panose="02020603050405020304" pitchFamily="18" charset="0"/>
              </a:rPr>
              <a:t>III –</a:t>
            </a:r>
            <a:r>
              <a:rPr lang="pt-BR" altLang="pt-BR" sz="2800" b="1" u="sng">
                <a:solidFill>
                  <a:schemeClr val="accent2"/>
                </a:solidFill>
                <a:latin typeface="Verdana" panose="020B0604030504040204" pitchFamily="34" charset="0"/>
                <a:cs typeface="Times New Roman" panose="02020603050405020304" pitchFamily="18" charset="0"/>
              </a:rPr>
              <a:t> FALSAS REFORMAS</a:t>
            </a:r>
            <a:endParaRPr lang="pt-BR" altLang="pt-BR" sz="2800" b="1">
              <a:solidFill>
                <a:schemeClr val="accent2"/>
              </a:solidFill>
              <a:latin typeface="Verdana" panose="020B0604030504040204" pitchFamily="34" charset="0"/>
              <a:cs typeface="Times New Roman" panose="02020603050405020304" pitchFamily="18" charset="0"/>
            </a:endParaRPr>
          </a:p>
          <a:p>
            <a:pPr algn="just">
              <a:lnSpc>
                <a:spcPct val="90000"/>
              </a:lnSpc>
              <a:buFontTx/>
              <a:buNone/>
            </a:pPr>
            <a:endParaRPr lang="pt-BR" altLang="pt-BR" sz="1400" b="1" u="sng">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1. </a:t>
            </a:r>
            <a:r>
              <a:rPr lang="pt-BR" altLang="pt-BR" sz="2800" b="1" u="sng">
                <a:solidFill>
                  <a:srgbClr val="800080"/>
                </a:solidFill>
                <a:latin typeface="Verdana" panose="020B0604030504040204" pitchFamily="34" charset="0"/>
                <a:cs typeface="Times New Roman" panose="02020603050405020304" pitchFamily="18" charset="0"/>
              </a:rPr>
              <a:t>2 M.E., 397</a:t>
            </a:r>
            <a:r>
              <a:rPr lang="pt-BR" altLang="pt-BR" sz="2800" b="1">
                <a:latin typeface="Verdana" panose="020B0604030504040204" pitchFamily="34" charset="0"/>
                <a:cs typeface="Times New Roman" panose="02020603050405020304" pitchFamily="18" charset="0"/>
              </a:rPr>
              <a:t> – “Coisa alguma neste mundo é tão cara a Deus como Sua Igreja. Ele guarda com zeloso cuidado aqueles que O buscam. Coisa alguma ofende tanto a Deus como os </a:t>
            </a:r>
            <a:r>
              <a:rPr lang="pt-BR" altLang="pt-BR" sz="2800" b="1" u="sng">
                <a:latin typeface="Verdana" panose="020B0604030504040204" pitchFamily="34" charset="0"/>
                <a:cs typeface="Times New Roman" panose="02020603050405020304" pitchFamily="18" charset="0"/>
              </a:rPr>
              <a:t>servos de Satanás</a:t>
            </a:r>
            <a:r>
              <a:rPr lang="pt-BR" altLang="pt-BR" sz="2800" b="1">
                <a:latin typeface="Verdana" panose="020B0604030504040204" pitchFamily="34" charset="0"/>
                <a:cs typeface="Times New Roman" panose="02020603050405020304" pitchFamily="18" charset="0"/>
              </a:rPr>
              <a:t> se esforçarem para privar Seu povo de seus direitos. O Senhor não abandonou o Seu povo. Satanás aponta os erros que eles têm cometido, e procura fazê-los crer que assim se separaram de Deus. </a:t>
            </a:r>
            <a:r>
              <a:rPr lang="pt-BR" altLang="pt-BR" sz="2800" b="1" u="sng">
                <a:latin typeface="Verdana" panose="020B0604030504040204" pitchFamily="34" charset="0"/>
                <a:cs typeface="Times New Roman" panose="02020603050405020304" pitchFamily="18" charset="0"/>
              </a:rPr>
              <a:t>Anjos maus </a:t>
            </a:r>
            <a:r>
              <a:rPr lang="pt-BR" altLang="pt-BR" sz="2800" b="1">
                <a:latin typeface="Verdana" panose="020B0604030504040204" pitchFamily="34" charset="0"/>
                <a:cs typeface="Times New Roman" panose="02020603050405020304" pitchFamily="18" charset="0"/>
              </a:rPr>
              <a:t>buscam por todos os modos desanimar os que se estão esforçando pela vitória  contra o pecado.  Eles lhes apresentam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animEffect transition="in" filter="blinds(horizontal)">
                                      <p:cBhvr>
                                        <p:cTn id="7" dur="500"/>
                                        <p:tgtEl>
                                          <p:spTgt spid="174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410">
                                            <p:txEl>
                                              <p:pRg st="2" end="2"/>
                                            </p:txEl>
                                          </p:spTgt>
                                        </p:tgtEl>
                                        <p:attrNameLst>
                                          <p:attrName>style.visibility</p:attrName>
                                        </p:attrNameLst>
                                      </p:cBhvr>
                                      <p:to>
                                        <p:strVal val="visible"/>
                                      </p:to>
                                    </p:set>
                                    <p:animEffect transition="in" filter="blinds(horizontal)">
                                      <p:cBhvr>
                                        <p:cTn id="12" dur="500"/>
                                        <p:tgtEl>
                                          <p:spTgt spid="174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F1F31BD-9CD5-4431-A712-2D8A727C4E17}"/>
              </a:ext>
            </a:extLst>
          </p:cNvPr>
          <p:cNvSpPr>
            <a:spLocks noGrp="1" noChangeArrowheads="1"/>
          </p:cNvSpPr>
          <p:nvPr>
            <p:ph type="body" idx="1"/>
          </p:nvPr>
        </p:nvSpPr>
        <p:spPr>
          <a:xfrm>
            <a:off x="381000" y="152400"/>
            <a:ext cx="8458200" cy="6705600"/>
          </a:xfrm>
        </p:spPr>
        <p:txBody>
          <a:bodyPr/>
          <a:lstStyle/>
          <a:p>
            <a:pPr algn="just">
              <a:lnSpc>
                <a:spcPct val="90000"/>
              </a:lnSpc>
              <a:buFontTx/>
              <a:buNone/>
            </a:pPr>
            <a:r>
              <a:rPr lang="pt-BR" altLang="pt-BR" sz="2800" b="1">
                <a:latin typeface="Verdana" panose="020B0604030504040204" pitchFamily="34" charset="0"/>
                <a:cs typeface="Times New Roman" panose="02020603050405020304" pitchFamily="18" charset="0"/>
              </a:rPr>
              <a:t>	sua passada indignidade, e dão seu caso como desesperado. Temos, porém, um Todo-Poderoso Redentor.” (1910)</a:t>
            </a:r>
          </a:p>
          <a:p>
            <a:pPr algn="just">
              <a:lnSpc>
                <a:spcPct val="90000"/>
              </a:lnSpc>
              <a:buFontTx/>
              <a:buNone/>
            </a:pPr>
            <a:endParaRPr lang="pt-BR" altLang="pt-BR" sz="1200" b="1">
              <a:latin typeface="Verdana" panose="020B0604030504040204" pitchFamily="34" charset="0"/>
              <a:cs typeface="Times New Roman" panose="02020603050405020304" pitchFamily="18" charset="0"/>
            </a:endParaRPr>
          </a:p>
          <a:p>
            <a:pPr algn="just">
              <a:lnSpc>
                <a:spcPct val="90000"/>
              </a:lnSpc>
              <a:buFontTx/>
              <a:buNone/>
            </a:pPr>
            <a:r>
              <a:rPr lang="pt-BR" altLang="pt-BR"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2.</a:t>
            </a:r>
            <a:r>
              <a:rPr lang="pt-BR" altLang="pt-BR" b="1">
                <a:latin typeface="Verdana" panose="020B0604030504040204" pitchFamily="34" charset="0"/>
                <a:cs typeface="Times New Roman" panose="02020603050405020304" pitchFamily="18" charset="0"/>
              </a:rPr>
              <a:t> </a:t>
            </a:r>
            <a:r>
              <a:rPr lang="pt-BR" altLang="pt-BR" sz="2800" b="1" u="sng">
                <a:solidFill>
                  <a:srgbClr val="006600"/>
                </a:solidFill>
                <a:latin typeface="Verdana" panose="020B0604030504040204" pitchFamily="34" charset="0"/>
                <a:cs typeface="Times New Roman" panose="02020603050405020304" pitchFamily="18" charset="0"/>
              </a:rPr>
              <a:t>T.M., 22 e 23</a:t>
            </a:r>
            <a:r>
              <a:rPr lang="pt-BR" altLang="pt-BR" sz="2800" b="1">
                <a:latin typeface="Verdana" panose="020B0604030504040204" pitchFamily="34" charset="0"/>
                <a:cs typeface="Times New Roman" panose="02020603050405020304" pitchFamily="18" charset="0"/>
              </a:rPr>
              <a:t> – Quando homens se levantam, pretendendo ter uma mensagem de Deus, mas em vez de combaterem contra os principados e potestades, e os príncipes das trevas deste mundo, eles formam um falso esquadrão, virando as armas de guerra contra a igreja militante, tende medo deles. Não possuem as credenciais. Deus não lhes deu tal responsabilidade no  trabalho.   Eles   desejam   derrubar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blinds(horizontal)">
                                      <p:cBhvr>
                                        <p:cTn id="7" dur="500"/>
                                        <p:tgtEl>
                                          <p:spTgt spid="1843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434">
                                            <p:txEl>
                                              <p:pRg st="2" end="2"/>
                                            </p:txEl>
                                          </p:spTgt>
                                        </p:tgtEl>
                                        <p:attrNameLst>
                                          <p:attrName>style.visibility</p:attrName>
                                        </p:attrNameLst>
                                      </p:cBhvr>
                                      <p:to>
                                        <p:strVal val="visible"/>
                                      </p:to>
                                    </p:set>
                                    <p:animEffect transition="in" filter="blinds(horizontal)">
                                      <p:cBhvr>
                                        <p:cTn id="12" dur="500"/>
                                        <p:tgtEl>
                                          <p:spTgt spid="1843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30DABB2-ABE2-41E9-BE28-9C339F50E831}"/>
              </a:ext>
            </a:extLst>
          </p:cNvPr>
          <p:cNvSpPr>
            <a:spLocks noGrp="1" noChangeArrowheads="1"/>
          </p:cNvSpPr>
          <p:nvPr>
            <p:ph type="body" idx="1"/>
          </p:nvPr>
        </p:nvSpPr>
        <p:spPr>
          <a:xfrm>
            <a:off x="381000" y="152400"/>
            <a:ext cx="8458200" cy="6705600"/>
          </a:xfrm>
        </p:spPr>
        <p:txBody>
          <a:bodyPr/>
          <a:lstStyle/>
          <a:p>
            <a:pPr algn="just">
              <a:lnSpc>
                <a:spcPct val="90000"/>
              </a:lnSpc>
              <a:buFontTx/>
              <a:buNone/>
            </a:pPr>
            <a:r>
              <a:rPr lang="pt-BR" altLang="pt-BR" sz="2800" b="1">
                <a:latin typeface="Verdana" panose="020B0604030504040204" pitchFamily="34" charset="0"/>
                <a:cs typeface="Times New Roman" panose="02020603050405020304" pitchFamily="18" charset="0"/>
              </a:rPr>
              <a:t>	aquilo que Deus deseja restaurar pela mensagem de Laodicéia. Ele só fere para poder curar e não para fazer perecer. </a:t>
            </a:r>
            <a:r>
              <a:rPr lang="pt-BR" altLang="pt-BR" sz="2800" b="1" u="sng">
                <a:solidFill>
                  <a:srgbClr val="FF3300"/>
                </a:solidFill>
                <a:latin typeface="Verdana" panose="020B0604030504040204" pitchFamily="34" charset="0"/>
                <a:cs typeface="Times New Roman" panose="02020603050405020304" pitchFamily="18" charset="0"/>
              </a:rPr>
              <a:t>O Senhor não confere a nenhum homem uma mensagem que desanimará e desacoroçoará a igreja</a:t>
            </a:r>
            <a:r>
              <a:rPr lang="pt-BR" altLang="pt-BR" sz="2800" b="1" u="sng">
                <a:latin typeface="Verdana" panose="020B0604030504040204" pitchFamily="34" charset="0"/>
                <a:cs typeface="Times New Roman" panose="02020603050405020304" pitchFamily="18" charset="0"/>
              </a:rPr>
              <a:t>.</a:t>
            </a:r>
            <a:r>
              <a:rPr lang="pt-BR" altLang="pt-BR" sz="2800" b="1">
                <a:latin typeface="Verdana" panose="020B0604030504040204" pitchFamily="34" charset="0"/>
                <a:cs typeface="Times New Roman" panose="02020603050405020304" pitchFamily="18" charset="0"/>
              </a:rPr>
              <a:t> Ele reprova, censura, castiga; mas é apenas para poder restaurar e aprovar afinal.” (1893)</a:t>
            </a: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r>
              <a:rPr lang="pt-BR" altLang="pt-BR" sz="2800" b="1">
                <a:latin typeface="Verdana" panose="020B0604030504040204" pitchFamily="34" charset="0"/>
                <a:cs typeface="Times New Roman" panose="02020603050405020304" pitchFamily="18" charset="0"/>
              </a:rPr>
              <a:t>	3. </a:t>
            </a:r>
            <a:r>
              <a:rPr lang="pt-BR" altLang="pt-BR" sz="2800" b="1" u="sng">
                <a:solidFill>
                  <a:schemeClr val="accent2"/>
                </a:solidFill>
                <a:latin typeface="Verdana" panose="020B0604030504040204" pitchFamily="34" charset="0"/>
                <a:cs typeface="Times New Roman" panose="02020603050405020304" pitchFamily="18" charset="0"/>
              </a:rPr>
              <a:t>P.E., 45</a:t>
            </a:r>
            <a:r>
              <a:rPr lang="pt-BR" altLang="pt-BR" sz="2800" b="1" u="sng">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 “Eu vi que os misteriosos sinais e maravilhas e as falsas reformas aumentariam e se espalhariam.” (1849) </a:t>
            </a: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Effect transition="in" filter="blinds(horizontal)">
                                      <p:cBhvr>
                                        <p:cTn id="7" dur="500"/>
                                        <p:tgtEl>
                                          <p:spTgt spid="1945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458">
                                            <p:txEl>
                                              <p:pRg st="1" end="1"/>
                                            </p:txEl>
                                          </p:spTgt>
                                        </p:tgtEl>
                                        <p:attrNameLst>
                                          <p:attrName>style.visibility</p:attrName>
                                        </p:attrNameLst>
                                      </p:cBhvr>
                                      <p:to>
                                        <p:strVal val="visible"/>
                                      </p:to>
                                    </p:set>
                                    <p:animEffect transition="in" filter="blinds(horizontal)">
                                      <p:cBhvr>
                                        <p:cTn id="12" dur="500"/>
                                        <p:tgtEl>
                                          <p:spTgt spid="1945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9458">
                                            <p:txEl>
                                              <p:pRg st="2" end="2"/>
                                            </p:txEl>
                                          </p:spTgt>
                                        </p:tgtEl>
                                        <p:attrNameLst>
                                          <p:attrName>style.visibility</p:attrName>
                                        </p:attrNameLst>
                                      </p:cBhvr>
                                      <p:to>
                                        <p:strVal val="visible"/>
                                      </p:to>
                                    </p:set>
                                    <p:animEffect transition="in" filter="blinds(horizontal)">
                                      <p:cBhvr>
                                        <p:cTn id="17" dur="500"/>
                                        <p:tgtEl>
                                          <p:spTgt spid="1945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9458">
                                            <p:txEl>
                                              <p:pRg st="3" end="3"/>
                                            </p:txEl>
                                          </p:spTgt>
                                        </p:tgtEl>
                                        <p:attrNameLst>
                                          <p:attrName>style.visibility</p:attrName>
                                        </p:attrNameLst>
                                      </p:cBhvr>
                                      <p:to>
                                        <p:strVal val="visible"/>
                                      </p:to>
                                    </p:set>
                                    <p:animEffect transition="in" filter="blinds(horizontal)">
                                      <p:cBhvr>
                                        <p:cTn id="22" dur="500"/>
                                        <p:tgtEl>
                                          <p:spTgt spid="194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E72C56CB-0B52-44EB-9E17-FDBCA1638153}"/>
              </a:ext>
            </a:extLst>
          </p:cNvPr>
          <p:cNvSpPr>
            <a:spLocks noGrp="1" noChangeArrowheads="1"/>
          </p:cNvSpPr>
          <p:nvPr>
            <p:ph type="body" idx="1"/>
          </p:nvPr>
        </p:nvSpPr>
        <p:spPr>
          <a:xfrm>
            <a:off x="381000" y="152400"/>
            <a:ext cx="8458200" cy="6705600"/>
          </a:xfrm>
        </p:spPr>
        <p:txBody>
          <a:bodyPr/>
          <a:lstStyle/>
          <a:p>
            <a:pPr algn="just">
              <a:lnSpc>
                <a:spcPct val="90000"/>
              </a:lnSpc>
              <a:buFontTx/>
              <a:buNone/>
            </a:pPr>
            <a:r>
              <a:rPr lang="pt-BR" altLang="pt-BR" sz="2400"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4. </a:t>
            </a:r>
            <a:r>
              <a:rPr lang="pt-BR" altLang="pt-BR" sz="2800" b="1" u="sng">
                <a:solidFill>
                  <a:srgbClr val="660033"/>
                </a:solidFill>
                <a:latin typeface="Verdana" panose="020B0604030504040204" pitchFamily="34" charset="0"/>
                <a:cs typeface="Times New Roman" panose="02020603050405020304" pitchFamily="18" charset="0"/>
              </a:rPr>
              <a:t>1 M.E., 179</a:t>
            </a:r>
            <a:r>
              <a:rPr lang="pt-BR" altLang="pt-BR" sz="2800" b="1">
                <a:latin typeface="Verdana" panose="020B0604030504040204" pitchFamily="34" charset="0"/>
                <a:cs typeface="Times New Roman" panose="02020603050405020304" pitchFamily="18" charset="0"/>
              </a:rPr>
              <a:t> – </a:t>
            </a:r>
            <a:r>
              <a:rPr lang="pt-BR" altLang="pt-BR" sz="2800" b="1">
                <a:solidFill>
                  <a:srgbClr val="336699"/>
                </a:solidFill>
                <a:latin typeface="Verdana" panose="020B0604030504040204" pitchFamily="34" charset="0"/>
                <a:cs typeface="Times New Roman" panose="02020603050405020304" pitchFamily="18" charset="0"/>
              </a:rPr>
              <a:t>“</a:t>
            </a:r>
            <a:r>
              <a:rPr lang="pt-BR" altLang="pt-BR" sz="2800" b="1" u="sng">
                <a:solidFill>
                  <a:srgbClr val="336699"/>
                </a:solidFill>
                <a:latin typeface="Verdana" panose="020B0604030504040204" pitchFamily="34" charset="0"/>
                <a:cs typeface="Times New Roman" panose="02020603050405020304" pitchFamily="18" charset="0"/>
              </a:rPr>
              <a:t>Tomais passagens dos Testemunhos</a:t>
            </a:r>
            <a:r>
              <a:rPr lang="pt-BR" altLang="pt-BR" sz="2800" b="1">
                <a:latin typeface="Verdana" panose="020B0604030504040204" pitchFamily="34" charset="0"/>
                <a:cs typeface="Times New Roman" panose="02020603050405020304" pitchFamily="18" charset="0"/>
              </a:rPr>
              <a:t>  que falam do fim do tempo da graça, da sacudidura do povo de Deus, e falais da saída dentre esse povo de um outro povo mais puro, santo, que surgirá. Ora, tudo isso agrada ao inimigo. Não devemos adotar, desnecessariamente, um procedimento que origine divergências ou suscite dissensões. Não devemos dar a impressão de que se nossas idéias particulares não forem seguidas, é porque os ministros estão falhando na compreensão e na fé, e estão andando em trevas... Aceitassem muitos os    pontos     de     vista     que</a:t>
            </a:r>
            <a:endParaRPr lang="pt-BR" altLang="pt-BR" sz="24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animEffect transition="in" filter="blinds(horizontal)">
                                      <p:cBhvr>
                                        <p:cTn id="7" dur="500"/>
                                        <p:tgtEl>
                                          <p:spTgt spid="2048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C6DD985A-E8B2-4C70-AEDA-F9C5FC013175}"/>
              </a:ext>
            </a:extLst>
          </p:cNvPr>
          <p:cNvSpPr>
            <a:spLocks noGrp="1" noChangeArrowheads="1"/>
          </p:cNvSpPr>
          <p:nvPr>
            <p:ph type="body" idx="1"/>
          </p:nvPr>
        </p:nvSpPr>
        <p:spPr>
          <a:xfrm>
            <a:off x="304800" y="381000"/>
            <a:ext cx="8458200" cy="6172200"/>
          </a:xfrm>
        </p:spPr>
        <p:txBody>
          <a:bodyPr/>
          <a:lstStyle/>
          <a:p>
            <a:pPr algn="just">
              <a:buFontTx/>
              <a:buNone/>
            </a:pPr>
            <a:r>
              <a:rPr lang="pt-BR" altLang="pt-BR" sz="2800" b="1" i="1">
                <a:latin typeface="Verdana" panose="020B0604030504040204" pitchFamily="34" charset="0"/>
                <a:cs typeface="Times New Roman" panose="02020603050405020304" pitchFamily="18" charset="0"/>
              </a:rPr>
              <a:t>	</a:t>
            </a:r>
            <a:r>
              <a:rPr lang="pt-BR" altLang="pt-BR" sz="2800" b="1" i="1" u="sng">
                <a:solidFill>
                  <a:srgbClr val="660033"/>
                </a:solidFill>
                <a:latin typeface="Verdana" panose="020B0604030504040204" pitchFamily="34" charset="0"/>
                <a:cs typeface="Times New Roman" panose="02020603050405020304" pitchFamily="18" charset="0"/>
              </a:rPr>
              <a:t>de nossa religião</a:t>
            </a:r>
            <a:r>
              <a:rPr lang="pt-BR" altLang="pt-BR" sz="2800" b="1" i="1">
                <a:solidFill>
                  <a:srgbClr val="660033"/>
                </a:solidFill>
                <a:latin typeface="Verdana" panose="020B0604030504040204" pitchFamily="34" charset="0"/>
                <a:cs typeface="Times New Roman" panose="02020603050405020304" pitchFamily="18" charset="0"/>
              </a:rPr>
              <a:t>.</a:t>
            </a:r>
            <a:r>
              <a:rPr lang="pt-BR" altLang="pt-BR" sz="2800" b="1" i="1">
                <a:latin typeface="Verdana" panose="020B0604030504040204" pitchFamily="34" charset="0"/>
                <a:cs typeface="Times New Roman" panose="02020603050405020304" pitchFamily="18" charset="0"/>
              </a:rPr>
              <a:t> Ninguém pode amar a Cristo sem amar a seus filhos. Quando estamos unidos a Cristo, temos a mente de Cristo</a:t>
            </a:r>
            <a:r>
              <a:rPr lang="pt-BR" altLang="pt-BR" sz="2800" b="1" i="1">
                <a:solidFill>
                  <a:srgbClr val="660033"/>
                </a:solidFill>
                <a:latin typeface="Verdana" panose="020B0604030504040204" pitchFamily="34" charset="0"/>
                <a:cs typeface="Times New Roman" panose="02020603050405020304" pitchFamily="18" charset="0"/>
              </a:rPr>
              <a:t>. </a:t>
            </a:r>
            <a:r>
              <a:rPr lang="pt-BR" altLang="pt-BR" sz="2800" b="1" i="1" u="sng">
                <a:solidFill>
                  <a:srgbClr val="660033"/>
                </a:solidFill>
                <a:latin typeface="Verdana" panose="020B0604030504040204" pitchFamily="34" charset="0"/>
                <a:cs typeface="Times New Roman" panose="02020603050405020304" pitchFamily="18" charset="0"/>
              </a:rPr>
              <a:t>A pureza</a:t>
            </a:r>
            <a:r>
              <a:rPr lang="pt-BR" altLang="pt-BR" sz="2800" b="1" i="1">
                <a:latin typeface="Verdana" panose="020B0604030504040204" pitchFamily="34" charset="0"/>
                <a:cs typeface="Times New Roman" panose="02020603050405020304" pitchFamily="18" charset="0"/>
              </a:rPr>
              <a:t> e o</a:t>
            </a:r>
            <a:r>
              <a:rPr lang="pt-BR" altLang="pt-BR" sz="2800" b="1" i="1" u="sng">
                <a:latin typeface="Verdana" panose="020B0604030504040204" pitchFamily="34" charset="0"/>
                <a:cs typeface="Times New Roman" panose="02020603050405020304" pitchFamily="18" charset="0"/>
              </a:rPr>
              <a:t> </a:t>
            </a:r>
            <a:r>
              <a:rPr lang="pt-BR" altLang="pt-BR" sz="2800" b="1" i="1" u="sng">
                <a:solidFill>
                  <a:srgbClr val="FF3300"/>
                </a:solidFill>
                <a:latin typeface="Verdana" panose="020B0604030504040204" pitchFamily="34" charset="0"/>
                <a:cs typeface="Times New Roman" panose="02020603050405020304" pitchFamily="18" charset="0"/>
              </a:rPr>
              <a:t>amor</a:t>
            </a:r>
            <a:r>
              <a:rPr lang="pt-BR" altLang="pt-BR" sz="2800" b="1" i="1">
                <a:latin typeface="Verdana" panose="020B0604030504040204" pitchFamily="34" charset="0"/>
                <a:cs typeface="Times New Roman" panose="02020603050405020304" pitchFamily="18" charset="0"/>
              </a:rPr>
              <a:t> resplandecem no caráter, a</a:t>
            </a:r>
            <a:r>
              <a:rPr lang="pt-BR" altLang="pt-BR" sz="2800" b="1" i="1" u="sng">
                <a:latin typeface="Verdana" panose="020B0604030504040204" pitchFamily="34" charset="0"/>
                <a:cs typeface="Times New Roman" panose="02020603050405020304" pitchFamily="18" charset="0"/>
              </a:rPr>
              <a:t> </a:t>
            </a:r>
            <a:r>
              <a:rPr lang="pt-BR" altLang="pt-BR" sz="2800" b="1" i="1" u="sng">
                <a:solidFill>
                  <a:schemeClr val="accent2"/>
                </a:solidFill>
                <a:latin typeface="Verdana" panose="020B0604030504040204" pitchFamily="34" charset="0"/>
                <a:cs typeface="Times New Roman" panose="02020603050405020304" pitchFamily="18" charset="0"/>
              </a:rPr>
              <a:t>mansidão</a:t>
            </a:r>
            <a:r>
              <a:rPr lang="pt-BR" altLang="pt-BR" sz="2800" b="1" i="1">
                <a:latin typeface="Verdana" panose="020B0604030504040204" pitchFamily="34" charset="0"/>
                <a:cs typeface="Times New Roman" panose="02020603050405020304" pitchFamily="18" charset="0"/>
              </a:rPr>
              <a:t> e a </a:t>
            </a:r>
            <a:r>
              <a:rPr lang="pt-BR" altLang="pt-BR" sz="2800" b="1" i="1" u="sng">
                <a:solidFill>
                  <a:srgbClr val="336699"/>
                </a:solidFill>
                <a:latin typeface="Verdana" panose="020B0604030504040204" pitchFamily="34" charset="0"/>
                <a:cs typeface="Times New Roman" panose="02020603050405020304" pitchFamily="18" charset="0"/>
              </a:rPr>
              <a:t>verdade</a:t>
            </a:r>
            <a:r>
              <a:rPr lang="pt-BR" altLang="pt-BR" sz="2800" b="1" i="1" u="sng">
                <a:latin typeface="Verdana" panose="020B0604030504040204" pitchFamily="34" charset="0"/>
                <a:cs typeface="Times New Roman" panose="02020603050405020304" pitchFamily="18" charset="0"/>
              </a:rPr>
              <a:t> </a:t>
            </a:r>
            <a:r>
              <a:rPr lang="pt-BR" altLang="pt-BR" sz="2800" b="1" i="1">
                <a:latin typeface="Verdana" panose="020B0604030504040204" pitchFamily="34" charset="0"/>
                <a:cs typeface="Times New Roman" panose="02020603050405020304" pitchFamily="18" charset="0"/>
              </a:rPr>
              <a:t>controlam a vida. A própria expressão de nosso semblante se transforma. Cristo, habitando na alma, exerce um poder transformador, e o aspecto exterior testifica da paz e alegria que reinam no interior.” (1892)</a:t>
            </a:r>
          </a:p>
          <a:p>
            <a:pPr algn="just"/>
            <a:endParaRPr lang="pt-BR" altLang="pt-BR" sz="2800" b="1" i="1" u="sng">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linds(horizontal)">
                                      <p:cBhvr>
                                        <p:cTn id="7"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2229474-7152-402C-A893-353ACD86F21A}"/>
              </a:ext>
            </a:extLst>
          </p:cNvPr>
          <p:cNvSpPr>
            <a:spLocks noGrp="1" noChangeArrowheads="1"/>
          </p:cNvSpPr>
          <p:nvPr>
            <p:ph type="body" idx="1"/>
          </p:nvPr>
        </p:nvSpPr>
        <p:spPr>
          <a:xfrm>
            <a:off x="381000" y="152400"/>
            <a:ext cx="8458200" cy="6705600"/>
          </a:xfrm>
        </p:spPr>
        <p:txBody>
          <a:bodyPr/>
          <a:lstStyle/>
          <a:p>
            <a:pPr algn="just">
              <a:lnSpc>
                <a:spcPct val="90000"/>
              </a:lnSpc>
              <a:buFontTx/>
              <a:buNone/>
            </a:pPr>
            <a:r>
              <a:rPr lang="pt-BR" altLang="pt-BR" sz="2400"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apresentais, e falassem e agissem baseados nisso, e veríamos uma das maiores </a:t>
            </a:r>
            <a:r>
              <a:rPr lang="pt-BR" altLang="pt-BR" sz="2800" b="1" u="sng">
                <a:latin typeface="Verdana" panose="020B0604030504040204" pitchFamily="34" charset="0"/>
                <a:cs typeface="Times New Roman" panose="02020603050405020304" pitchFamily="18" charset="0"/>
              </a:rPr>
              <a:t>excitações fanáticas </a:t>
            </a:r>
            <a:r>
              <a:rPr lang="pt-BR" altLang="pt-BR" sz="2800" b="1">
                <a:latin typeface="Verdana" panose="020B0604030504040204" pitchFamily="34" charset="0"/>
                <a:cs typeface="Times New Roman" panose="02020603050405020304" pitchFamily="18" charset="0"/>
              </a:rPr>
              <a:t> jamais testemunhadas entre os Adventistas do Sétimo Dia. Isto é o que Satanás quer.” (1890)</a:t>
            </a:r>
          </a:p>
          <a:p>
            <a:pPr algn="just">
              <a:lnSpc>
                <a:spcPct val="90000"/>
              </a:lnSpc>
              <a:buFontTx/>
              <a:buNone/>
            </a:pPr>
            <a:endParaRPr lang="pt-BR" altLang="pt-BR" sz="10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5. </a:t>
            </a:r>
            <a:r>
              <a:rPr lang="pt-BR" altLang="pt-BR" sz="2800" b="1" u="sng">
                <a:solidFill>
                  <a:srgbClr val="008080"/>
                </a:solidFill>
                <a:latin typeface="Verdana" panose="020B0604030504040204" pitchFamily="34" charset="0"/>
                <a:cs typeface="Times New Roman" panose="02020603050405020304" pitchFamily="18" charset="0"/>
              </a:rPr>
              <a:t>1 TS., 44</a:t>
            </a:r>
            <a:r>
              <a:rPr lang="pt-BR" altLang="pt-BR" sz="2800" b="1" u="sng">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 “Vi que alguns estão secando espiritualmente. Têm vivido por algum tempo a observar a fim de manter os irmãos direitos– observando toda falta, para então os meter em dificuldades. E enquanto isto fazem, a mente não está em Deus, nem no Céu ou na verdade; mas simplesmente onde   Satanás    quer    que      esteja– </a:t>
            </a: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blinds(horizontal)">
                                      <p:cBhvr>
                                        <p:cTn id="7" dur="500"/>
                                        <p:tgtEl>
                                          <p:spTgt spid="2150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506">
                                            <p:txEl>
                                              <p:pRg st="2" end="2"/>
                                            </p:txEl>
                                          </p:spTgt>
                                        </p:tgtEl>
                                        <p:attrNameLst>
                                          <p:attrName>style.visibility</p:attrName>
                                        </p:attrNameLst>
                                      </p:cBhvr>
                                      <p:to>
                                        <p:strVal val="visible"/>
                                      </p:to>
                                    </p:set>
                                    <p:animEffect transition="in" filter="blinds(horizontal)">
                                      <p:cBhvr>
                                        <p:cTn id="12" dur="500"/>
                                        <p:tgtEl>
                                          <p:spTgt spid="2150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506">
                                            <p:txEl>
                                              <p:pRg st="3" end="3"/>
                                            </p:txEl>
                                          </p:spTgt>
                                        </p:tgtEl>
                                        <p:attrNameLst>
                                          <p:attrName>style.visibility</p:attrName>
                                        </p:attrNameLst>
                                      </p:cBhvr>
                                      <p:to>
                                        <p:strVal val="visible"/>
                                      </p:to>
                                    </p:set>
                                    <p:animEffect transition="in" filter="blinds(horizontal)">
                                      <p:cBhvr>
                                        <p:cTn id="17" dur="500"/>
                                        <p:tgtEl>
                                          <p:spTgt spid="2150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133D3C3-C15C-476A-B9BD-AFE051D89C9D}"/>
              </a:ext>
            </a:extLst>
          </p:cNvPr>
          <p:cNvSpPr>
            <a:spLocks noGrp="1" noChangeArrowheads="1"/>
          </p:cNvSpPr>
          <p:nvPr>
            <p:ph type="body" idx="1"/>
          </p:nvPr>
        </p:nvSpPr>
        <p:spPr>
          <a:xfrm>
            <a:off x="381000" y="152400"/>
            <a:ext cx="8458200" cy="6705600"/>
          </a:xfrm>
        </p:spPr>
        <p:txBody>
          <a:bodyPr/>
          <a:lstStyle/>
          <a:p>
            <a:pPr algn="just">
              <a:lnSpc>
                <a:spcPct val="90000"/>
              </a:lnSpc>
              <a:buFontTx/>
              <a:buNone/>
            </a:pPr>
            <a:r>
              <a:rPr lang="pt-BR" altLang="pt-BR" sz="2400"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noutros... Vi que toda a religião de algumas pobres almas, consiste em observar a roupa e os atos dos outros, e em os criticar. A menos que se reformem, não haverá no Céu lugar para elas, pois achariam defeito no próprio Senhor.” (1904)</a:t>
            </a: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r>
              <a:rPr lang="pt-BR" altLang="pt-BR" sz="2800" b="1">
                <a:latin typeface="Verdana" panose="020B0604030504040204" pitchFamily="34" charset="0"/>
                <a:cs typeface="Times New Roman" panose="02020603050405020304" pitchFamily="18" charset="0"/>
              </a:rPr>
              <a:t>	6. </a:t>
            </a:r>
            <a:r>
              <a:rPr lang="pt-BR" altLang="pt-BR" sz="2800" b="1" u="sng">
                <a:solidFill>
                  <a:schemeClr val="accent2"/>
                </a:solidFill>
                <a:latin typeface="Verdana" panose="020B0604030504040204" pitchFamily="34" charset="0"/>
                <a:cs typeface="Times New Roman" panose="02020603050405020304" pitchFamily="18" charset="0"/>
              </a:rPr>
              <a:t>TESTEMUNHOS PARA IGREJA, 74</a:t>
            </a:r>
            <a:r>
              <a:rPr lang="pt-BR" altLang="pt-BR" sz="2800" b="1">
                <a:latin typeface="Verdana" panose="020B0604030504040204" pitchFamily="34" charset="0"/>
                <a:cs typeface="Times New Roman" panose="02020603050405020304" pitchFamily="18" charset="0"/>
              </a:rPr>
              <a:t> – “Satanás sabe muito bem que o bom êxito depende da ordem e da cooperação harmônica... Foi-me mostrado que é o empenho particular de Satanás induzir os homens a pensar que é a vontade de Deus que se separem   e  que  sigam  seus  próprios</a:t>
            </a: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blinds(horizontal)">
                                      <p:cBhvr>
                                        <p:cTn id="7" dur="500"/>
                                        <p:tgtEl>
                                          <p:spTgt spid="2253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530">
                                            <p:txEl>
                                              <p:pRg st="1" end="1"/>
                                            </p:txEl>
                                          </p:spTgt>
                                        </p:tgtEl>
                                        <p:attrNameLst>
                                          <p:attrName>style.visibility</p:attrName>
                                        </p:attrNameLst>
                                      </p:cBhvr>
                                      <p:to>
                                        <p:strVal val="visible"/>
                                      </p:to>
                                    </p:set>
                                    <p:animEffect transition="in" filter="blinds(horizontal)">
                                      <p:cBhvr>
                                        <p:cTn id="12" dur="500"/>
                                        <p:tgtEl>
                                          <p:spTgt spid="2253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2530">
                                            <p:txEl>
                                              <p:pRg st="2" end="2"/>
                                            </p:txEl>
                                          </p:spTgt>
                                        </p:tgtEl>
                                        <p:attrNameLst>
                                          <p:attrName>style.visibility</p:attrName>
                                        </p:attrNameLst>
                                      </p:cBhvr>
                                      <p:to>
                                        <p:strVal val="visible"/>
                                      </p:to>
                                    </p:set>
                                    <p:animEffect transition="in" filter="blinds(horizontal)">
                                      <p:cBhvr>
                                        <p:cTn id="17" dur="500"/>
                                        <p:tgtEl>
                                          <p:spTgt spid="2253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2530">
                                            <p:txEl>
                                              <p:pRg st="3" end="3"/>
                                            </p:txEl>
                                          </p:spTgt>
                                        </p:tgtEl>
                                        <p:attrNameLst>
                                          <p:attrName>style.visibility</p:attrName>
                                        </p:attrNameLst>
                                      </p:cBhvr>
                                      <p:to>
                                        <p:strVal val="visible"/>
                                      </p:to>
                                    </p:set>
                                    <p:animEffect transition="in" filter="blinds(horizontal)">
                                      <p:cBhvr>
                                        <p:cTn id="22" dur="500"/>
                                        <p:tgtEl>
                                          <p:spTgt spid="2253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2530">
                                            <p:txEl>
                                              <p:pRg st="4" end="4"/>
                                            </p:txEl>
                                          </p:spTgt>
                                        </p:tgtEl>
                                        <p:attrNameLst>
                                          <p:attrName>style.visibility</p:attrName>
                                        </p:attrNameLst>
                                      </p:cBhvr>
                                      <p:to>
                                        <p:strVal val="visible"/>
                                      </p:to>
                                    </p:set>
                                    <p:animEffect transition="in" filter="blinds(horizontal)">
                                      <p:cBhvr>
                                        <p:cTn id="27" dur="500"/>
                                        <p:tgtEl>
                                          <p:spTgt spid="225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58443184-5552-4D10-B88D-522067D90529}"/>
              </a:ext>
            </a:extLst>
          </p:cNvPr>
          <p:cNvSpPr>
            <a:spLocks noGrp="1" noChangeArrowheads="1"/>
          </p:cNvSpPr>
          <p:nvPr>
            <p:ph type="body" idx="1"/>
          </p:nvPr>
        </p:nvSpPr>
        <p:spPr>
          <a:xfrm>
            <a:off x="381000" y="152400"/>
            <a:ext cx="8458200" cy="6705600"/>
          </a:xfrm>
        </p:spPr>
        <p:txBody>
          <a:bodyPr/>
          <a:lstStyle/>
          <a:p>
            <a:pPr algn="just">
              <a:lnSpc>
                <a:spcPct val="90000"/>
              </a:lnSpc>
              <a:buFontTx/>
              <a:buNone/>
            </a:pPr>
            <a:r>
              <a:rPr lang="pt-BR" altLang="pt-BR" sz="2400"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caminhos, independentes de seus irmãos.” </a:t>
            </a:r>
          </a:p>
          <a:p>
            <a:pPr algn="just">
              <a:lnSpc>
                <a:spcPct val="90000"/>
              </a:lnSpc>
              <a:buFontTx/>
              <a:buNone/>
            </a:pPr>
            <a:endParaRPr lang="pt-BR" altLang="pt-BR" sz="14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7. </a:t>
            </a:r>
            <a:r>
              <a:rPr lang="pt-BR" altLang="pt-BR" sz="2800" b="1" u="sng">
                <a:solidFill>
                  <a:schemeClr val="accent2"/>
                </a:solidFill>
                <a:latin typeface="Verdana" panose="020B0604030504040204" pitchFamily="34" charset="0"/>
                <a:cs typeface="Times New Roman" panose="02020603050405020304" pitchFamily="18" charset="0"/>
              </a:rPr>
              <a:t>1 TS.,166 e 167</a:t>
            </a:r>
            <a:r>
              <a:rPr lang="pt-BR" altLang="pt-BR" sz="2800" b="1">
                <a:latin typeface="Verdana" panose="020B0604030504040204" pitchFamily="34" charset="0"/>
                <a:cs typeface="Times New Roman" panose="02020603050405020304" pitchFamily="18" charset="0"/>
              </a:rPr>
              <a:t> – “Erguem-se continuamente pequenos grupos que crêem que Deus está unicamente com os poucos, os dispersos, e sua influência é derribar e espalhar o que os servos de Deus constroem... Eles ficam separados do povo a quem Deus está conduzindo e fazendo prosperar, e por meio de quem há de realizar Sua grande obra... O povo que, segundo a Palavra de Deus, está se esforçando ao máximo para ser um, os que são estabelecidos na mensagem do terceiro     anjo,    são     olhados    com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animEffect transition="in" filter="blinds(horizontal)">
                                      <p:cBhvr>
                                        <p:cTn id="7" dur="500"/>
                                        <p:tgtEl>
                                          <p:spTgt spid="2355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554">
                                            <p:txEl>
                                              <p:pRg st="2" end="2"/>
                                            </p:txEl>
                                          </p:spTgt>
                                        </p:tgtEl>
                                        <p:attrNameLst>
                                          <p:attrName>style.visibility</p:attrName>
                                        </p:attrNameLst>
                                      </p:cBhvr>
                                      <p:to>
                                        <p:strVal val="visible"/>
                                      </p:to>
                                    </p:set>
                                    <p:animEffect transition="in" filter="blinds(horizontal)">
                                      <p:cBhvr>
                                        <p:cTn id="12" dur="500"/>
                                        <p:tgtEl>
                                          <p:spTgt spid="2355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42F1DA44-72F6-4244-8C7D-BB192B5857AE}"/>
              </a:ext>
            </a:extLst>
          </p:cNvPr>
          <p:cNvSpPr>
            <a:spLocks noGrp="1" noChangeArrowheads="1"/>
          </p:cNvSpPr>
          <p:nvPr>
            <p:ph type="body" idx="1"/>
          </p:nvPr>
        </p:nvSpPr>
        <p:spPr>
          <a:xfrm>
            <a:off x="381000" y="152400"/>
            <a:ext cx="8458200" cy="6705600"/>
          </a:xfrm>
        </p:spPr>
        <p:txBody>
          <a:bodyPr/>
          <a:lstStyle/>
          <a:p>
            <a:pPr algn="just">
              <a:lnSpc>
                <a:spcPct val="90000"/>
              </a:lnSpc>
              <a:buFontTx/>
              <a:buNone/>
            </a:pPr>
            <a:r>
              <a:rPr lang="pt-BR" altLang="pt-BR" sz="2400"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suspeita, pelo fato de </a:t>
            </a:r>
            <a:r>
              <a:rPr lang="pt-BR" altLang="pt-BR" sz="2800" b="1" u="sng">
                <a:solidFill>
                  <a:schemeClr val="accent2"/>
                </a:solidFill>
                <a:latin typeface="Verdana" panose="020B0604030504040204" pitchFamily="34" charset="0"/>
                <a:cs typeface="Times New Roman" panose="02020603050405020304" pitchFamily="18" charset="0"/>
              </a:rPr>
              <a:t>estarem estendendo sua obra</a:t>
            </a:r>
            <a:r>
              <a:rPr lang="pt-BR" altLang="pt-BR" sz="2800" b="1" u="sng">
                <a:latin typeface="Verdana" panose="020B0604030504040204" pitchFamily="34" charset="0"/>
                <a:cs typeface="Times New Roman" panose="02020603050405020304" pitchFamily="18" charset="0"/>
              </a:rPr>
              <a:t>,</a:t>
            </a:r>
            <a:r>
              <a:rPr lang="pt-BR" altLang="pt-BR" sz="2800" b="1">
                <a:latin typeface="Verdana" panose="020B0604030504040204" pitchFamily="34" charset="0"/>
                <a:cs typeface="Times New Roman" panose="02020603050405020304" pitchFamily="18" charset="0"/>
              </a:rPr>
              <a:t> e reunindo almas à verdade. São considerados mundanos, porque exercem influência sobre o mundo, e seus atos testificam de que eles estão esperando que Deus faça ainda uma obra grande e especial na Terra - conduzir um povo e  prepará-lo para o aparecimento de Cristo. Essa classe não sabe realmente o que crê, ou as razões de sua crença.” (1885)</a:t>
            </a:r>
          </a:p>
          <a:p>
            <a:pPr algn="just">
              <a:lnSpc>
                <a:spcPct val="90000"/>
              </a:lnSpc>
              <a:buFontTx/>
              <a:buNone/>
            </a:pPr>
            <a:endParaRPr lang="pt-BR" altLang="pt-BR" sz="10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8.</a:t>
            </a:r>
            <a:r>
              <a:rPr lang="pt-BR" altLang="pt-BR" sz="2800" b="1" u="sng">
                <a:latin typeface="Verdana" panose="020B0604030504040204" pitchFamily="34" charset="0"/>
                <a:cs typeface="Times New Roman" panose="02020603050405020304" pitchFamily="18" charset="0"/>
              </a:rPr>
              <a:t> </a:t>
            </a:r>
            <a:r>
              <a:rPr lang="pt-BR" altLang="pt-BR" sz="2800" b="1" u="sng">
                <a:solidFill>
                  <a:srgbClr val="336699"/>
                </a:solidFill>
                <a:latin typeface="Verdana" panose="020B0604030504040204" pitchFamily="34" charset="0"/>
                <a:cs typeface="Times New Roman" panose="02020603050405020304" pitchFamily="18" charset="0"/>
              </a:rPr>
              <a:t>2TS., 103</a:t>
            </a:r>
            <a:r>
              <a:rPr lang="pt-BR" altLang="pt-BR" sz="2800" b="1">
                <a:latin typeface="Verdana" panose="020B0604030504040204" pitchFamily="34" charset="0"/>
                <a:cs typeface="Times New Roman" panose="02020603050405020304" pitchFamily="18" charset="0"/>
              </a:rPr>
              <a:t> – “Deus não esqueceu o Seu povo, escolhendo um homem isolado aqui e outro ali, como os únicos dignos de que lhes confie a verdade... </a:t>
            </a: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Effect transition="in" filter="blinds(horizontal)">
                                      <p:cBhvr>
                                        <p:cTn id="7" dur="500"/>
                                        <p:tgtEl>
                                          <p:spTgt spid="2457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4578">
                                            <p:txEl>
                                              <p:pRg st="2" end="2"/>
                                            </p:txEl>
                                          </p:spTgt>
                                        </p:tgtEl>
                                        <p:attrNameLst>
                                          <p:attrName>style.visibility</p:attrName>
                                        </p:attrNameLst>
                                      </p:cBhvr>
                                      <p:to>
                                        <p:strVal val="visible"/>
                                      </p:to>
                                    </p:set>
                                    <p:animEffect transition="in" filter="blinds(horizontal)">
                                      <p:cBhvr>
                                        <p:cTn id="12" dur="500"/>
                                        <p:tgtEl>
                                          <p:spTgt spid="2457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4578">
                                            <p:txEl>
                                              <p:pRg st="3" end="3"/>
                                            </p:txEl>
                                          </p:spTgt>
                                        </p:tgtEl>
                                        <p:attrNameLst>
                                          <p:attrName>style.visibility</p:attrName>
                                        </p:attrNameLst>
                                      </p:cBhvr>
                                      <p:to>
                                        <p:strVal val="visible"/>
                                      </p:to>
                                    </p:set>
                                    <p:animEffect transition="in" filter="blinds(horizontal)">
                                      <p:cBhvr>
                                        <p:cTn id="17" dur="500"/>
                                        <p:tgtEl>
                                          <p:spTgt spid="2457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22D43E4-7816-41E4-933E-A47E340B2985}"/>
              </a:ext>
            </a:extLst>
          </p:cNvPr>
          <p:cNvSpPr>
            <a:spLocks noGrp="1" noChangeArrowheads="1"/>
          </p:cNvSpPr>
          <p:nvPr>
            <p:ph type="body" idx="1"/>
          </p:nvPr>
        </p:nvSpPr>
        <p:spPr>
          <a:xfrm>
            <a:off x="381000" y="152400"/>
            <a:ext cx="8458200" cy="6705600"/>
          </a:xfrm>
        </p:spPr>
        <p:txBody>
          <a:bodyPr/>
          <a:lstStyle/>
          <a:p>
            <a:pPr algn="just">
              <a:buFontTx/>
              <a:buNone/>
            </a:pPr>
            <a:r>
              <a:rPr lang="pt-BR" altLang="pt-BR" sz="2800" b="1">
                <a:solidFill>
                  <a:srgbClr val="003366"/>
                </a:solidFill>
                <a:latin typeface="Verdana" panose="020B0604030504040204" pitchFamily="34" charset="0"/>
                <a:cs typeface="Times New Roman" panose="02020603050405020304" pitchFamily="18" charset="0"/>
              </a:rPr>
              <a:t>	</a:t>
            </a:r>
            <a:r>
              <a:rPr lang="pt-BR" altLang="pt-BR" sz="2800" b="1" u="sng">
                <a:solidFill>
                  <a:srgbClr val="003366"/>
                </a:solidFill>
                <a:latin typeface="Verdana" panose="020B0604030504040204" pitchFamily="34" charset="0"/>
                <a:cs typeface="Times New Roman" panose="02020603050405020304" pitchFamily="18" charset="0"/>
              </a:rPr>
              <a:t>Em toda reforma</a:t>
            </a:r>
            <a:r>
              <a:rPr lang="pt-BR" altLang="pt-BR" sz="2800" b="1">
                <a:latin typeface="Verdana" panose="020B0604030504040204" pitchFamily="34" charset="0"/>
                <a:cs typeface="Times New Roman" panose="02020603050405020304" pitchFamily="18" charset="0"/>
              </a:rPr>
              <a:t>, surgiram homens pretendendo isso... O maior mal ao povo de Deus vem por intermédio dos que saem de seu meio, falando coisas perversas. Por eles é blasfemado o caminho da verdade.” (1885) </a:t>
            </a:r>
            <a:r>
              <a:rPr lang="pt-BR" altLang="pt-BR" b="1">
                <a:latin typeface="Verdana" panose="020B0604030504040204" pitchFamily="34" charset="0"/>
                <a:cs typeface="Times New Roman" panose="02020603050405020304" pitchFamily="18" charset="0"/>
              </a:rPr>
              <a:t> </a:t>
            </a:r>
          </a:p>
          <a:p>
            <a:pPr algn="just">
              <a:buFontTx/>
              <a:buNone/>
            </a:pPr>
            <a:endParaRPr lang="pt-BR" altLang="pt-BR" sz="1000" b="1">
              <a:latin typeface="Verdana" panose="020B0604030504040204" pitchFamily="34" charset="0"/>
              <a:cs typeface="Times New Roman" panose="02020603050405020304" pitchFamily="18" charset="0"/>
            </a:endParaRPr>
          </a:p>
          <a:p>
            <a:pPr algn="just">
              <a:buFontTx/>
              <a:buNone/>
            </a:pPr>
            <a:r>
              <a:rPr lang="pt-BR" altLang="pt-BR" b="1">
                <a:latin typeface="Verdana" panose="020B0604030504040204" pitchFamily="34" charset="0"/>
                <a:cs typeface="Times New Roman" panose="02020603050405020304" pitchFamily="18" charset="0"/>
              </a:rPr>
              <a:t>	</a:t>
            </a:r>
            <a:r>
              <a:rPr lang="pt-BR" altLang="pt-BR" sz="2800" b="1">
                <a:solidFill>
                  <a:srgbClr val="660033"/>
                </a:solidFill>
                <a:latin typeface="Verdana" panose="020B0604030504040204" pitchFamily="34" charset="0"/>
                <a:cs typeface="Times New Roman" panose="02020603050405020304" pitchFamily="18" charset="0"/>
              </a:rPr>
              <a:t>IV – </a:t>
            </a:r>
            <a:r>
              <a:rPr lang="pt-BR" altLang="pt-BR" sz="2800" b="1" u="sng">
                <a:solidFill>
                  <a:srgbClr val="660033"/>
                </a:solidFill>
                <a:latin typeface="Verdana" panose="020B0604030504040204" pitchFamily="34" charset="0"/>
                <a:cs typeface="Times New Roman" panose="02020603050405020304" pitchFamily="18" charset="0"/>
              </a:rPr>
              <a:t>A IGREJA DE CRISTO NA TERRA TEM DEFEITOS</a:t>
            </a:r>
          </a:p>
          <a:p>
            <a:pPr algn="just">
              <a:buFontTx/>
              <a:buNone/>
            </a:pPr>
            <a:endParaRPr lang="pt-BR" altLang="pt-BR" sz="1400" b="1">
              <a:solidFill>
                <a:srgbClr val="660033"/>
              </a:solidFill>
              <a:latin typeface="Verdana" panose="020B0604030504040204" pitchFamily="34" charset="0"/>
              <a:cs typeface="Times New Roman" panose="02020603050405020304" pitchFamily="18" charset="0"/>
            </a:endParaRPr>
          </a:p>
          <a:p>
            <a:pPr algn="just">
              <a:buFontTx/>
              <a:buNone/>
            </a:pPr>
            <a:r>
              <a:rPr lang="pt-BR" altLang="pt-BR" sz="2800" b="1">
                <a:solidFill>
                  <a:srgbClr val="660033"/>
                </a:solidFill>
                <a:latin typeface="Verdana" panose="020B0604030504040204" pitchFamily="34" charset="0"/>
                <a:cs typeface="Times New Roman" panose="02020603050405020304" pitchFamily="18" charset="0"/>
              </a:rPr>
              <a:t>	</a:t>
            </a:r>
            <a:r>
              <a:rPr lang="pt-BR" altLang="pt-BR" sz="2800" b="1">
                <a:solidFill>
                  <a:srgbClr val="006600"/>
                </a:solidFill>
                <a:latin typeface="Verdana" panose="020B0604030504040204" pitchFamily="34" charset="0"/>
                <a:cs typeface="Times New Roman" panose="02020603050405020304" pitchFamily="18" charset="0"/>
              </a:rPr>
              <a:t>1. </a:t>
            </a:r>
            <a:r>
              <a:rPr lang="pt-BR" altLang="pt-BR" sz="2800" b="1" u="sng">
                <a:solidFill>
                  <a:srgbClr val="006600"/>
                </a:solidFill>
                <a:latin typeface="Verdana" panose="020B0604030504040204" pitchFamily="34" charset="0"/>
                <a:cs typeface="Times New Roman" panose="02020603050405020304" pitchFamily="18" charset="0"/>
              </a:rPr>
              <a:t>2 TS, 355</a:t>
            </a:r>
            <a:r>
              <a:rPr lang="pt-BR" altLang="pt-BR" sz="2800" b="1">
                <a:solidFill>
                  <a:srgbClr val="660033"/>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 “Embora existam males na igreja, e tenham de existir </a:t>
            </a:r>
            <a:r>
              <a:rPr lang="pt-BR" altLang="pt-BR" sz="2800" b="1" u="sng">
                <a:solidFill>
                  <a:srgbClr val="FF3300"/>
                </a:solidFill>
                <a:latin typeface="Verdana" panose="020B0604030504040204" pitchFamily="34" charset="0"/>
                <a:cs typeface="Times New Roman" panose="02020603050405020304" pitchFamily="18" charset="0"/>
              </a:rPr>
              <a:t>até ao fim do mundo</a:t>
            </a:r>
            <a:r>
              <a:rPr lang="pt-BR" altLang="pt-BR" sz="2800" b="1">
                <a:latin typeface="Verdana" panose="020B0604030504040204" pitchFamily="34" charset="0"/>
                <a:cs typeface="Times New Roman" panose="02020603050405020304" pitchFamily="18" charset="0"/>
              </a:rPr>
              <a:t>, a igreja destes últimos dias há de ser a luz do mundo poluído e   desmoralizado        pelo    pecado. </a:t>
            </a:r>
          </a:p>
          <a:p>
            <a:pPr algn="just">
              <a:buFontTx/>
              <a:buNone/>
            </a:pPr>
            <a:endParaRPr lang="pt-BR" altLang="pt-BR"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animEffect transition="in" filter="blinds(horizontal)">
                                      <p:cBhvr>
                                        <p:cTn id="7" dur="500"/>
                                        <p:tgtEl>
                                          <p:spTgt spid="2560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602">
                                            <p:txEl>
                                              <p:pRg st="2" end="2"/>
                                            </p:txEl>
                                          </p:spTgt>
                                        </p:tgtEl>
                                        <p:attrNameLst>
                                          <p:attrName>style.visibility</p:attrName>
                                        </p:attrNameLst>
                                      </p:cBhvr>
                                      <p:to>
                                        <p:strVal val="visible"/>
                                      </p:to>
                                    </p:set>
                                    <p:animEffect transition="in" filter="blinds(horizontal)">
                                      <p:cBhvr>
                                        <p:cTn id="12" dur="500"/>
                                        <p:tgtEl>
                                          <p:spTgt spid="2560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5602">
                                            <p:txEl>
                                              <p:pRg st="4" end="4"/>
                                            </p:txEl>
                                          </p:spTgt>
                                        </p:tgtEl>
                                        <p:attrNameLst>
                                          <p:attrName>style.visibility</p:attrName>
                                        </p:attrNameLst>
                                      </p:cBhvr>
                                      <p:to>
                                        <p:strVal val="visible"/>
                                      </p:to>
                                    </p:set>
                                    <p:animEffect transition="in" filter="blinds(horizontal)">
                                      <p:cBhvr>
                                        <p:cTn id="17" dur="500"/>
                                        <p:tgtEl>
                                          <p:spTgt spid="2560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07C70D00-DAB2-497F-98C5-D28EF2F4CF6F}"/>
              </a:ext>
            </a:extLst>
          </p:cNvPr>
          <p:cNvSpPr>
            <a:spLocks noGrp="1" noChangeArrowheads="1"/>
          </p:cNvSpPr>
          <p:nvPr>
            <p:ph type="body" idx="1"/>
          </p:nvPr>
        </p:nvSpPr>
        <p:spPr>
          <a:xfrm>
            <a:off x="381000" y="152400"/>
            <a:ext cx="8458200" cy="6705600"/>
          </a:xfrm>
        </p:spPr>
        <p:txBody>
          <a:bodyPr/>
          <a:lstStyle/>
          <a:p>
            <a:pPr algn="just">
              <a:buFontTx/>
              <a:buNone/>
            </a:pPr>
            <a:r>
              <a:rPr lang="pt-BR" altLang="pt-BR" sz="2800" b="1">
                <a:solidFill>
                  <a:srgbClr val="003366"/>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A igreja, débil e defeituosa, precisando ser repreendida, advertida e aconselhada, é o único objeto na Terra ao qual Cristo confere Sua Suprema consideração.”</a:t>
            </a:r>
            <a:r>
              <a:rPr lang="pt-BR" altLang="pt-BR" sz="2800" b="1">
                <a:solidFill>
                  <a:srgbClr val="003366"/>
                </a:solidFill>
                <a:latin typeface="Verdana" panose="020B0604030504040204" pitchFamily="34" charset="0"/>
                <a:cs typeface="Times New Roman" panose="02020603050405020304" pitchFamily="18" charset="0"/>
              </a:rPr>
              <a:t> </a:t>
            </a:r>
          </a:p>
          <a:p>
            <a:pPr algn="just">
              <a:buFontTx/>
              <a:buNone/>
            </a:pPr>
            <a:endParaRPr lang="pt-BR" altLang="pt-BR" sz="1200" b="1">
              <a:solidFill>
                <a:srgbClr val="003366"/>
              </a:solidFill>
              <a:latin typeface="Verdana" panose="020B0604030504040204" pitchFamily="34" charset="0"/>
              <a:cs typeface="Times New Roman" panose="02020603050405020304" pitchFamily="18" charset="0"/>
            </a:endParaRPr>
          </a:p>
          <a:p>
            <a:pPr algn="just">
              <a:buFontTx/>
              <a:buNone/>
            </a:pPr>
            <a:r>
              <a:rPr lang="pt-BR" altLang="pt-BR"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2. </a:t>
            </a:r>
            <a:r>
              <a:rPr lang="pt-BR" altLang="pt-BR" sz="2800" b="1" u="sng">
                <a:solidFill>
                  <a:schemeClr val="accent2"/>
                </a:solidFill>
                <a:latin typeface="Verdana" panose="020B0604030504040204" pitchFamily="34" charset="0"/>
                <a:cs typeface="Times New Roman" panose="02020603050405020304" pitchFamily="18" charset="0"/>
              </a:rPr>
              <a:t>1 TS., 444 e 445</a:t>
            </a:r>
            <a:r>
              <a:rPr lang="pt-BR" altLang="pt-BR" sz="2800" b="1" u="sng">
                <a:latin typeface="Verdana" panose="020B0604030504040204" pitchFamily="34" charset="0"/>
                <a:cs typeface="Times New Roman" panose="02020603050405020304" pitchFamily="18" charset="0"/>
              </a:rPr>
              <a:t> - </a:t>
            </a:r>
            <a:r>
              <a:rPr lang="pt-BR" altLang="pt-BR" sz="2800" b="1">
                <a:latin typeface="Verdana" panose="020B0604030504040204" pitchFamily="34" charset="0"/>
                <a:cs typeface="Times New Roman" panose="02020603050405020304" pitchFamily="18" charset="0"/>
              </a:rPr>
              <a:t> “Os que ocupam posição de responsabilidade na igreja podem ter faltas semelhantes às de outras pessoas, e podem errar em suas decisões; não obstante, a Igreja de Cristo na Terra investiu-os de uma autoridade que não pode ser levemente estimada.” (1876)</a:t>
            </a:r>
          </a:p>
          <a:p>
            <a:pPr algn="just">
              <a:buFontTx/>
              <a:buNone/>
            </a:pPr>
            <a:endParaRPr lang="pt-BR" altLang="pt-BR"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animEffect transition="in" filter="blinds(horizontal)">
                                      <p:cBhvr>
                                        <p:cTn id="7" dur="500"/>
                                        <p:tgtEl>
                                          <p:spTgt spid="2662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626">
                                            <p:txEl>
                                              <p:pRg st="2" end="2"/>
                                            </p:txEl>
                                          </p:spTgt>
                                        </p:tgtEl>
                                        <p:attrNameLst>
                                          <p:attrName>style.visibility</p:attrName>
                                        </p:attrNameLst>
                                      </p:cBhvr>
                                      <p:to>
                                        <p:strVal val="visible"/>
                                      </p:to>
                                    </p:set>
                                    <p:animEffect transition="in" filter="blinds(horizontal)">
                                      <p:cBhvr>
                                        <p:cTn id="12" dur="500"/>
                                        <p:tgtEl>
                                          <p:spTgt spid="2662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1F8DE73E-E3D9-4883-A7E5-67D9FF35B7D4}"/>
              </a:ext>
            </a:extLst>
          </p:cNvPr>
          <p:cNvSpPr>
            <a:spLocks noGrp="1" noChangeArrowheads="1"/>
          </p:cNvSpPr>
          <p:nvPr>
            <p:ph type="body" idx="1"/>
          </p:nvPr>
        </p:nvSpPr>
        <p:spPr>
          <a:xfrm>
            <a:off x="381000" y="152400"/>
            <a:ext cx="8458200" cy="6705600"/>
          </a:xfrm>
        </p:spPr>
        <p:txBody>
          <a:bodyPr/>
          <a:lstStyle/>
          <a:p>
            <a:pPr algn="just">
              <a:lnSpc>
                <a:spcPct val="90000"/>
              </a:lnSpc>
              <a:buFontTx/>
              <a:buNone/>
            </a:pPr>
            <a:r>
              <a:rPr lang="pt-BR" altLang="pt-BR" sz="2800" b="1">
                <a:solidFill>
                  <a:srgbClr val="003366"/>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3. </a:t>
            </a:r>
            <a:r>
              <a:rPr lang="pt-BR" altLang="pt-BR" sz="2800" b="1" u="sng">
                <a:solidFill>
                  <a:srgbClr val="800080"/>
                </a:solidFill>
                <a:latin typeface="Verdana" panose="020B0604030504040204" pitchFamily="34" charset="0"/>
                <a:cs typeface="Times New Roman" panose="02020603050405020304" pitchFamily="18" charset="0"/>
              </a:rPr>
              <a:t>O.E., 474</a:t>
            </a:r>
            <a:r>
              <a:rPr lang="pt-BR" altLang="pt-BR" sz="2800" b="1">
                <a:latin typeface="Verdana" panose="020B0604030504040204" pitchFamily="34" charset="0"/>
                <a:cs typeface="Times New Roman" panose="02020603050405020304" pitchFamily="18" charset="0"/>
              </a:rPr>
              <a:t> – “ É Deus quem permite que os homens  sejam  colocados em posições de responsabilidade. Quando erram, tem poder para os corrigir, ou para os retirar do cargo que exercem. Devemos acautelar-nos para não tomar em nossas mãos o direito de julgar, que pertence a Deus.”</a:t>
            </a:r>
            <a:r>
              <a:rPr lang="pt-BR" altLang="pt-BR" sz="2800" b="1">
                <a:solidFill>
                  <a:srgbClr val="003366"/>
                </a:solidFill>
                <a:latin typeface="Verdana" panose="020B0604030504040204" pitchFamily="34" charset="0"/>
                <a:cs typeface="Times New Roman" panose="02020603050405020304" pitchFamily="18" charset="0"/>
              </a:rPr>
              <a:t> </a:t>
            </a:r>
          </a:p>
          <a:p>
            <a:pPr algn="just">
              <a:lnSpc>
                <a:spcPct val="90000"/>
              </a:lnSpc>
              <a:buFontTx/>
              <a:buNone/>
            </a:pPr>
            <a:endParaRPr lang="pt-BR" altLang="pt-BR" sz="1400" b="1">
              <a:solidFill>
                <a:srgbClr val="003366"/>
              </a:solidFill>
              <a:latin typeface="Verdana" panose="020B0604030504040204" pitchFamily="34" charset="0"/>
              <a:cs typeface="Times New Roman" panose="02020603050405020304" pitchFamily="18" charset="0"/>
            </a:endParaRPr>
          </a:p>
          <a:p>
            <a:pPr algn="just">
              <a:lnSpc>
                <a:spcPct val="90000"/>
              </a:lnSpc>
              <a:buFontTx/>
              <a:buNone/>
            </a:pPr>
            <a:r>
              <a:rPr lang="pt-BR" altLang="pt-BR" sz="2800" b="1">
                <a:solidFill>
                  <a:srgbClr val="003366"/>
                </a:solidFill>
                <a:latin typeface="Verdana" panose="020B0604030504040204" pitchFamily="34" charset="0"/>
                <a:cs typeface="Times New Roman" panose="02020603050405020304" pitchFamily="18" charset="0"/>
              </a:rPr>
              <a:t>	4. </a:t>
            </a:r>
            <a:r>
              <a:rPr lang="pt-BR" altLang="pt-BR" sz="2800" b="1" u="sng">
                <a:solidFill>
                  <a:srgbClr val="006600"/>
                </a:solidFill>
                <a:latin typeface="Verdana" panose="020B0604030504040204" pitchFamily="34" charset="0"/>
                <a:cs typeface="Times New Roman" panose="02020603050405020304" pitchFamily="18" charset="0"/>
              </a:rPr>
              <a:t>T.M., 47</a:t>
            </a:r>
            <a:r>
              <a:rPr lang="pt-BR" altLang="pt-BR" sz="2800" b="1">
                <a:solidFill>
                  <a:srgbClr val="003366"/>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“Algumas pessoas parecem pensar que ao entrar na igreja ser-lhes-ão cumpridas as expectativas, e só encontrarão os que são puros e perfeitos. São zelosos na fé, e ao verem faltas nos membros da igreja, dizem: “Abandonamos o mundo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animEffect transition="in" filter="blinds(horizontal)">
                                      <p:cBhvr>
                                        <p:cTn id="7" dur="500"/>
                                        <p:tgtEl>
                                          <p:spTgt spid="2765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7650">
                                            <p:txEl>
                                              <p:pRg st="2" end="2"/>
                                            </p:txEl>
                                          </p:spTgt>
                                        </p:tgtEl>
                                        <p:attrNameLst>
                                          <p:attrName>style.visibility</p:attrName>
                                        </p:attrNameLst>
                                      </p:cBhvr>
                                      <p:to>
                                        <p:strVal val="visible"/>
                                      </p:to>
                                    </p:set>
                                    <p:animEffect transition="in" filter="blinds(horizontal)">
                                      <p:cBhvr>
                                        <p:cTn id="12" dur="500"/>
                                        <p:tgtEl>
                                          <p:spTgt spid="2765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F086E4EF-6AED-415B-8B9E-8E7D22B76269}"/>
              </a:ext>
            </a:extLst>
          </p:cNvPr>
          <p:cNvSpPr>
            <a:spLocks noGrp="1" noChangeArrowheads="1"/>
          </p:cNvSpPr>
          <p:nvPr>
            <p:ph type="body" idx="1"/>
          </p:nvPr>
        </p:nvSpPr>
        <p:spPr>
          <a:xfrm>
            <a:off x="381000" y="228600"/>
            <a:ext cx="8458200" cy="6705600"/>
          </a:xfrm>
        </p:spPr>
        <p:txBody>
          <a:bodyPr/>
          <a:lstStyle/>
          <a:p>
            <a:pPr algn="just">
              <a:lnSpc>
                <a:spcPct val="90000"/>
              </a:lnSpc>
              <a:buFontTx/>
              <a:buNone/>
            </a:pPr>
            <a:r>
              <a:rPr lang="pt-BR" altLang="pt-BR" sz="2800" b="1">
                <a:solidFill>
                  <a:srgbClr val="003366"/>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para não nos associarmos com pessoas de mau caráter, mas aqui também está o mal”; e  perguntam, como os servos da parábola: “Por que tem então joio?”. Mas não precisamos ficar assim desapontados, pois o Senhor não nos autorizou a chegar a conclusão de que a igreja é perfeita; e todo o nosso zelo não terá êxito em tornar a igreja militante tão pura como a triunfante. O Senhor nos proíbe proceder de qualquer maneira violenta contra aqueles que julgamos estarem em erro, e não devemos espalhar excomunhões e denúncias contra os que    estão   em   falta...   A    obra   de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74">
                                            <p:txEl>
                                              <p:pRg st="0" end="0"/>
                                            </p:txEl>
                                          </p:spTgt>
                                        </p:tgtEl>
                                        <p:attrNameLst>
                                          <p:attrName>style.visibility</p:attrName>
                                        </p:attrNameLst>
                                      </p:cBhvr>
                                      <p:to>
                                        <p:strVal val="visible"/>
                                      </p:to>
                                    </p:set>
                                    <p:animEffect transition="in" filter="blinds(horizontal)">
                                      <p:cBhvr>
                                        <p:cTn id="7" dur="500"/>
                                        <p:tgtEl>
                                          <p:spTgt spid="2867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C58A7F80-4956-4E54-8BDF-F20D3F64E6F2}"/>
              </a:ext>
            </a:extLst>
          </p:cNvPr>
          <p:cNvSpPr>
            <a:spLocks noGrp="1" noChangeArrowheads="1"/>
          </p:cNvSpPr>
          <p:nvPr>
            <p:ph type="body" idx="1"/>
          </p:nvPr>
        </p:nvSpPr>
        <p:spPr>
          <a:xfrm>
            <a:off x="76200" y="0"/>
            <a:ext cx="8763000" cy="6858000"/>
          </a:xfrm>
        </p:spPr>
        <p:txBody>
          <a:bodyPr/>
          <a:lstStyle/>
          <a:p>
            <a:pPr algn="just">
              <a:lnSpc>
                <a:spcPct val="90000"/>
              </a:lnSpc>
              <a:buFontTx/>
              <a:buNone/>
            </a:pPr>
            <a:r>
              <a:rPr lang="pt-BR" altLang="pt-BR" sz="2800" b="1">
                <a:latin typeface="Verdana" panose="020B0604030504040204" pitchFamily="34" charset="0"/>
                <a:cs typeface="Times New Roman" panose="02020603050405020304" pitchFamily="18" charset="0"/>
              </a:rPr>
              <a:t>	separação é dada aos anjos de Deus, e não entregue nas mãos de qualquer homem.”</a:t>
            </a:r>
          </a:p>
          <a:p>
            <a:pPr algn="just">
              <a:lnSpc>
                <a:spcPct val="90000"/>
              </a:lnSpc>
              <a:buFontTx/>
              <a:buNone/>
            </a:pPr>
            <a:endParaRPr lang="pt-BR" altLang="pt-BR" sz="10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r>
              <a:rPr lang="pt-BR" altLang="pt-BR" sz="2800" b="1">
                <a:solidFill>
                  <a:srgbClr val="800080"/>
                </a:solidFill>
                <a:latin typeface="Verdana" panose="020B0604030504040204" pitchFamily="34" charset="0"/>
                <a:cs typeface="Times New Roman" panose="02020603050405020304" pitchFamily="18" charset="0"/>
              </a:rPr>
              <a:t>5. </a:t>
            </a:r>
            <a:r>
              <a:rPr lang="pt-BR" altLang="pt-BR" sz="2800" b="1" u="sng">
                <a:solidFill>
                  <a:srgbClr val="800080"/>
                </a:solidFill>
                <a:latin typeface="Verdana" panose="020B0604030504040204" pitchFamily="34" charset="0"/>
                <a:cs typeface="Times New Roman" panose="02020603050405020304" pitchFamily="18" charset="0"/>
              </a:rPr>
              <a:t>T.M 46</a:t>
            </a:r>
            <a:r>
              <a:rPr lang="pt-BR" altLang="pt-BR" sz="2800" b="1">
                <a:solidFill>
                  <a:srgbClr val="800080"/>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 “A Igreja de Cristo na Terra será imperfeita, mas Deus não destrói Sua Igreja por causa de Sua imperfeição... Ao mesmo tempo que o Senhor trás para a igreja os verdadeiramente convertidos, Satanás trás para sua comunhão pessoas  não convertidas. Enquanto Cristo semeia a boa semente, Satanás semeia o joio. Duas influências oponentes se exercem </a:t>
            </a:r>
            <a:r>
              <a:rPr lang="pt-BR" altLang="pt-BR" sz="2800" b="1" u="sng">
                <a:solidFill>
                  <a:srgbClr val="FF3300"/>
                </a:solidFill>
                <a:latin typeface="Verdana" panose="020B0604030504040204" pitchFamily="34" charset="0"/>
                <a:cs typeface="Times New Roman" panose="02020603050405020304" pitchFamily="18" charset="0"/>
              </a:rPr>
              <a:t>continuamente</a:t>
            </a:r>
            <a:r>
              <a:rPr lang="pt-BR" altLang="pt-BR" sz="2800" b="1">
                <a:latin typeface="Verdana" panose="020B0604030504040204" pitchFamily="34" charset="0"/>
                <a:cs typeface="Times New Roman" panose="02020603050405020304" pitchFamily="18" charset="0"/>
              </a:rPr>
              <a:t> sobre os membros da Igreja. Uma influência opera a favor da  purificação da igreja, e a outra  a favor da corrupção do povo de Deus.”</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698">
                                            <p:txEl>
                                              <p:pRg st="0" end="0"/>
                                            </p:txEl>
                                          </p:spTgt>
                                        </p:tgtEl>
                                        <p:attrNameLst>
                                          <p:attrName>style.visibility</p:attrName>
                                        </p:attrNameLst>
                                      </p:cBhvr>
                                      <p:to>
                                        <p:strVal val="visible"/>
                                      </p:to>
                                    </p:set>
                                    <p:animEffect transition="in" filter="blinds(horizontal)">
                                      <p:cBhvr>
                                        <p:cTn id="7" dur="500"/>
                                        <p:tgtEl>
                                          <p:spTgt spid="2969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9698">
                                            <p:txEl>
                                              <p:pRg st="2" end="2"/>
                                            </p:txEl>
                                          </p:spTgt>
                                        </p:tgtEl>
                                        <p:attrNameLst>
                                          <p:attrName>style.visibility</p:attrName>
                                        </p:attrNameLst>
                                      </p:cBhvr>
                                      <p:to>
                                        <p:strVal val="visible"/>
                                      </p:to>
                                    </p:set>
                                    <p:animEffect transition="in" filter="blinds(horizontal)">
                                      <p:cBhvr>
                                        <p:cTn id="12" dur="500"/>
                                        <p:tgtEl>
                                          <p:spTgt spid="2969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807CDD84-0753-46DB-8EF7-3B36953091DA}"/>
              </a:ext>
            </a:extLst>
          </p:cNvPr>
          <p:cNvSpPr>
            <a:spLocks noGrp="1" noChangeArrowheads="1"/>
          </p:cNvSpPr>
          <p:nvPr>
            <p:ph type="body" idx="1"/>
          </p:nvPr>
        </p:nvSpPr>
        <p:spPr>
          <a:xfrm>
            <a:off x="381000" y="0"/>
            <a:ext cx="8458200" cy="6858000"/>
          </a:xfrm>
        </p:spPr>
        <p:txBody>
          <a:bodyPr/>
          <a:lstStyle/>
          <a:p>
            <a:pPr algn="just">
              <a:lnSpc>
                <a:spcPct val="90000"/>
              </a:lnSpc>
              <a:buFontTx/>
              <a:buNone/>
            </a:pPr>
            <a:r>
              <a:rPr lang="pt-BR" altLang="pt-BR" sz="2800" b="1">
                <a:latin typeface="Verdana" panose="020B0604030504040204" pitchFamily="34" charset="0"/>
                <a:cs typeface="Times New Roman" panose="02020603050405020304" pitchFamily="18" charset="0"/>
              </a:rPr>
              <a:t>	6. </a:t>
            </a:r>
            <a:r>
              <a:rPr lang="pt-BR" altLang="pt-BR" sz="2800" b="1">
                <a:cs typeface="Times New Roman" panose="02020603050405020304" pitchFamily="18" charset="0"/>
              </a:rPr>
              <a:t> </a:t>
            </a:r>
            <a:r>
              <a:rPr lang="pt-BR" altLang="pt-BR" sz="2800" b="1" u="sng">
                <a:solidFill>
                  <a:srgbClr val="008080"/>
                </a:solidFill>
                <a:latin typeface="Verdana" panose="020B0604030504040204" pitchFamily="34" charset="0"/>
                <a:cs typeface="Times New Roman" panose="02020603050405020304" pitchFamily="18" charset="0"/>
              </a:rPr>
              <a:t>2 M.E., 81 e 82</a:t>
            </a:r>
            <a:r>
              <a:rPr lang="pt-BR" altLang="pt-BR" sz="2800" b="1">
                <a:latin typeface="Verdana" panose="020B0604030504040204" pitchFamily="34" charset="0"/>
                <a:cs typeface="Times New Roman" panose="02020603050405020304" pitchFamily="18" charset="0"/>
              </a:rPr>
              <a:t> – “Há erros na igreja, e o Senhor os aponta mediante os instrumentos por ele ordenados, nem sempre por meio dos testemunhos. Apoderar-nos-emos dessas reprovações e delas faremos cavalo de batalha, e diremos que Deus não lhes está comunicando Sua luz e amor? – Não. A própria obra que Deus  está procurando fazer por eles mostra que Ele os ama, e deseja desviá-los de caminhos  perigosos.”  (1890)</a:t>
            </a:r>
          </a:p>
          <a:p>
            <a:pPr algn="just">
              <a:lnSpc>
                <a:spcPct val="90000"/>
              </a:lnSpc>
              <a:buFontTx/>
              <a:buNone/>
            </a:pPr>
            <a:endParaRPr lang="pt-BR" altLang="pt-BR" sz="12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7. </a:t>
            </a:r>
            <a:r>
              <a:rPr lang="pt-BR" altLang="pt-BR" sz="2800" b="1" u="sng">
                <a:solidFill>
                  <a:srgbClr val="FF3300"/>
                </a:solidFill>
                <a:latin typeface="Verdana" panose="020B0604030504040204" pitchFamily="34" charset="0"/>
                <a:cs typeface="Times New Roman" panose="02020603050405020304" pitchFamily="18" charset="0"/>
              </a:rPr>
              <a:t>2 M.E., 71</a:t>
            </a:r>
            <a:r>
              <a:rPr lang="pt-BR" altLang="pt-BR" sz="2800" b="1" u="sng">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 “Devemos trabalhar como soldados em um exército. Não devemos sair das fileiras, e começar uma obra por nossa própria conta.” (1901) </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22">
                                            <p:txEl>
                                              <p:pRg st="0" end="0"/>
                                            </p:txEl>
                                          </p:spTgt>
                                        </p:tgtEl>
                                        <p:attrNameLst>
                                          <p:attrName>style.visibility</p:attrName>
                                        </p:attrNameLst>
                                      </p:cBhvr>
                                      <p:to>
                                        <p:strVal val="visible"/>
                                      </p:to>
                                    </p:set>
                                    <p:animEffect transition="in" filter="blinds(horizontal)">
                                      <p:cBhvr>
                                        <p:cTn id="7" dur="500"/>
                                        <p:tgtEl>
                                          <p:spTgt spid="307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22">
                                            <p:txEl>
                                              <p:pRg st="2" end="2"/>
                                            </p:txEl>
                                          </p:spTgt>
                                        </p:tgtEl>
                                        <p:attrNameLst>
                                          <p:attrName>style.visibility</p:attrName>
                                        </p:attrNameLst>
                                      </p:cBhvr>
                                      <p:to>
                                        <p:strVal val="visible"/>
                                      </p:to>
                                    </p:set>
                                    <p:animEffect transition="in" filter="blinds(horizontal)">
                                      <p:cBhvr>
                                        <p:cTn id="12" dur="500"/>
                                        <p:tgtEl>
                                          <p:spTgt spid="3072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722">
                                            <p:txEl>
                                              <p:pRg st="4" end="4"/>
                                            </p:txEl>
                                          </p:spTgt>
                                        </p:tgtEl>
                                        <p:attrNameLst>
                                          <p:attrName>style.visibility</p:attrName>
                                        </p:attrNameLst>
                                      </p:cBhvr>
                                      <p:to>
                                        <p:strVal val="visible"/>
                                      </p:to>
                                    </p:set>
                                    <p:animEffect transition="in" filter="blinds(horizontal)">
                                      <p:cBhvr>
                                        <p:cTn id="17" dur="500"/>
                                        <p:tgtEl>
                                          <p:spTgt spid="30722">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722">
                                            <p:txEl>
                                              <p:pRg st="5" end="5"/>
                                            </p:txEl>
                                          </p:spTgt>
                                        </p:tgtEl>
                                        <p:attrNameLst>
                                          <p:attrName>style.visibility</p:attrName>
                                        </p:attrNameLst>
                                      </p:cBhvr>
                                      <p:to>
                                        <p:strVal val="visible"/>
                                      </p:to>
                                    </p:set>
                                    <p:animEffect transition="in" filter="blinds(horizontal)">
                                      <p:cBhvr>
                                        <p:cTn id="22" dur="500"/>
                                        <p:tgtEl>
                                          <p:spTgt spid="3072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DD8A640-297C-4D56-9EE6-3D866132B2D3}"/>
              </a:ext>
            </a:extLst>
          </p:cNvPr>
          <p:cNvSpPr>
            <a:spLocks noGrp="1" noChangeArrowheads="1"/>
          </p:cNvSpPr>
          <p:nvPr>
            <p:ph type="body" idx="1"/>
          </p:nvPr>
        </p:nvSpPr>
        <p:spPr>
          <a:xfrm>
            <a:off x="685800" y="381000"/>
            <a:ext cx="8458200" cy="6172200"/>
          </a:xfrm>
        </p:spPr>
        <p:txBody>
          <a:bodyPr/>
          <a:lstStyle/>
          <a:p>
            <a:pPr algn="just">
              <a:buFontTx/>
              <a:buNone/>
            </a:pPr>
            <a:r>
              <a:rPr lang="pt-BR" altLang="pt-BR" sz="2400" b="1" i="1">
                <a:solidFill>
                  <a:srgbClr val="FF3300"/>
                </a:solidFill>
                <a:latin typeface="Verdana" panose="020B0604030504040204" pitchFamily="34" charset="0"/>
                <a:cs typeface="Times New Roman" panose="02020603050405020304" pitchFamily="18" charset="0"/>
              </a:rPr>
              <a:t>	</a:t>
            </a:r>
            <a:r>
              <a:rPr lang="pt-BR" altLang="pt-BR" sz="2400" b="1">
                <a:solidFill>
                  <a:srgbClr val="FF3300"/>
                </a:solidFill>
                <a:effectLst>
                  <a:outerShdw blurRad="38100" dist="38100" dir="2700000" algn="tl">
                    <a:srgbClr val="C0C0C0"/>
                  </a:outerShdw>
                </a:effectLst>
                <a:latin typeface="Verdana" panose="020B0604030504040204" pitchFamily="34" charset="0"/>
                <a:cs typeface="Times New Roman" panose="02020603050405020304" pitchFamily="18" charset="0"/>
              </a:rPr>
              <a:t>I –</a:t>
            </a:r>
            <a:r>
              <a:rPr lang="pt-BR" altLang="pt-BR" sz="2400" b="1" u="sng">
                <a:solidFill>
                  <a:srgbClr val="FF3300"/>
                </a:solidFill>
                <a:effectLst>
                  <a:outerShdw blurRad="38100" dist="38100" dir="2700000" algn="tl">
                    <a:srgbClr val="C0C0C0"/>
                  </a:outerShdw>
                </a:effectLst>
                <a:latin typeface="Verdana" panose="020B0604030504040204" pitchFamily="34" charset="0"/>
                <a:cs typeface="Times New Roman" panose="02020603050405020304" pitchFamily="18" charset="0"/>
              </a:rPr>
              <a:t> CRISTO TEM UMA ESPOSA, UMA IGREJA, UM POVO ESPECIAL:</a:t>
            </a:r>
          </a:p>
          <a:p>
            <a:pPr algn="just">
              <a:buFontTx/>
              <a:buNone/>
            </a:pPr>
            <a:endParaRPr lang="pt-BR" altLang="pt-BR" sz="1200" b="1" i="1">
              <a:solidFill>
                <a:srgbClr val="FF3300"/>
              </a:solidFill>
              <a:latin typeface="Verdana" panose="020B0604030504040204" pitchFamily="34" charset="0"/>
              <a:cs typeface="Times New Roman" panose="02020603050405020304" pitchFamily="18" charset="0"/>
            </a:endParaRPr>
          </a:p>
          <a:p>
            <a:pPr algn="just">
              <a:buFontTx/>
              <a:buNone/>
            </a:pPr>
            <a:r>
              <a:rPr lang="pt-BR" altLang="pt-BR" sz="2400" b="1" i="1">
                <a:solidFill>
                  <a:srgbClr val="800080"/>
                </a:solidFill>
                <a:latin typeface="Verdana" panose="020B0604030504040204" pitchFamily="34" charset="0"/>
                <a:cs typeface="Times New Roman" panose="02020603050405020304" pitchFamily="18" charset="0"/>
              </a:rPr>
              <a:t>	</a:t>
            </a:r>
            <a:r>
              <a:rPr lang="pt-BR" altLang="pt-BR" sz="2800" b="1" i="1">
                <a:solidFill>
                  <a:srgbClr val="800080"/>
                </a:solidFill>
                <a:latin typeface="Verdana" panose="020B0604030504040204" pitchFamily="34" charset="0"/>
                <a:cs typeface="Times New Roman" panose="02020603050405020304" pitchFamily="18" charset="0"/>
              </a:rPr>
              <a:t>1.     </a:t>
            </a:r>
            <a:r>
              <a:rPr lang="pt-BR" altLang="pt-BR" sz="2800" b="1" i="1">
                <a:solidFill>
                  <a:srgbClr val="800080"/>
                </a:solidFill>
                <a:cs typeface="Times New Roman" panose="02020603050405020304" pitchFamily="18" charset="0"/>
              </a:rPr>
              <a:t> </a:t>
            </a:r>
            <a:r>
              <a:rPr lang="pt-BR" altLang="pt-BR" sz="2800" b="1" i="1" u="sng">
                <a:solidFill>
                  <a:srgbClr val="800080"/>
                </a:solidFill>
                <a:latin typeface="Verdana" panose="020B0604030504040204" pitchFamily="34" charset="0"/>
                <a:cs typeface="Times New Roman" panose="02020603050405020304" pitchFamily="18" charset="0"/>
              </a:rPr>
              <a:t>Cantares 6:8-10</a:t>
            </a:r>
            <a:endParaRPr lang="pt-BR" altLang="pt-BR" sz="2800" b="1" i="1">
              <a:solidFill>
                <a:srgbClr val="800080"/>
              </a:solidFill>
              <a:latin typeface="Verdana" panose="020B0604030504040204" pitchFamily="34" charset="0"/>
              <a:cs typeface="Times New Roman" panose="02020603050405020304" pitchFamily="18" charset="0"/>
            </a:endParaRPr>
          </a:p>
          <a:p>
            <a:pPr algn="just">
              <a:buFontTx/>
              <a:buNone/>
            </a:pPr>
            <a:endParaRPr lang="pt-BR" altLang="pt-BR" sz="2800" b="1" i="1">
              <a:solidFill>
                <a:srgbClr val="800080"/>
              </a:solidFill>
              <a:latin typeface="Verdana" panose="020B0604030504040204" pitchFamily="34" charset="0"/>
              <a:cs typeface="Times New Roman" panose="02020603050405020304" pitchFamily="18" charset="0"/>
            </a:endParaRPr>
          </a:p>
          <a:p>
            <a:pPr algn="just">
              <a:buFontTx/>
              <a:buNone/>
            </a:pPr>
            <a:r>
              <a:rPr lang="pt-BR" altLang="pt-BR" sz="2800" b="1" i="1">
                <a:solidFill>
                  <a:srgbClr val="660033"/>
                </a:solidFill>
                <a:latin typeface="Verdana" panose="020B0604030504040204" pitchFamily="34" charset="0"/>
                <a:cs typeface="Times New Roman" panose="02020603050405020304" pitchFamily="18" charset="0"/>
              </a:rPr>
              <a:t>	2.     </a:t>
            </a:r>
            <a:r>
              <a:rPr lang="pt-BR" altLang="pt-BR" sz="2800" b="1" i="1">
                <a:solidFill>
                  <a:srgbClr val="660033"/>
                </a:solidFill>
                <a:cs typeface="Times New Roman" panose="02020603050405020304" pitchFamily="18" charset="0"/>
              </a:rPr>
              <a:t> </a:t>
            </a:r>
            <a:r>
              <a:rPr lang="pt-BR" altLang="pt-BR" sz="2800" b="1" i="1" u="sng">
                <a:solidFill>
                  <a:srgbClr val="660033"/>
                </a:solidFill>
                <a:latin typeface="Verdana" panose="020B0604030504040204" pitchFamily="34" charset="0"/>
                <a:cs typeface="Times New Roman" panose="02020603050405020304" pitchFamily="18" charset="0"/>
              </a:rPr>
              <a:t>Tito 2:13 e 14</a:t>
            </a:r>
            <a:endParaRPr lang="pt-BR" altLang="pt-BR" sz="2800" b="1" i="1">
              <a:solidFill>
                <a:srgbClr val="660033"/>
              </a:solidFill>
              <a:latin typeface="Verdana" panose="020B0604030504040204" pitchFamily="34" charset="0"/>
              <a:cs typeface="Times New Roman" panose="02020603050405020304" pitchFamily="18" charset="0"/>
            </a:endParaRPr>
          </a:p>
          <a:p>
            <a:pPr algn="just">
              <a:buFontTx/>
              <a:buNone/>
            </a:pPr>
            <a:endParaRPr lang="pt-BR" altLang="pt-BR" sz="2800" b="1" i="1">
              <a:solidFill>
                <a:srgbClr val="660033"/>
              </a:solidFill>
              <a:latin typeface="Verdana" panose="020B0604030504040204" pitchFamily="34" charset="0"/>
              <a:cs typeface="Times New Roman" panose="02020603050405020304" pitchFamily="18" charset="0"/>
            </a:endParaRPr>
          </a:p>
          <a:p>
            <a:pPr algn="just">
              <a:buFontTx/>
              <a:buNone/>
            </a:pPr>
            <a:r>
              <a:rPr lang="pt-BR" altLang="pt-BR" sz="2800" b="1" i="1">
                <a:solidFill>
                  <a:schemeClr val="accent2"/>
                </a:solidFill>
                <a:latin typeface="Verdana" panose="020B0604030504040204" pitchFamily="34" charset="0"/>
                <a:cs typeface="Times New Roman" panose="02020603050405020304" pitchFamily="18" charset="0"/>
              </a:rPr>
              <a:t>	3.     </a:t>
            </a:r>
            <a:r>
              <a:rPr lang="pt-BR" altLang="pt-BR" sz="2800" b="1" i="1">
                <a:solidFill>
                  <a:schemeClr val="accent2"/>
                </a:solidFill>
                <a:cs typeface="Times New Roman" panose="02020603050405020304" pitchFamily="18" charset="0"/>
              </a:rPr>
              <a:t> </a:t>
            </a:r>
            <a:r>
              <a:rPr lang="pt-BR" altLang="pt-BR" sz="2800" b="1" i="1" u="sng">
                <a:solidFill>
                  <a:schemeClr val="accent2"/>
                </a:solidFill>
                <a:latin typeface="Verdana" panose="020B0604030504040204" pitchFamily="34" charset="0"/>
                <a:cs typeface="Times New Roman" panose="02020603050405020304" pitchFamily="18" charset="0"/>
              </a:rPr>
              <a:t>Salmo 102:18-21</a:t>
            </a:r>
            <a:endParaRPr lang="pt-BR" altLang="pt-BR" sz="2800" b="1" i="1">
              <a:solidFill>
                <a:schemeClr val="accent2"/>
              </a:solidFill>
              <a:latin typeface="Verdana" panose="020B0604030504040204" pitchFamily="34" charset="0"/>
              <a:cs typeface="Times New Roman" panose="02020603050405020304" pitchFamily="18" charset="0"/>
            </a:endParaRPr>
          </a:p>
          <a:p>
            <a:pPr algn="just">
              <a:buFontTx/>
              <a:buNone/>
            </a:pPr>
            <a:endParaRPr lang="pt-BR" altLang="pt-BR" sz="2800" b="1" i="1">
              <a:solidFill>
                <a:schemeClr val="accent2"/>
              </a:solidFill>
              <a:latin typeface="Verdana" panose="020B0604030504040204" pitchFamily="34" charset="0"/>
              <a:cs typeface="Times New Roman" panose="02020603050405020304" pitchFamily="18" charset="0"/>
            </a:endParaRPr>
          </a:p>
          <a:p>
            <a:pPr algn="just">
              <a:buFontTx/>
              <a:buNone/>
            </a:pPr>
            <a:r>
              <a:rPr lang="pt-BR" altLang="pt-BR" sz="2800" b="1" i="1">
                <a:solidFill>
                  <a:srgbClr val="006600"/>
                </a:solidFill>
                <a:latin typeface="Verdana" panose="020B0604030504040204" pitchFamily="34" charset="0"/>
                <a:cs typeface="Times New Roman" panose="02020603050405020304" pitchFamily="18" charset="0"/>
              </a:rPr>
              <a:t>	4.     </a:t>
            </a:r>
            <a:r>
              <a:rPr lang="pt-BR" altLang="pt-BR" sz="2800" b="1" i="1">
                <a:solidFill>
                  <a:srgbClr val="006600"/>
                </a:solidFill>
                <a:cs typeface="Times New Roman" panose="02020603050405020304" pitchFamily="18" charset="0"/>
              </a:rPr>
              <a:t> </a:t>
            </a:r>
            <a:r>
              <a:rPr lang="pt-BR" altLang="pt-BR" sz="2800" b="1" i="1" u="sng">
                <a:solidFill>
                  <a:srgbClr val="006600"/>
                </a:solidFill>
                <a:latin typeface="Verdana" panose="020B0604030504040204" pitchFamily="34" charset="0"/>
                <a:cs typeface="Times New Roman" panose="02020603050405020304" pitchFamily="18" charset="0"/>
              </a:rPr>
              <a:t>Apoc. 12:17 e 19:10</a:t>
            </a:r>
          </a:p>
          <a:p>
            <a:pPr algn="just">
              <a:buFontTx/>
              <a:buNone/>
            </a:pPr>
            <a:endParaRPr lang="pt-BR" altLang="pt-BR" sz="2800" b="1" i="1">
              <a:solidFill>
                <a:schemeClr val="accent1"/>
              </a:solidFill>
              <a:latin typeface="Verdana" panose="020B0604030504040204" pitchFamily="34" charset="0"/>
              <a:cs typeface="Times New Roman" panose="02020603050405020304" pitchFamily="18" charset="0"/>
            </a:endParaRPr>
          </a:p>
          <a:p>
            <a:pPr algn="just">
              <a:buFontTx/>
              <a:buNone/>
            </a:pPr>
            <a:r>
              <a:rPr lang="pt-BR" altLang="pt-BR" sz="2800" b="1" i="1">
                <a:latin typeface="Verdana" panose="020B0604030504040204" pitchFamily="34" charset="0"/>
                <a:cs typeface="Times New Roman" panose="02020603050405020304" pitchFamily="18" charset="0"/>
              </a:rPr>
              <a:t>	</a:t>
            </a:r>
            <a:r>
              <a:rPr lang="pt-BR" altLang="pt-BR" sz="2800" b="1" i="1">
                <a:solidFill>
                  <a:srgbClr val="008080"/>
                </a:solidFill>
                <a:latin typeface="Verdana" panose="020B0604030504040204" pitchFamily="34" charset="0"/>
                <a:cs typeface="Times New Roman" panose="02020603050405020304" pitchFamily="18" charset="0"/>
              </a:rPr>
              <a:t>5.     </a:t>
            </a:r>
            <a:r>
              <a:rPr lang="pt-BR" altLang="pt-BR" sz="2800" b="1" i="1">
                <a:solidFill>
                  <a:srgbClr val="008080"/>
                </a:solidFill>
                <a:cs typeface="Times New Roman" panose="02020603050405020304" pitchFamily="18" charset="0"/>
              </a:rPr>
              <a:t> </a:t>
            </a:r>
            <a:r>
              <a:rPr lang="pt-BR" altLang="pt-BR" sz="2800" b="1" i="1" u="sng">
                <a:solidFill>
                  <a:srgbClr val="008080"/>
                </a:solidFill>
                <a:latin typeface="Verdana" panose="020B0604030504040204" pitchFamily="34" charset="0"/>
                <a:cs typeface="Times New Roman" panose="02020603050405020304" pitchFamily="18" charset="0"/>
              </a:rPr>
              <a:t>I Timóteo 3:15</a:t>
            </a:r>
            <a:endParaRPr lang="pt-BR" altLang="pt-BR" sz="2800" b="1" i="1">
              <a:solidFill>
                <a:srgbClr val="008080"/>
              </a:solidFill>
              <a:latin typeface="Verdana" panose="020B0604030504040204" pitchFamily="34" charset="0"/>
              <a:cs typeface="Times New Roman" panose="02020603050405020304" pitchFamily="18" charset="0"/>
            </a:endParaRPr>
          </a:p>
          <a:p>
            <a:pPr algn="just">
              <a:buFontTx/>
              <a:buNone/>
            </a:pPr>
            <a:r>
              <a:rPr lang="pt-BR" altLang="pt-BR" sz="2800" b="1" i="1">
                <a:latin typeface="Verdana" panose="020B0604030504040204" pitchFamily="34" charset="0"/>
                <a:cs typeface="Times New Roman" panose="02020603050405020304" pitchFamily="18" charset="0"/>
              </a:rPr>
              <a:t> </a:t>
            </a:r>
          </a:p>
          <a:p>
            <a:pPr algn="just">
              <a:buFontTx/>
              <a:buNone/>
            </a:pPr>
            <a:endParaRPr lang="pt-BR" altLang="pt-BR" sz="2400" b="1" i="1" u="sng">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8">
                                            <p:txEl>
                                              <p:pRg st="0" end="0"/>
                                            </p:txEl>
                                          </p:spTgt>
                                        </p:tgtEl>
                                        <p:attrNameLst>
                                          <p:attrName>style.visibility</p:attrName>
                                        </p:attrNameLst>
                                      </p:cBhvr>
                                      <p:to>
                                        <p:strVal val="visible"/>
                                      </p:to>
                                    </p:set>
                                    <p:animEffect transition="in" filter="blinds(horizontal)">
                                      <p:cBhvr>
                                        <p:cTn id="7" dur="500"/>
                                        <p:tgtEl>
                                          <p:spTgt spid="409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98">
                                            <p:txEl>
                                              <p:pRg st="2" end="2"/>
                                            </p:txEl>
                                          </p:spTgt>
                                        </p:tgtEl>
                                        <p:attrNameLst>
                                          <p:attrName>style.visibility</p:attrName>
                                        </p:attrNameLst>
                                      </p:cBhvr>
                                      <p:to>
                                        <p:strVal val="visible"/>
                                      </p:to>
                                    </p:set>
                                    <p:animEffect transition="in" filter="blinds(horizontal)">
                                      <p:cBhvr>
                                        <p:cTn id="12" dur="500"/>
                                        <p:tgtEl>
                                          <p:spTgt spid="409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098">
                                            <p:txEl>
                                              <p:pRg st="4" end="4"/>
                                            </p:txEl>
                                          </p:spTgt>
                                        </p:tgtEl>
                                        <p:attrNameLst>
                                          <p:attrName>style.visibility</p:attrName>
                                        </p:attrNameLst>
                                      </p:cBhvr>
                                      <p:to>
                                        <p:strVal val="visible"/>
                                      </p:to>
                                    </p:set>
                                    <p:animEffect transition="in" filter="blinds(horizontal)">
                                      <p:cBhvr>
                                        <p:cTn id="17" dur="500"/>
                                        <p:tgtEl>
                                          <p:spTgt spid="4098">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098">
                                            <p:txEl>
                                              <p:pRg st="6" end="6"/>
                                            </p:txEl>
                                          </p:spTgt>
                                        </p:tgtEl>
                                        <p:attrNameLst>
                                          <p:attrName>style.visibility</p:attrName>
                                        </p:attrNameLst>
                                      </p:cBhvr>
                                      <p:to>
                                        <p:strVal val="visible"/>
                                      </p:to>
                                    </p:set>
                                    <p:animEffect transition="in" filter="blinds(horizontal)">
                                      <p:cBhvr>
                                        <p:cTn id="22" dur="500"/>
                                        <p:tgtEl>
                                          <p:spTgt spid="4098">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098">
                                            <p:txEl>
                                              <p:pRg st="8" end="8"/>
                                            </p:txEl>
                                          </p:spTgt>
                                        </p:tgtEl>
                                        <p:attrNameLst>
                                          <p:attrName>style.visibility</p:attrName>
                                        </p:attrNameLst>
                                      </p:cBhvr>
                                      <p:to>
                                        <p:strVal val="visible"/>
                                      </p:to>
                                    </p:set>
                                    <p:animEffect transition="in" filter="blinds(horizontal)">
                                      <p:cBhvr>
                                        <p:cTn id="27" dur="500"/>
                                        <p:tgtEl>
                                          <p:spTgt spid="4098">
                                            <p:txEl>
                                              <p:pRg st="8" end="8"/>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098">
                                            <p:txEl>
                                              <p:pRg st="10" end="10"/>
                                            </p:txEl>
                                          </p:spTgt>
                                        </p:tgtEl>
                                        <p:attrNameLst>
                                          <p:attrName>style.visibility</p:attrName>
                                        </p:attrNameLst>
                                      </p:cBhvr>
                                      <p:to>
                                        <p:strVal val="visible"/>
                                      </p:to>
                                    </p:set>
                                    <p:animEffect transition="in" filter="blinds(horizontal)">
                                      <p:cBhvr>
                                        <p:cTn id="32" dur="500"/>
                                        <p:tgtEl>
                                          <p:spTgt spid="4098">
                                            <p:txEl>
                                              <p:pRg st="10" end="1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098">
                                            <p:txEl>
                                              <p:pRg st="11" end="11"/>
                                            </p:txEl>
                                          </p:spTgt>
                                        </p:tgtEl>
                                        <p:attrNameLst>
                                          <p:attrName>style.visibility</p:attrName>
                                        </p:attrNameLst>
                                      </p:cBhvr>
                                      <p:to>
                                        <p:strVal val="visible"/>
                                      </p:to>
                                    </p:set>
                                    <p:animEffect transition="in" filter="blinds(horizontal)">
                                      <p:cBhvr>
                                        <p:cTn id="37" dur="500"/>
                                        <p:tgtEl>
                                          <p:spTgt spid="409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A12A74FC-5A66-4B1D-B00A-5515DB2E9368}"/>
              </a:ext>
            </a:extLst>
          </p:cNvPr>
          <p:cNvSpPr>
            <a:spLocks noGrp="1" noChangeArrowheads="1"/>
          </p:cNvSpPr>
          <p:nvPr>
            <p:ph type="body" idx="1"/>
          </p:nvPr>
        </p:nvSpPr>
        <p:spPr>
          <a:xfrm>
            <a:off x="381000" y="0"/>
            <a:ext cx="8458200" cy="6858000"/>
          </a:xfrm>
        </p:spPr>
        <p:txBody>
          <a:bodyPr/>
          <a:lstStyle/>
          <a:p>
            <a:pPr algn="just">
              <a:lnSpc>
                <a:spcPct val="90000"/>
              </a:lnSpc>
              <a:buFontTx/>
              <a:buNone/>
            </a:pPr>
            <a:r>
              <a:rPr lang="pt-BR" altLang="pt-BR" sz="2800" b="1">
                <a:latin typeface="Verdana" panose="020B0604030504040204" pitchFamily="34" charset="0"/>
                <a:cs typeface="Times New Roman" panose="02020603050405020304" pitchFamily="18" charset="0"/>
              </a:rPr>
              <a:t>	8.</a:t>
            </a:r>
            <a:r>
              <a:rPr lang="pt-BR" altLang="pt-BR" sz="2800" b="1" u="sng">
                <a:solidFill>
                  <a:srgbClr val="800080"/>
                </a:solidFill>
                <a:latin typeface="Verdana" panose="020B0604030504040204" pitchFamily="34" charset="0"/>
                <a:cs typeface="Times New Roman" panose="02020603050405020304" pitchFamily="18" charset="0"/>
              </a:rPr>
              <a:t>2 T.S., 88</a:t>
            </a:r>
            <a:r>
              <a:rPr lang="pt-BR" altLang="pt-BR" sz="2800" b="1" u="sng">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 “Tenho estado e continuo estando em comunhão com irmãos e irmãs que têm sido culpados de graves pecados, e que mesmo agora não vêem esses pecados como Deus os  vê. Mas o Senhor suporta essas pessoas, e porque não as suportaria eu? Ele fará ainda Seu Espírito por tal forma lhes impressionar o coração, que o pecado lhes parecerá  como pareceu a Paulo, grandemente maligno.” (1904)</a:t>
            </a:r>
          </a:p>
          <a:p>
            <a:pPr algn="just">
              <a:lnSpc>
                <a:spcPct val="90000"/>
              </a:lnSpc>
              <a:buFontTx/>
              <a:buNone/>
            </a:pPr>
            <a:endParaRPr lang="pt-BR" altLang="pt-BR" sz="12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9. </a:t>
            </a:r>
            <a:r>
              <a:rPr lang="pt-BR" altLang="pt-BR" sz="2800" b="1" u="sng">
                <a:solidFill>
                  <a:srgbClr val="008080"/>
                </a:solidFill>
                <a:latin typeface="Verdana" panose="020B0604030504040204" pitchFamily="34" charset="0"/>
                <a:cs typeface="Times New Roman" panose="02020603050405020304" pitchFamily="18" charset="0"/>
              </a:rPr>
              <a:t>2 T.S., 363</a:t>
            </a:r>
            <a:r>
              <a:rPr lang="pt-BR" altLang="pt-BR" sz="2800" b="1">
                <a:latin typeface="Verdana" panose="020B0604030504040204" pitchFamily="34" charset="0"/>
                <a:cs typeface="Times New Roman" panose="02020603050405020304" pitchFamily="18" charset="0"/>
              </a:rPr>
              <a:t> – “Declarou o Senhor que a história do passado se repetirá, ao começarmos a obra finalizadora. Cada  verdade por Ele dada para estes últimos dias  deve  ser  proclamada  ao 	</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746">
                                            <p:txEl>
                                              <p:pRg st="0" end="0"/>
                                            </p:txEl>
                                          </p:spTgt>
                                        </p:tgtEl>
                                        <p:attrNameLst>
                                          <p:attrName>style.visibility</p:attrName>
                                        </p:attrNameLst>
                                      </p:cBhvr>
                                      <p:to>
                                        <p:strVal val="visible"/>
                                      </p:to>
                                    </p:set>
                                    <p:animEffect transition="in" filter="blinds(horizontal)">
                                      <p:cBhvr>
                                        <p:cTn id="7" dur="500"/>
                                        <p:tgtEl>
                                          <p:spTgt spid="3174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1746">
                                            <p:txEl>
                                              <p:pRg st="2" end="2"/>
                                            </p:txEl>
                                          </p:spTgt>
                                        </p:tgtEl>
                                        <p:attrNameLst>
                                          <p:attrName>style.visibility</p:attrName>
                                        </p:attrNameLst>
                                      </p:cBhvr>
                                      <p:to>
                                        <p:strVal val="visible"/>
                                      </p:to>
                                    </p:set>
                                    <p:animEffect transition="in" filter="blinds(horizontal)">
                                      <p:cBhvr>
                                        <p:cTn id="12" dur="500"/>
                                        <p:tgtEl>
                                          <p:spTgt spid="3174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91F80A5E-A393-4E73-8F77-CEFCC17F689F}"/>
              </a:ext>
            </a:extLst>
          </p:cNvPr>
          <p:cNvSpPr>
            <a:spLocks noGrp="1" noChangeArrowheads="1"/>
          </p:cNvSpPr>
          <p:nvPr>
            <p:ph type="body" idx="1"/>
          </p:nvPr>
        </p:nvSpPr>
        <p:spPr>
          <a:xfrm>
            <a:off x="381000" y="152400"/>
            <a:ext cx="8458200" cy="6858000"/>
          </a:xfrm>
        </p:spPr>
        <p:txBody>
          <a:bodyPr/>
          <a:lstStyle/>
          <a:p>
            <a:pPr marL="533400" indent="-533400" algn="just">
              <a:lnSpc>
                <a:spcPct val="90000"/>
              </a:lnSpc>
              <a:buFontTx/>
              <a:buNone/>
            </a:pPr>
            <a:r>
              <a:rPr lang="pt-BR" altLang="pt-BR" sz="2400"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mundo. Cada coluna que Ele ergueu, deve ser fortalecida. Não podemos agora, descer dos fundamentos que Deus estabeleceu. </a:t>
            </a:r>
            <a:r>
              <a:rPr lang="pt-BR" altLang="pt-BR" sz="2800" b="1" u="sng">
                <a:solidFill>
                  <a:srgbClr val="006600"/>
                </a:solidFill>
                <a:latin typeface="Verdana" panose="020B0604030504040204" pitchFamily="34" charset="0"/>
                <a:cs typeface="Times New Roman" panose="02020603050405020304" pitchFamily="18" charset="0"/>
              </a:rPr>
              <a:t>Não podemos agora entrar para qualquer organização nova</a:t>
            </a:r>
            <a:r>
              <a:rPr lang="pt-BR" altLang="pt-BR" sz="2800" b="1">
                <a:latin typeface="Verdana" panose="020B0604030504040204" pitchFamily="34" charset="0"/>
                <a:cs typeface="Times New Roman" panose="02020603050405020304" pitchFamily="18" charset="0"/>
              </a:rPr>
              <a:t>; pois isto significaria apostatar da verdade.” </a:t>
            </a:r>
            <a:r>
              <a:rPr lang="pt-BR" altLang="pt-BR" sz="2800" b="1" u="sng">
                <a:latin typeface="Verdana" panose="020B0604030504040204" pitchFamily="34" charset="0"/>
                <a:cs typeface="Times New Roman" panose="02020603050405020304" pitchFamily="18" charset="0"/>
              </a:rPr>
              <a:t>(1905)</a:t>
            </a:r>
          </a:p>
          <a:p>
            <a:pPr marL="533400" indent="-533400" algn="just">
              <a:lnSpc>
                <a:spcPct val="90000"/>
              </a:lnSpc>
              <a:buFontTx/>
              <a:buNone/>
            </a:pPr>
            <a:endParaRPr lang="pt-BR" altLang="pt-BR" sz="1000" b="1" u="sng">
              <a:latin typeface="Verdana" panose="020B0604030504040204" pitchFamily="34" charset="0"/>
              <a:cs typeface="Times New Roman" panose="02020603050405020304" pitchFamily="18" charset="0"/>
            </a:endParaRPr>
          </a:p>
          <a:p>
            <a:pPr marL="533400" indent="-533400" algn="just">
              <a:lnSpc>
                <a:spcPct val="90000"/>
              </a:lnSpc>
              <a:buFontTx/>
              <a:buNone/>
            </a:pPr>
            <a:r>
              <a:rPr lang="pt-BR" altLang="pt-BR" sz="2800" b="1">
                <a:solidFill>
                  <a:srgbClr val="FF3300"/>
                </a:solidFill>
                <a:effectLst>
                  <a:outerShdw blurRad="38100" dist="38100" dir="2700000" algn="tl">
                    <a:srgbClr val="C0C0C0"/>
                  </a:outerShdw>
                </a:effectLst>
                <a:cs typeface="Times New Roman" panose="02020603050405020304" pitchFamily="18" charset="0"/>
              </a:rPr>
              <a:t>V </a:t>
            </a:r>
            <a:r>
              <a:rPr lang="pt-BR" altLang="pt-BR" sz="2800" b="1">
                <a:solidFill>
                  <a:srgbClr val="FF3300"/>
                </a:solidFill>
                <a:effectLst>
                  <a:outerShdw blurRad="38100" dist="38100" dir="2700000" algn="tl">
                    <a:srgbClr val="C0C0C0"/>
                  </a:outerShdw>
                </a:effectLst>
                <a:latin typeface="Verdana" panose="020B0604030504040204" pitchFamily="34" charset="0"/>
                <a:cs typeface="Times New Roman" panose="02020603050405020304" pitchFamily="18" charset="0"/>
              </a:rPr>
              <a:t>–</a:t>
            </a:r>
            <a:r>
              <a:rPr lang="pt-BR" altLang="pt-BR" sz="2800" b="1" u="sng">
                <a:solidFill>
                  <a:srgbClr val="FF3300"/>
                </a:solidFill>
                <a:effectLst>
                  <a:outerShdw blurRad="38100" dist="38100" dir="2700000" algn="tl">
                    <a:srgbClr val="C0C0C0"/>
                  </a:outerShdw>
                </a:effectLst>
                <a:cs typeface="Times New Roman" panose="02020603050405020304" pitchFamily="18" charset="0"/>
              </a:rPr>
              <a:t> NECESSIDADE DE VERDADEIRA REFORMA NA IGREJA DE CRISTO</a:t>
            </a: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1. </a:t>
            </a:r>
            <a:r>
              <a:rPr lang="pt-BR" altLang="pt-BR" sz="2800" b="1" u="sng">
                <a:solidFill>
                  <a:srgbClr val="660033"/>
                </a:solidFill>
                <a:latin typeface="Verdana" panose="020B0604030504040204" pitchFamily="34" charset="0"/>
                <a:cs typeface="Times New Roman" panose="02020603050405020304" pitchFamily="18" charset="0"/>
              </a:rPr>
              <a:t>S.C.,41</a:t>
            </a:r>
            <a:r>
              <a:rPr lang="pt-BR" altLang="pt-BR" sz="2800" b="1">
                <a:latin typeface="Verdana" panose="020B0604030504040204" pitchFamily="34" charset="0"/>
                <a:cs typeface="Times New Roman" panose="02020603050405020304" pitchFamily="18" charset="0"/>
              </a:rPr>
              <a:t> – “Os cristãos deviam estar-se preparando para o que há de em breve desabar sobre o mundo como uma esmagadora surpresa, e esse preparo eles deveriam fazer mediante o estudo acurado da Palavra de  Deus, </a:t>
            </a:r>
          </a:p>
          <a:p>
            <a:pPr marL="533400" indent="-533400" algn="just">
              <a:lnSpc>
                <a:spcPct val="90000"/>
              </a:lnSpc>
              <a:buFontTx/>
              <a:buNone/>
            </a:pPr>
            <a:endParaRPr lang="pt-BR" altLang="pt-BR" sz="2800" b="1">
              <a:latin typeface="Verdana" panose="020B0604030504040204" pitchFamily="34" charset="0"/>
              <a:cs typeface="Times New Roman" panose="02020603050405020304" pitchFamily="18" charset="0"/>
            </a:endParaRP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a:t>
            </a:r>
          </a:p>
          <a:p>
            <a:pPr marL="533400" indent="-533400" algn="just">
              <a:lnSpc>
                <a:spcPct val="90000"/>
              </a:lnSpc>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70">
                                            <p:txEl>
                                              <p:pRg st="0" end="0"/>
                                            </p:txEl>
                                          </p:spTgt>
                                        </p:tgtEl>
                                        <p:attrNameLst>
                                          <p:attrName>style.visibility</p:attrName>
                                        </p:attrNameLst>
                                      </p:cBhvr>
                                      <p:to>
                                        <p:strVal val="visible"/>
                                      </p:to>
                                    </p:set>
                                    <p:animEffect transition="in" filter="blinds(horizontal)">
                                      <p:cBhvr>
                                        <p:cTn id="7" dur="500"/>
                                        <p:tgtEl>
                                          <p:spTgt spid="327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2770">
                                            <p:txEl>
                                              <p:pRg st="2" end="2"/>
                                            </p:txEl>
                                          </p:spTgt>
                                        </p:tgtEl>
                                        <p:attrNameLst>
                                          <p:attrName>style.visibility</p:attrName>
                                        </p:attrNameLst>
                                      </p:cBhvr>
                                      <p:to>
                                        <p:strVal val="visible"/>
                                      </p:to>
                                    </p:set>
                                    <p:animEffect transition="in" filter="blinds(horizontal)">
                                      <p:cBhvr>
                                        <p:cTn id="12" dur="500"/>
                                        <p:tgtEl>
                                          <p:spTgt spid="3277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2770">
                                            <p:txEl>
                                              <p:pRg st="3" end="3"/>
                                            </p:txEl>
                                          </p:spTgt>
                                        </p:tgtEl>
                                        <p:attrNameLst>
                                          <p:attrName>style.visibility</p:attrName>
                                        </p:attrNameLst>
                                      </p:cBhvr>
                                      <p:to>
                                        <p:strVal val="visible"/>
                                      </p:to>
                                    </p:set>
                                    <p:animEffect transition="in" filter="blinds(horizontal)">
                                      <p:cBhvr>
                                        <p:cTn id="17" dur="500"/>
                                        <p:tgtEl>
                                          <p:spTgt spid="32770">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2770">
                                            <p:txEl>
                                              <p:pRg st="5" end="5"/>
                                            </p:txEl>
                                          </p:spTgt>
                                        </p:tgtEl>
                                        <p:attrNameLst>
                                          <p:attrName>style.visibility</p:attrName>
                                        </p:attrNameLst>
                                      </p:cBhvr>
                                      <p:to>
                                        <p:strVal val="visible"/>
                                      </p:to>
                                    </p:set>
                                    <p:animEffect transition="in" filter="blinds(horizontal)">
                                      <p:cBhvr>
                                        <p:cTn id="22" dur="500"/>
                                        <p:tgtEl>
                                          <p:spTgt spid="3277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DB377430-9E85-4DEB-ABF9-24BFD8245D3F}"/>
              </a:ext>
            </a:extLst>
          </p:cNvPr>
          <p:cNvSpPr>
            <a:spLocks noGrp="1" noChangeArrowheads="1"/>
          </p:cNvSpPr>
          <p:nvPr>
            <p:ph type="body" idx="1"/>
          </p:nvPr>
        </p:nvSpPr>
        <p:spPr>
          <a:xfrm>
            <a:off x="381000" y="228600"/>
            <a:ext cx="8458200" cy="6858000"/>
          </a:xfrm>
        </p:spPr>
        <p:txBody>
          <a:bodyPr/>
          <a:lstStyle/>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e esforçando-se por modelar sua vida em harmonia com seus preceitos... Deus requer um </a:t>
            </a:r>
            <a:r>
              <a:rPr lang="pt-BR" altLang="pt-BR" sz="2800" b="1" u="sng">
                <a:solidFill>
                  <a:srgbClr val="800080"/>
                </a:solidFill>
                <a:latin typeface="Verdana" panose="020B0604030504040204" pitchFamily="34" charset="0"/>
                <a:cs typeface="Times New Roman" panose="02020603050405020304" pitchFamily="18" charset="0"/>
              </a:rPr>
              <a:t>reavivamento</a:t>
            </a:r>
            <a:r>
              <a:rPr lang="pt-BR" altLang="pt-BR" sz="2800" b="1">
                <a:latin typeface="Verdana" panose="020B0604030504040204" pitchFamily="34" charset="0"/>
                <a:cs typeface="Times New Roman" panose="02020603050405020304" pitchFamily="18" charset="0"/>
              </a:rPr>
              <a:t> e uma </a:t>
            </a:r>
            <a:r>
              <a:rPr lang="pt-BR" altLang="pt-BR" sz="2800" b="1" u="sng">
                <a:solidFill>
                  <a:srgbClr val="336699"/>
                </a:solidFill>
                <a:latin typeface="Verdana" panose="020B0604030504040204" pitchFamily="34" charset="0"/>
                <a:cs typeface="Times New Roman" panose="02020603050405020304" pitchFamily="18" charset="0"/>
              </a:rPr>
              <a:t>reforma</a:t>
            </a:r>
            <a:r>
              <a:rPr lang="pt-BR" altLang="pt-BR" sz="2800" b="1">
                <a:latin typeface="Verdana" panose="020B0604030504040204" pitchFamily="34" charset="0"/>
                <a:cs typeface="Times New Roman" panose="02020603050405020304" pitchFamily="18" charset="0"/>
              </a:rPr>
              <a:t>.”</a:t>
            </a:r>
          </a:p>
          <a:p>
            <a:pPr marL="533400" indent="-533400" algn="just">
              <a:lnSpc>
                <a:spcPct val="90000"/>
              </a:lnSpc>
              <a:buFontTx/>
              <a:buNone/>
            </a:pPr>
            <a:endParaRPr lang="pt-BR" altLang="pt-BR" sz="1000" b="1">
              <a:latin typeface="Verdana" panose="020B0604030504040204" pitchFamily="34" charset="0"/>
              <a:cs typeface="Times New Roman" panose="02020603050405020304" pitchFamily="18" charset="0"/>
            </a:endParaRP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a:t>
            </a:r>
            <a:r>
              <a:rPr lang="pt-BR" altLang="pt-BR" sz="2800" b="1">
                <a:solidFill>
                  <a:srgbClr val="660066"/>
                </a:solidFill>
                <a:latin typeface="Verdana" panose="020B0604030504040204" pitchFamily="34" charset="0"/>
                <a:cs typeface="Times New Roman" panose="02020603050405020304" pitchFamily="18" charset="0"/>
              </a:rPr>
              <a:t>2.</a:t>
            </a:r>
            <a:r>
              <a:rPr lang="pt-BR" altLang="pt-BR" sz="2800" b="1">
                <a:latin typeface="Verdana" panose="020B0604030504040204" pitchFamily="34" charset="0"/>
                <a:cs typeface="Times New Roman" panose="02020603050405020304" pitchFamily="18" charset="0"/>
              </a:rPr>
              <a:t> </a:t>
            </a:r>
            <a:r>
              <a:rPr lang="pt-BR" altLang="pt-BR" sz="2800" b="1" u="sng">
                <a:solidFill>
                  <a:srgbClr val="660066"/>
                </a:solidFill>
                <a:latin typeface="Verdana" panose="020B0604030504040204" pitchFamily="34" charset="0"/>
                <a:cs typeface="Times New Roman" panose="02020603050405020304" pitchFamily="18" charset="0"/>
              </a:rPr>
              <a:t>FILHOS E FILHAS DE DEUS, 105–</a:t>
            </a:r>
            <a:r>
              <a:rPr lang="pt-BR" altLang="pt-BR" sz="2800" b="1" u="sng">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“Toda  a verdadeira reforma  começa com a purificação da alma.” </a:t>
            </a:r>
          </a:p>
          <a:p>
            <a:pPr marL="533400" indent="-533400" algn="just">
              <a:lnSpc>
                <a:spcPct val="90000"/>
              </a:lnSpc>
              <a:buFontTx/>
              <a:buNone/>
            </a:pPr>
            <a:endParaRPr lang="pt-BR" altLang="pt-BR" sz="1200" b="1">
              <a:latin typeface="Verdana" panose="020B0604030504040204" pitchFamily="34" charset="0"/>
              <a:cs typeface="Times New Roman" panose="02020603050405020304" pitchFamily="18" charset="0"/>
            </a:endParaRP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3. </a:t>
            </a:r>
            <a:r>
              <a:rPr lang="pt-BR" altLang="pt-BR" sz="2800" b="1" u="sng">
                <a:solidFill>
                  <a:schemeClr val="accent2"/>
                </a:solidFill>
                <a:latin typeface="Verdana" panose="020B0604030504040204" pitchFamily="34" charset="0"/>
                <a:cs typeface="Times New Roman" panose="02020603050405020304" pitchFamily="18" charset="0"/>
              </a:rPr>
              <a:t>T.M., 443</a:t>
            </a:r>
            <a:r>
              <a:rPr lang="pt-BR" altLang="pt-BR" sz="2800" b="1">
                <a:latin typeface="Verdana" panose="020B0604030504040204" pitchFamily="34" charset="0"/>
                <a:cs typeface="Times New Roman" panose="02020603050405020304" pitchFamily="18" charset="0"/>
              </a:rPr>
              <a:t> – “Necessitamos de uma </a:t>
            </a:r>
            <a:r>
              <a:rPr lang="pt-BR" altLang="pt-BR" sz="2800" b="1" u="sng">
                <a:solidFill>
                  <a:srgbClr val="008080"/>
                </a:solidFill>
                <a:latin typeface="Verdana" panose="020B0604030504040204" pitchFamily="34" charset="0"/>
                <a:cs typeface="Times New Roman" panose="02020603050405020304" pitchFamily="18" charset="0"/>
              </a:rPr>
              <a:t>reforma  completa</a:t>
            </a:r>
            <a:r>
              <a:rPr lang="pt-BR" altLang="pt-BR" sz="2800" b="1">
                <a:latin typeface="Verdana" panose="020B0604030504040204" pitchFamily="34" charset="0"/>
                <a:cs typeface="Times New Roman" panose="02020603050405020304" pitchFamily="18" charset="0"/>
              </a:rPr>
              <a:t>  em todas as nossas igrejas. O convertedor poder de Deus deve penetrar na igreja. Buscai ao Senhor com todo o fervor, abandonai vossos pecados, e </a:t>
            </a:r>
            <a:r>
              <a:rPr lang="pt-BR" altLang="pt-BR" sz="2800" b="1" u="sng">
                <a:solidFill>
                  <a:srgbClr val="FF3300"/>
                </a:solidFill>
                <a:latin typeface="Verdana" panose="020B0604030504040204" pitchFamily="34" charset="0"/>
                <a:cs typeface="Times New Roman" panose="02020603050405020304" pitchFamily="18" charset="0"/>
              </a:rPr>
              <a:t>esperai em Jerusalém</a:t>
            </a:r>
            <a:r>
              <a:rPr lang="pt-BR" altLang="pt-BR" sz="2800" b="1">
                <a:latin typeface="Verdana" panose="020B0604030504040204" pitchFamily="34" charset="0"/>
                <a:cs typeface="Times New Roman" panose="02020603050405020304" pitchFamily="18" charset="0"/>
              </a:rPr>
              <a:t>  até que sejais revestidos do Poder do Alto.” </a:t>
            </a:r>
          </a:p>
          <a:p>
            <a:pPr marL="533400" indent="-533400" algn="just">
              <a:lnSpc>
                <a:spcPct val="90000"/>
              </a:lnSpc>
              <a:buFontTx/>
              <a:buNone/>
            </a:pPr>
            <a:endParaRPr lang="pt-BR" altLang="pt-BR" sz="2800" b="1">
              <a:latin typeface="Verdana" panose="020B0604030504040204" pitchFamily="34" charset="0"/>
              <a:cs typeface="Times New Roman" panose="02020603050405020304" pitchFamily="18" charset="0"/>
            </a:endParaRP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a:t>
            </a:r>
          </a:p>
          <a:p>
            <a:pPr marL="533400" indent="-533400" algn="just">
              <a:lnSpc>
                <a:spcPct val="90000"/>
              </a:lnSpc>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4">
                                            <p:txEl>
                                              <p:pRg st="0" end="0"/>
                                            </p:txEl>
                                          </p:spTgt>
                                        </p:tgtEl>
                                        <p:attrNameLst>
                                          <p:attrName>style.visibility</p:attrName>
                                        </p:attrNameLst>
                                      </p:cBhvr>
                                      <p:to>
                                        <p:strVal val="visible"/>
                                      </p:to>
                                    </p:set>
                                    <p:animEffect transition="in" filter="blinds(horizontal)">
                                      <p:cBhvr>
                                        <p:cTn id="7" dur="500"/>
                                        <p:tgtEl>
                                          <p:spTgt spid="337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3794">
                                            <p:txEl>
                                              <p:pRg st="2" end="2"/>
                                            </p:txEl>
                                          </p:spTgt>
                                        </p:tgtEl>
                                        <p:attrNameLst>
                                          <p:attrName>style.visibility</p:attrName>
                                        </p:attrNameLst>
                                      </p:cBhvr>
                                      <p:to>
                                        <p:strVal val="visible"/>
                                      </p:to>
                                    </p:set>
                                    <p:animEffect transition="in" filter="blinds(horizontal)">
                                      <p:cBhvr>
                                        <p:cTn id="12" dur="500"/>
                                        <p:tgtEl>
                                          <p:spTgt spid="3379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3794">
                                            <p:txEl>
                                              <p:pRg st="4" end="4"/>
                                            </p:txEl>
                                          </p:spTgt>
                                        </p:tgtEl>
                                        <p:attrNameLst>
                                          <p:attrName>style.visibility</p:attrName>
                                        </p:attrNameLst>
                                      </p:cBhvr>
                                      <p:to>
                                        <p:strVal val="visible"/>
                                      </p:to>
                                    </p:set>
                                    <p:animEffect transition="in" filter="blinds(horizontal)">
                                      <p:cBhvr>
                                        <p:cTn id="17" dur="500"/>
                                        <p:tgtEl>
                                          <p:spTgt spid="33794">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3794">
                                            <p:txEl>
                                              <p:pRg st="6" end="6"/>
                                            </p:txEl>
                                          </p:spTgt>
                                        </p:tgtEl>
                                        <p:attrNameLst>
                                          <p:attrName>style.visibility</p:attrName>
                                        </p:attrNameLst>
                                      </p:cBhvr>
                                      <p:to>
                                        <p:strVal val="visible"/>
                                      </p:to>
                                    </p:set>
                                    <p:animEffect transition="in" filter="blinds(horizontal)">
                                      <p:cBhvr>
                                        <p:cTn id="22" dur="500"/>
                                        <p:tgtEl>
                                          <p:spTgt spid="3379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B597C7A5-8BB7-4267-B5A6-D49ABD706892}"/>
              </a:ext>
            </a:extLst>
          </p:cNvPr>
          <p:cNvSpPr>
            <a:spLocks noGrp="1" noChangeArrowheads="1"/>
          </p:cNvSpPr>
          <p:nvPr>
            <p:ph type="body" idx="1"/>
          </p:nvPr>
        </p:nvSpPr>
        <p:spPr>
          <a:xfrm>
            <a:off x="381000" y="76200"/>
            <a:ext cx="8458200" cy="6858000"/>
          </a:xfrm>
        </p:spPr>
        <p:txBody>
          <a:bodyPr/>
          <a:lstStyle/>
          <a:p>
            <a:pPr marL="533400" indent="-533400" algn="just">
              <a:buFontTx/>
              <a:buNone/>
            </a:pPr>
            <a:r>
              <a:rPr lang="pt-BR" altLang="pt-BR" sz="2800" b="1">
                <a:latin typeface="Verdana" panose="020B0604030504040204" pitchFamily="34" charset="0"/>
                <a:cs typeface="Times New Roman" panose="02020603050405020304" pitchFamily="18" charset="0"/>
              </a:rPr>
              <a:t>	 4.</a:t>
            </a:r>
            <a:r>
              <a:rPr lang="pt-BR" altLang="pt-BR" sz="2800" b="1">
                <a:cs typeface="Times New Roman" panose="02020603050405020304" pitchFamily="18" charset="0"/>
              </a:rPr>
              <a:t> </a:t>
            </a:r>
            <a:r>
              <a:rPr lang="pt-BR" altLang="pt-BR" sz="2800" b="1" u="sng">
                <a:solidFill>
                  <a:schemeClr val="accent2"/>
                </a:solidFill>
                <a:latin typeface="Verdana" panose="020B0604030504040204" pitchFamily="34" charset="0"/>
                <a:cs typeface="Times New Roman" panose="02020603050405020304" pitchFamily="18" charset="0"/>
              </a:rPr>
              <a:t>2 T.S., 398</a:t>
            </a:r>
            <a:r>
              <a:rPr lang="pt-BR" altLang="pt-BR" sz="2800" b="1">
                <a:latin typeface="Verdana" panose="020B0604030504040204" pitchFamily="34" charset="0"/>
                <a:cs typeface="Times New Roman" panose="02020603050405020304" pitchFamily="18" charset="0"/>
              </a:rPr>
              <a:t> –“Assim toda  </a:t>
            </a:r>
            <a:r>
              <a:rPr lang="pt-BR" altLang="pt-BR" sz="2800" b="1" u="sng">
                <a:solidFill>
                  <a:srgbClr val="FF3300"/>
                </a:solidFill>
                <a:latin typeface="Verdana" panose="020B0604030504040204" pitchFamily="34" charset="0"/>
                <a:cs typeface="Times New Roman" panose="02020603050405020304" pitchFamily="18" charset="0"/>
              </a:rPr>
              <a:t>verdadeira reforma</a:t>
            </a:r>
            <a:r>
              <a:rPr lang="pt-BR" altLang="pt-BR" sz="2800" b="1">
                <a:latin typeface="Verdana" panose="020B0604030504040204" pitchFamily="34" charset="0"/>
                <a:cs typeface="Times New Roman" panose="02020603050405020304" pitchFamily="18" charset="0"/>
              </a:rPr>
              <a:t>  tem seu lugar na obra da terceira mensagem angélica.”</a:t>
            </a:r>
          </a:p>
          <a:p>
            <a:pPr marL="533400" indent="-533400" algn="just">
              <a:buFontTx/>
              <a:buNone/>
            </a:pPr>
            <a:r>
              <a:rPr lang="pt-BR" altLang="pt-BR" sz="1200" b="1">
                <a:latin typeface="Verdana" panose="020B0604030504040204" pitchFamily="34" charset="0"/>
                <a:cs typeface="Times New Roman" panose="02020603050405020304" pitchFamily="18" charset="0"/>
              </a:rPr>
              <a:t> </a:t>
            </a:r>
          </a:p>
          <a:p>
            <a:pPr marL="533400" indent="-533400" algn="just">
              <a:buFontTx/>
              <a:buNone/>
            </a:pPr>
            <a:r>
              <a:rPr lang="pt-BR" altLang="pt-BR" sz="2800" b="1">
                <a:latin typeface="Verdana" panose="020B0604030504040204" pitchFamily="34" charset="0"/>
                <a:cs typeface="Times New Roman" panose="02020603050405020304" pitchFamily="18" charset="0"/>
              </a:rPr>
              <a:t>	5. </a:t>
            </a:r>
            <a:r>
              <a:rPr lang="pt-BR" altLang="pt-BR" sz="2800" b="1" u="sng">
                <a:solidFill>
                  <a:srgbClr val="006600"/>
                </a:solidFill>
                <a:latin typeface="Verdana" panose="020B0604030504040204" pitchFamily="34" charset="0"/>
                <a:cs typeface="Times New Roman" panose="02020603050405020304" pitchFamily="18" charset="0"/>
              </a:rPr>
              <a:t>S.C., 42</a:t>
            </a:r>
            <a:r>
              <a:rPr lang="pt-BR" altLang="pt-BR" sz="2800" b="1">
                <a:latin typeface="Verdana" panose="020B0604030504040204" pitchFamily="34" charset="0"/>
                <a:cs typeface="Times New Roman" panose="02020603050405020304" pitchFamily="18" charset="0"/>
              </a:rPr>
              <a:t> – A reforma não produzirá os bons frutos da justiça a menos que esteja ligada a um reavivamento do Espírito. Reavivamento e reforma devem fazer a obra que lhes é designada, e para fazerem essa obra </a:t>
            </a:r>
            <a:r>
              <a:rPr lang="pt-BR" altLang="pt-BR" sz="2800" b="1" u="sng">
                <a:solidFill>
                  <a:srgbClr val="800080"/>
                </a:solidFill>
                <a:latin typeface="Verdana" panose="020B0604030504040204" pitchFamily="34" charset="0"/>
                <a:cs typeface="Times New Roman" panose="02020603050405020304" pitchFamily="18" charset="0"/>
              </a:rPr>
              <a:t>têm de se unir.</a:t>
            </a:r>
            <a:r>
              <a:rPr lang="pt-BR" altLang="pt-BR" sz="2800" b="1">
                <a:solidFill>
                  <a:srgbClr val="800080"/>
                </a:solidFill>
                <a:latin typeface="Verdana" panose="020B0604030504040204" pitchFamily="34" charset="0"/>
                <a:cs typeface="Times New Roman" panose="02020603050405020304" pitchFamily="18" charset="0"/>
              </a:rPr>
              <a:t>”</a:t>
            </a:r>
            <a:r>
              <a:rPr lang="pt-BR" altLang="pt-BR" sz="2800" b="1">
                <a:latin typeface="Verdana" panose="020B0604030504040204" pitchFamily="34" charset="0"/>
                <a:cs typeface="Times New Roman" panose="02020603050405020304" pitchFamily="18" charset="0"/>
              </a:rPr>
              <a:t> (1902) 	</a:t>
            </a:r>
          </a:p>
          <a:p>
            <a:pPr marL="533400" indent="-533400" algn="just">
              <a:buFontTx/>
              <a:buNone/>
            </a:pPr>
            <a:endParaRPr lang="pt-BR" altLang="pt-BR" sz="1200" b="1">
              <a:latin typeface="Verdana" panose="020B0604030504040204" pitchFamily="34" charset="0"/>
              <a:cs typeface="Times New Roman" panose="02020603050405020304" pitchFamily="18" charset="0"/>
            </a:endParaRPr>
          </a:p>
          <a:p>
            <a:pPr marL="533400" indent="-533400" algn="just">
              <a:buFontTx/>
              <a:buNone/>
            </a:pPr>
            <a:r>
              <a:rPr lang="pt-BR" altLang="pt-BR" sz="2800" b="1">
                <a:latin typeface="Verdana" panose="020B0604030504040204" pitchFamily="34" charset="0"/>
                <a:cs typeface="Times New Roman" panose="02020603050405020304" pitchFamily="18" charset="0"/>
              </a:rPr>
              <a:t>	6. </a:t>
            </a:r>
            <a:r>
              <a:rPr lang="pt-BR" altLang="pt-BR" sz="2800" b="1" u="sng">
                <a:solidFill>
                  <a:srgbClr val="FF3300"/>
                </a:solidFill>
                <a:latin typeface="Verdana" panose="020B0604030504040204" pitchFamily="34" charset="0"/>
                <a:cs typeface="Times New Roman" panose="02020603050405020304" pitchFamily="18" charset="0"/>
              </a:rPr>
              <a:t>3 T.S., 254</a:t>
            </a:r>
            <a:r>
              <a:rPr lang="pt-BR" altLang="pt-BR" sz="2800" b="1">
                <a:latin typeface="Verdana" panose="020B0604030504040204" pitchFamily="34" charset="0"/>
                <a:cs typeface="Times New Roman" panose="02020603050405020304" pitchFamily="18" charset="0"/>
              </a:rPr>
              <a:t> – “É chegado o tempo para se realizar uma reforma completa. </a:t>
            </a:r>
            <a:r>
              <a:rPr lang="pt-BR" altLang="pt-BR" sz="2800" b="1" u="sng">
                <a:solidFill>
                  <a:srgbClr val="008080"/>
                </a:solidFill>
                <a:latin typeface="Verdana" panose="020B0604030504040204" pitchFamily="34" charset="0"/>
                <a:cs typeface="Times New Roman" panose="02020603050405020304" pitchFamily="18" charset="0"/>
              </a:rPr>
              <a:t>Quando esta reforma começar</a:t>
            </a:r>
            <a:r>
              <a:rPr lang="pt-BR" altLang="pt-BR" sz="2800" b="1">
                <a:latin typeface="Verdana" panose="020B0604030504040204" pitchFamily="34" charset="0"/>
                <a:cs typeface="Times New Roman" panose="02020603050405020304" pitchFamily="18" charset="0"/>
              </a:rPr>
              <a:t>, o espírito  de  oração  atuará</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818">
                                            <p:txEl>
                                              <p:pRg st="0" end="0"/>
                                            </p:txEl>
                                          </p:spTgt>
                                        </p:tgtEl>
                                        <p:attrNameLst>
                                          <p:attrName>style.visibility</p:attrName>
                                        </p:attrNameLst>
                                      </p:cBhvr>
                                      <p:to>
                                        <p:strVal val="visible"/>
                                      </p:to>
                                    </p:set>
                                    <p:animEffect transition="in" filter="blinds(horizontal)">
                                      <p:cBhvr>
                                        <p:cTn id="7" dur="500"/>
                                        <p:tgtEl>
                                          <p:spTgt spid="3481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4818">
                                            <p:txEl>
                                              <p:pRg st="1" end="1"/>
                                            </p:txEl>
                                          </p:spTgt>
                                        </p:tgtEl>
                                        <p:attrNameLst>
                                          <p:attrName>style.visibility</p:attrName>
                                        </p:attrNameLst>
                                      </p:cBhvr>
                                      <p:to>
                                        <p:strVal val="visible"/>
                                      </p:to>
                                    </p:set>
                                    <p:animEffect transition="in" filter="blinds(horizontal)">
                                      <p:cBhvr>
                                        <p:cTn id="12" dur="500"/>
                                        <p:tgtEl>
                                          <p:spTgt spid="3481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4818">
                                            <p:txEl>
                                              <p:pRg st="2" end="2"/>
                                            </p:txEl>
                                          </p:spTgt>
                                        </p:tgtEl>
                                        <p:attrNameLst>
                                          <p:attrName>style.visibility</p:attrName>
                                        </p:attrNameLst>
                                      </p:cBhvr>
                                      <p:to>
                                        <p:strVal val="visible"/>
                                      </p:to>
                                    </p:set>
                                    <p:animEffect transition="in" filter="blinds(horizontal)">
                                      <p:cBhvr>
                                        <p:cTn id="17" dur="500"/>
                                        <p:tgtEl>
                                          <p:spTgt spid="3481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4818">
                                            <p:txEl>
                                              <p:pRg st="4" end="4"/>
                                            </p:txEl>
                                          </p:spTgt>
                                        </p:tgtEl>
                                        <p:attrNameLst>
                                          <p:attrName>style.visibility</p:attrName>
                                        </p:attrNameLst>
                                      </p:cBhvr>
                                      <p:to>
                                        <p:strVal val="visible"/>
                                      </p:to>
                                    </p:set>
                                    <p:animEffect transition="in" filter="blinds(horizontal)">
                                      <p:cBhvr>
                                        <p:cTn id="22" dur="500"/>
                                        <p:tgtEl>
                                          <p:spTgt spid="3481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B299AC33-E587-48B0-93F7-1A484B393DE7}"/>
              </a:ext>
            </a:extLst>
          </p:cNvPr>
          <p:cNvSpPr>
            <a:spLocks noGrp="1" noChangeArrowheads="1"/>
          </p:cNvSpPr>
          <p:nvPr>
            <p:ph type="body" idx="1"/>
          </p:nvPr>
        </p:nvSpPr>
        <p:spPr>
          <a:xfrm>
            <a:off x="381000" y="228600"/>
            <a:ext cx="8458200" cy="6248400"/>
          </a:xfrm>
        </p:spPr>
        <p:txBody>
          <a:bodyPr/>
          <a:lstStyle/>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em cada crente e banirá da igreja  o espírito de discórdia  e luta... Não haverá confusão, pois todos estarão em harmonia com o Espírito.” (1904) </a:t>
            </a:r>
          </a:p>
          <a:p>
            <a:pPr marL="533400" indent="-533400" algn="just">
              <a:lnSpc>
                <a:spcPct val="90000"/>
              </a:lnSpc>
              <a:buFontTx/>
              <a:buNone/>
            </a:pPr>
            <a:endParaRPr lang="pt-BR" altLang="pt-BR" sz="1600" b="1">
              <a:latin typeface="Verdana" panose="020B0604030504040204" pitchFamily="34" charset="0"/>
              <a:cs typeface="Times New Roman" panose="02020603050405020304" pitchFamily="18" charset="0"/>
            </a:endParaRPr>
          </a:p>
          <a:p>
            <a:pPr marL="533400" indent="-533400" algn="just">
              <a:lnSpc>
                <a:spcPct val="90000"/>
              </a:lnSpc>
              <a:buFontTx/>
              <a:buNone/>
            </a:pPr>
            <a:endParaRPr lang="pt-BR" altLang="pt-BR" sz="1200" b="1">
              <a:latin typeface="Verdana" panose="020B0604030504040204" pitchFamily="34" charset="0"/>
              <a:cs typeface="Times New Roman" panose="02020603050405020304" pitchFamily="18" charset="0"/>
            </a:endParaRP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7. </a:t>
            </a:r>
            <a:r>
              <a:rPr lang="pt-BR" altLang="pt-BR" sz="2800" b="1" u="sng">
                <a:solidFill>
                  <a:schemeClr val="accent2"/>
                </a:solidFill>
                <a:latin typeface="Verdana" panose="020B0604030504040204" pitchFamily="34" charset="0"/>
                <a:cs typeface="Times New Roman" panose="02020603050405020304" pitchFamily="18" charset="0"/>
              </a:rPr>
              <a:t>3 T.S.,345</a:t>
            </a:r>
            <a:r>
              <a:rPr lang="pt-BR" altLang="pt-BR" sz="2800" b="1">
                <a:latin typeface="Verdana" panose="020B0604030504040204" pitchFamily="34" charset="0"/>
                <a:cs typeface="Times New Roman" panose="02020603050405020304" pitchFamily="18" charset="0"/>
              </a:rPr>
              <a:t> – “Em visões da noite passaram perante mim representações de um grande movimento reformatório entre o povo de Deus. Muitos estavam louvando a Deus. Os enfermos eram curados, e outros milagres eram operados. Viu-se um espírito de intercessão tal como se manifestou antes do grande dia de Pentecoste.   Viam-se    centenas     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5842">
                                            <p:txEl>
                                              <p:pRg st="0" end="0"/>
                                            </p:txEl>
                                          </p:spTgt>
                                        </p:tgtEl>
                                        <p:attrNameLst>
                                          <p:attrName>style.visibility</p:attrName>
                                        </p:attrNameLst>
                                      </p:cBhvr>
                                      <p:to>
                                        <p:strVal val="visible"/>
                                      </p:to>
                                    </p:set>
                                    <p:animEffect transition="in" filter="blinds(horizontal)">
                                      <p:cBhvr>
                                        <p:cTn id="7" dur="500"/>
                                        <p:tgtEl>
                                          <p:spTgt spid="3584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5842">
                                            <p:txEl>
                                              <p:pRg st="3" end="3"/>
                                            </p:txEl>
                                          </p:spTgt>
                                        </p:tgtEl>
                                        <p:attrNameLst>
                                          <p:attrName>style.visibility</p:attrName>
                                        </p:attrNameLst>
                                      </p:cBhvr>
                                      <p:to>
                                        <p:strVal val="visible"/>
                                      </p:to>
                                    </p:set>
                                    <p:animEffect transition="in" filter="blinds(horizontal)">
                                      <p:cBhvr>
                                        <p:cTn id="12" dur="500"/>
                                        <p:tgtEl>
                                          <p:spTgt spid="3584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C6AFFABF-042A-40C5-8930-49B3B1EC0A99}"/>
              </a:ext>
            </a:extLst>
          </p:cNvPr>
          <p:cNvSpPr>
            <a:spLocks noGrp="1" noChangeArrowheads="1"/>
          </p:cNvSpPr>
          <p:nvPr>
            <p:ph type="body" idx="1"/>
          </p:nvPr>
        </p:nvSpPr>
        <p:spPr>
          <a:xfrm>
            <a:off x="381000" y="457200"/>
            <a:ext cx="8458200" cy="6248400"/>
          </a:xfrm>
        </p:spPr>
        <p:txBody>
          <a:bodyPr/>
          <a:lstStyle/>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milhares  visitando famílias e abrindo perante elas a Palavra de Deus. Os corações eram convencidos pelo poder do Espírito Santo, e manifestava-se um espírito de genuína conversão. Portas se abriam por toda parte para a proclamação da verdade. O mundo parecia iluminado pela influência celestial. Grandes bênçãos  eram recebidas pelo fiel e humilde povo de Deus. Ouvi vozes de ações de graças e louvor, e parecia haver uma reforma como a que testemunhamos  em 1844.” (1909)</a:t>
            </a: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866">
                                            <p:txEl>
                                              <p:pRg st="0" end="0"/>
                                            </p:txEl>
                                          </p:spTgt>
                                        </p:tgtEl>
                                        <p:attrNameLst>
                                          <p:attrName>style.visibility</p:attrName>
                                        </p:attrNameLst>
                                      </p:cBhvr>
                                      <p:to>
                                        <p:strVal val="visible"/>
                                      </p:to>
                                    </p:set>
                                    <p:animEffect transition="in" filter="blinds(horizontal)">
                                      <p:cBhvr>
                                        <p:cTn id="7" dur="500"/>
                                        <p:tgtEl>
                                          <p:spTgt spid="3686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6866">
                                            <p:txEl>
                                              <p:pRg st="1" end="1"/>
                                            </p:txEl>
                                          </p:spTgt>
                                        </p:tgtEl>
                                        <p:attrNameLst>
                                          <p:attrName>style.visibility</p:attrName>
                                        </p:attrNameLst>
                                      </p:cBhvr>
                                      <p:to>
                                        <p:strVal val="visible"/>
                                      </p:to>
                                    </p:set>
                                    <p:animEffect transition="in" filter="blinds(horizontal)">
                                      <p:cBhvr>
                                        <p:cTn id="12" dur="500"/>
                                        <p:tgtEl>
                                          <p:spTgt spid="3686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76C53E98-7A7D-4D98-8D0D-1F04F2B01D4C}"/>
              </a:ext>
            </a:extLst>
          </p:cNvPr>
          <p:cNvSpPr>
            <a:spLocks noGrp="1" noChangeArrowheads="1"/>
          </p:cNvSpPr>
          <p:nvPr>
            <p:ph type="body" idx="1"/>
          </p:nvPr>
        </p:nvSpPr>
        <p:spPr>
          <a:xfrm>
            <a:off x="381000" y="457200"/>
            <a:ext cx="8458200" cy="6248400"/>
          </a:xfrm>
        </p:spPr>
        <p:txBody>
          <a:bodyPr/>
          <a:lstStyle/>
          <a:p>
            <a:pPr marL="533400" indent="-533400" algn="just">
              <a:lnSpc>
                <a:spcPct val="90000"/>
              </a:lnSpc>
              <a:buFontTx/>
              <a:buNone/>
            </a:pPr>
            <a:r>
              <a:rPr lang="pt-BR" altLang="pt-BR" sz="2800" b="1">
                <a:solidFill>
                  <a:srgbClr val="FF3300"/>
                </a:solidFill>
                <a:effectLst>
                  <a:outerShdw blurRad="38100" dist="38100" dir="2700000" algn="tl">
                    <a:srgbClr val="C0C0C0"/>
                  </a:outerShdw>
                </a:effectLst>
                <a:latin typeface="Verdana" panose="020B0604030504040204" pitchFamily="34" charset="0"/>
                <a:cs typeface="Times New Roman" panose="02020603050405020304" pitchFamily="18" charset="0"/>
              </a:rPr>
              <a:t>VI –</a:t>
            </a:r>
            <a:r>
              <a:rPr lang="pt-BR" altLang="pt-BR" sz="2800" b="1" u="sng">
                <a:solidFill>
                  <a:srgbClr val="FF3300"/>
                </a:solidFill>
                <a:effectLst>
                  <a:outerShdw blurRad="38100" dist="38100" dir="2700000" algn="tl">
                    <a:srgbClr val="C0C0C0"/>
                  </a:outerShdw>
                </a:effectLst>
                <a:latin typeface="Verdana" panose="020B0604030504040204" pitchFamily="34" charset="0"/>
                <a:cs typeface="Times New Roman" panose="02020603050405020304" pitchFamily="18" charset="0"/>
              </a:rPr>
              <a:t> A IGREJA DE CRISTO (I.A.S.D) TRIUNFARÁ</a:t>
            </a:r>
            <a:endParaRPr lang="pt-BR" altLang="pt-BR" sz="2800" b="1">
              <a:solidFill>
                <a:srgbClr val="FF3300"/>
              </a:solidFill>
              <a:effectLst>
                <a:outerShdw blurRad="38100" dist="38100" dir="2700000" algn="tl">
                  <a:srgbClr val="C0C0C0"/>
                </a:outerShdw>
              </a:effectLst>
              <a:latin typeface="Verdana" panose="020B0604030504040204" pitchFamily="34" charset="0"/>
              <a:cs typeface="Times New Roman" panose="02020603050405020304" pitchFamily="18" charset="0"/>
            </a:endParaRPr>
          </a:p>
          <a:p>
            <a:pPr marL="533400" indent="-533400" algn="just">
              <a:lnSpc>
                <a:spcPct val="90000"/>
              </a:lnSpc>
              <a:buFontTx/>
              <a:buNone/>
            </a:pPr>
            <a:r>
              <a:rPr lang="pt-BR" altLang="pt-BR" sz="2800" b="1">
                <a:solidFill>
                  <a:srgbClr val="FF3300"/>
                </a:solidFill>
                <a:effectLst>
                  <a:outerShdw blurRad="38100" dist="38100" dir="2700000" algn="tl">
                    <a:srgbClr val="C0C0C0"/>
                  </a:outerShdw>
                </a:effectLst>
                <a:latin typeface="Verdana" panose="020B0604030504040204" pitchFamily="34" charset="0"/>
                <a:cs typeface="Times New Roman" panose="02020603050405020304" pitchFamily="18" charset="0"/>
              </a:rPr>
              <a:t> </a:t>
            </a: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1. </a:t>
            </a:r>
            <a:r>
              <a:rPr lang="pt-BR" altLang="pt-BR" sz="2800" b="1" u="sng">
                <a:solidFill>
                  <a:srgbClr val="006600"/>
                </a:solidFill>
                <a:latin typeface="Verdana" panose="020B0604030504040204" pitchFamily="34" charset="0"/>
                <a:cs typeface="Times New Roman" panose="02020603050405020304" pitchFamily="18" charset="0"/>
              </a:rPr>
              <a:t>2 M.E. 396 e 397</a:t>
            </a:r>
            <a:r>
              <a:rPr lang="pt-BR" altLang="pt-BR" sz="2800" b="1" u="sng">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 </a:t>
            </a:r>
            <a:r>
              <a:rPr lang="pt-BR" altLang="pt-BR" sz="2800" b="1">
                <a:solidFill>
                  <a:schemeClr val="accent2"/>
                </a:solidFill>
                <a:latin typeface="Verdana" panose="020B0604030504040204" pitchFamily="34" charset="0"/>
                <a:cs typeface="Times New Roman" panose="02020603050405020304" pitchFamily="18" charset="0"/>
              </a:rPr>
              <a:t>“A </a:t>
            </a:r>
            <a:r>
              <a:rPr lang="pt-BR" altLang="pt-BR" sz="2800" b="1" u="sng">
                <a:solidFill>
                  <a:schemeClr val="accent2"/>
                </a:solidFill>
                <a:latin typeface="Verdana" panose="020B0604030504040204" pitchFamily="34" charset="0"/>
                <a:cs typeface="Times New Roman" panose="02020603050405020304" pitchFamily="18" charset="0"/>
              </a:rPr>
              <a:t>igreja deve aumentar</a:t>
            </a:r>
            <a:r>
              <a:rPr lang="pt-BR" altLang="pt-BR" sz="2800" b="1" u="sng">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em atividade e ampliar seus limites. Nossos esforços missionários devem expandir-se; precisamos alargar nossas fronteiras... Ao passo que tem havido renhidas lutas no esforço de manter nosso cunho distintivo, temos todavia como cristãos estado sempre em terreno conquistado.”  (1907)</a:t>
            </a: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a:t>
            </a:r>
          </a:p>
          <a:p>
            <a:pPr marL="533400" indent="-533400" algn="just">
              <a:lnSpc>
                <a:spcPct val="90000"/>
              </a:lnSpc>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7890">
                                            <p:txEl>
                                              <p:pRg st="0" end="0"/>
                                            </p:txEl>
                                          </p:spTgt>
                                        </p:tgtEl>
                                        <p:attrNameLst>
                                          <p:attrName>style.visibility</p:attrName>
                                        </p:attrNameLst>
                                      </p:cBhvr>
                                      <p:to>
                                        <p:strVal val="visible"/>
                                      </p:to>
                                    </p:set>
                                    <p:animEffect transition="in" filter="blinds(horizontal)">
                                      <p:cBhvr>
                                        <p:cTn id="7" dur="500"/>
                                        <p:tgtEl>
                                          <p:spTgt spid="3789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7890">
                                            <p:txEl>
                                              <p:pRg st="1" end="1"/>
                                            </p:txEl>
                                          </p:spTgt>
                                        </p:tgtEl>
                                        <p:attrNameLst>
                                          <p:attrName>style.visibility</p:attrName>
                                        </p:attrNameLst>
                                      </p:cBhvr>
                                      <p:to>
                                        <p:strVal val="visible"/>
                                      </p:to>
                                    </p:set>
                                    <p:animEffect transition="in" filter="blinds(horizontal)">
                                      <p:cBhvr>
                                        <p:cTn id="12" dur="500"/>
                                        <p:tgtEl>
                                          <p:spTgt spid="3789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7890">
                                            <p:txEl>
                                              <p:pRg st="2" end="2"/>
                                            </p:txEl>
                                          </p:spTgt>
                                        </p:tgtEl>
                                        <p:attrNameLst>
                                          <p:attrName>style.visibility</p:attrName>
                                        </p:attrNameLst>
                                      </p:cBhvr>
                                      <p:to>
                                        <p:strVal val="visible"/>
                                      </p:to>
                                    </p:set>
                                    <p:animEffect transition="in" filter="blinds(horizontal)">
                                      <p:cBhvr>
                                        <p:cTn id="17" dur="500"/>
                                        <p:tgtEl>
                                          <p:spTgt spid="3789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7890">
                                            <p:txEl>
                                              <p:pRg st="3" end="3"/>
                                            </p:txEl>
                                          </p:spTgt>
                                        </p:tgtEl>
                                        <p:attrNameLst>
                                          <p:attrName>style.visibility</p:attrName>
                                        </p:attrNameLst>
                                      </p:cBhvr>
                                      <p:to>
                                        <p:strVal val="visible"/>
                                      </p:to>
                                    </p:set>
                                    <p:animEffect transition="in" filter="blinds(horizontal)">
                                      <p:cBhvr>
                                        <p:cTn id="22" dur="500"/>
                                        <p:tgtEl>
                                          <p:spTgt spid="3789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0D891CF5-91BB-41DC-A9C1-F0464BEFE5E0}"/>
              </a:ext>
            </a:extLst>
          </p:cNvPr>
          <p:cNvSpPr>
            <a:spLocks noGrp="1" noChangeArrowheads="1"/>
          </p:cNvSpPr>
          <p:nvPr>
            <p:ph type="body" idx="1"/>
          </p:nvPr>
        </p:nvSpPr>
        <p:spPr>
          <a:xfrm>
            <a:off x="381000" y="457200"/>
            <a:ext cx="8458200" cy="6248400"/>
          </a:xfrm>
        </p:spPr>
        <p:txBody>
          <a:bodyPr/>
          <a:lstStyle/>
          <a:p>
            <a:pPr marL="533400" indent="-533400" algn="just">
              <a:buFontTx/>
              <a:buNone/>
            </a:pPr>
            <a:r>
              <a:rPr lang="pt-BR" altLang="pt-BR"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2. </a:t>
            </a:r>
            <a:r>
              <a:rPr lang="pt-BR" altLang="pt-BR" sz="2800" b="1" u="sng">
                <a:solidFill>
                  <a:srgbClr val="336600"/>
                </a:solidFill>
                <a:latin typeface="Verdana" panose="020B0604030504040204" pitchFamily="34" charset="0"/>
                <a:cs typeface="Times New Roman" panose="02020603050405020304" pitchFamily="18" charset="0"/>
              </a:rPr>
              <a:t>EVANGELISMO, 19</a:t>
            </a:r>
            <a:r>
              <a:rPr lang="pt-BR" altLang="pt-BR" sz="2800" b="1">
                <a:latin typeface="Verdana" panose="020B0604030504040204" pitchFamily="34" charset="0"/>
                <a:cs typeface="Times New Roman" panose="02020603050405020304" pitchFamily="18" charset="0"/>
              </a:rPr>
              <a:t> – “Por todas as partes a luz da verdade deve brilhar... Em todos os países e cidades o evangelho deve ser proclamado... O círculo deve ser estendido até que rodeie o mundo... A verdade contida nas mensagens  do primeiro, segundo e terceiro anjos precisa ser proclamada a toda nação, tribo, língua e povo; deve iluminar as trevas de todo continente e estender-se até as ilhas do amor.”  </a:t>
            </a:r>
          </a:p>
          <a:p>
            <a:pPr marL="533400" indent="-533400" algn="just">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8914">
                                            <p:txEl>
                                              <p:pRg st="0" end="0"/>
                                            </p:txEl>
                                          </p:spTgt>
                                        </p:tgtEl>
                                        <p:attrNameLst>
                                          <p:attrName>style.visibility</p:attrName>
                                        </p:attrNameLst>
                                      </p:cBhvr>
                                      <p:to>
                                        <p:strVal val="visible"/>
                                      </p:to>
                                    </p:set>
                                    <p:animEffect transition="in" filter="blinds(horizontal)">
                                      <p:cBhvr>
                                        <p:cTn id="7" dur="500"/>
                                        <p:tgtEl>
                                          <p:spTgt spid="389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3BE9DDF3-45F3-4831-811A-7772430C6C26}"/>
              </a:ext>
            </a:extLst>
          </p:cNvPr>
          <p:cNvSpPr>
            <a:spLocks noGrp="1" noChangeArrowheads="1"/>
          </p:cNvSpPr>
          <p:nvPr>
            <p:ph type="body" idx="1"/>
          </p:nvPr>
        </p:nvSpPr>
        <p:spPr>
          <a:xfrm>
            <a:off x="76200" y="76200"/>
            <a:ext cx="8839200" cy="6705600"/>
          </a:xfrm>
        </p:spPr>
        <p:txBody>
          <a:bodyPr/>
          <a:lstStyle/>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a:t>
            </a: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3. </a:t>
            </a:r>
            <a:r>
              <a:rPr lang="pt-BR" altLang="pt-BR" sz="2800" b="1" u="sng">
                <a:solidFill>
                  <a:srgbClr val="800080"/>
                </a:solidFill>
                <a:latin typeface="Verdana" panose="020B0604030504040204" pitchFamily="34" charset="0"/>
                <a:cs typeface="Times New Roman" panose="02020603050405020304" pitchFamily="18" charset="0"/>
              </a:rPr>
              <a:t>2 T.S.,531</a:t>
            </a:r>
            <a:r>
              <a:rPr lang="pt-BR" altLang="pt-BR" sz="2800" b="1">
                <a:latin typeface="Verdana" panose="020B0604030504040204" pitchFamily="34" charset="0"/>
                <a:cs typeface="Times New Roman" panose="02020603050405020304" pitchFamily="18" charset="0"/>
              </a:rPr>
              <a:t> - “Não são numerosas instituições, grandes edifícios ou larga ostentação o que Deus requer, mas a ação harmoniosa de um povo peculiar, um povo escolhido por Deus, e precioso. Cada um deve ficar em seu quinhão e lugar, pensando, falando e agindo em harmonia com o Espírito de Deus. Então, e não antes, será a obra um todo completo, simétrico.  </a:t>
            </a:r>
          </a:p>
          <a:p>
            <a:pPr marL="533400" indent="-533400" algn="just">
              <a:lnSpc>
                <a:spcPct val="90000"/>
              </a:lnSpc>
              <a:buFontTx/>
              <a:buNone/>
            </a:pPr>
            <a:endParaRPr lang="pt-BR" altLang="pt-BR" sz="1400" b="1">
              <a:latin typeface="Verdana" panose="020B0604030504040204" pitchFamily="34" charset="0"/>
              <a:cs typeface="Times New Roman" panose="02020603050405020304" pitchFamily="18" charset="0"/>
            </a:endParaRP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A Obra médico-missionária deve ser para a obra da igreja o que o braço direito é para o corpo.”  (1904).</a:t>
            </a:r>
          </a:p>
          <a:p>
            <a:pPr marL="533400" indent="-533400" algn="just">
              <a:lnSpc>
                <a:spcPct val="90000"/>
              </a:lnSpc>
              <a:buFontTx/>
              <a:buNone/>
            </a:pPr>
            <a:endParaRPr lang="pt-BR" altLang="pt-BR" sz="1400" b="1">
              <a:latin typeface="Verdana" panose="020B0604030504040204" pitchFamily="34" charset="0"/>
              <a:cs typeface="Times New Roman" panose="02020603050405020304" pitchFamily="18" charset="0"/>
            </a:endParaRP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9938">
                                            <p:txEl>
                                              <p:pRg st="0" end="0"/>
                                            </p:txEl>
                                          </p:spTgt>
                                        </p:tgtEl>
                                        <p:attrNameLst>
                                          <p:attrName>style.visibility</p:attrName>
                                        </p:attrNameLst>
                                      </p:cBhvr>
                                      <p:to>
                                        <p:strVal val="visible"/>
                                      </p:to>
                                    </p:set>
                                    <p:animEffect transition="in" filter="blinds(horizontal)">
                                      <p:cBhvr>
                                        <p:cTn id="7" dur="500"/>
                                        <p:tgtEl>
                                          <p:spTgt spid="399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9938">
                                            <p:txEl>
                                              <p:pRg st="1" end="1"/>
                                            </p:txEl>
                                          </p:spTgt>
                                        </p:tgtEl>
                                        <p:attrNameLst>
                                          <p:attrName>style.visibility</p:attrName>
                                        </p:attrNameLst>
                                      </p:cBhvr>
                                      <p:to>
                                        <p:strVal val="visible"/>
                                      </p:to>
                                    </p:set>
                                    <p:animEffect transition="in" filter="blinds(horizontal)">
                                      <p:cBhvr>
                                        <p:cTn id="12" dur="500"/>
                                        <p:tgtEl>
                                          <p:spTgt spid="3993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9938">
                                            <p:txEl>
                                              <p:pRg st="3" end="3"/>
                                            </p:txEl>
                                          </p:spTgt>
                                        </p:tgtEl>
                                        <p:attrNameLst>
                                          <p:attrName>style.visibility</p:attrName>
                                        </p:attrNameLst>
                                      </p:cBhvr>
                                      <p:to>
                                        <p:strVal val="visible"/>
                                      </p:to>
                                    </p:set>
                                    <p:animEffect transition="in" filter="blinds(horizontal)">
                                      <p:cBhvr>
                                        <p:cTn id="17" dur="500"/>
                                        <p:tgtEl>
                                          <p:spTgt spid="39938">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9938">
                                            <p:txEl>
                                              <p:pRg st="5" end="5"/>
                                            </p:txEl>
                                          </p:spTgt>
                                        </p:tgtEl>
                                        <p:attrNameLst>
                                          <p:attrName>style.visibility</p:attrName>
                                        </p:attrNameLst>
                                      </p:cBhvr>
                                      <p:to>
                                        <p:strVal val="visible"/>
                                      </p:to>
                                    </p:set>
                                    <p:animEffect transition="in" filter="blinds(horizontal)">
                                      <p:cBhvr>
                                        <p:cTn id="22" dur="500"/>
                                        <p:tgtEl>
                                          <p:spTgt spid="3993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FFAB789F-0200-43AF-B7F2-6394E302670D}"/>
              </a:ext>
            </a:extLst>
          </p:cNvPr>
          <p:cNvSpPr>
            <a:spLocks noGrp="1" noChangeArrowheads="1"/>
          </p:cNvSpPr>
          <p:nvPr>
            <p:ph type="body" idx="1"/>
          </p:nvPr>
        </p:nvSpPr>
        <p:spPr>
          <a:xfrm>
            <a:off x="76200" y="76200"/>
            <a:ext cx="8839200" cy="6705600"/>
          </a:xfrm>
        </p:spPr>
        <p:txBody>
          <a:bodyPr/>
          <a:lstStyle/>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4</a:t>
            </a:r>
            <a:r>
              <a:rPr lang="pt-BR" altLang="pt-BR" sz="2800" b="1">
                <a:solidFill>
                  <a:srgbClr val="336699"/>
                </a:solidFill>
                <a:latin typeface="Verdana" panose="020B0604030504040204" pitchFamily="34" charset="0"/>
                <a:cs typeface="Times New Roman" panose="02020603050405020304" pitchFamily="18" charset="0"/>
              </a:rPr>
              <a:t>. </a:t>
            </a:r>
            <a:r>
              <a:rPr lang="pt-BR" altLang="pt-BR" sz="2800" b="1" u="sng">
                <a:solidFill>
                  <a:srgbClr val="336699"/>
                </a:solidFill>
                <a:latin typeface="Verdana" panose="020B0604030504040204" pitchFamily="34" charset="0"/>
                <a:cs typeface="Times New Roman" panose="02020603050405020304" pitchFamily="18" charset="0"/>
              </a:rPr>
              <a:t>3 T.S., 124 –</a:t>
            </a:r>
            <a:r>
              <a:rPr lang="pt-BR" altLang="pt-BR" sz="2800" b="1" u="sng">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“Em muitos lugares que já deveriam haver sido providos de sanatórios e escolas, estabelecerei as minhas instituições, as quais virão a ser centros  de preparo de obreiros.”</a:t>
            </a:r>
            <a:r>
              <a:rPr lang="pt-BR" altLang="pt-BR" sz="2800" b="1" u="sng">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(1902) </a:t>
            </a:r>
          </a:p>
          <a:p>
            <a:pPr marL="533400" indent="-533400" algn="just">
              <a:lnSpc>
                <a:spcPct val="90000"/>
              </a:lnSpc>
              <a:buFontTx/>
              <a:buNone/>
            </a:pPr>
            <a:endParaRPr lang="pt-BR" altLang="pt-BR" sz="1400" b="1">
              <a:latin typeface="Verdana" panose="020B0604030504040204" pitchFamily="34" charset="0"/>
              <a:cs typeface="Times New Roman" panose="02020603050405020304" pitchFamily="18" charset="0"/>
            </a:endParaRP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5. </a:t>
            </a:r>
            <a:r>
              <a:rPr lang="pt-BR" altLang="pt-BR" sz="2800" b="1" u="sng">
                <a:solidFill>
                  <a:srgbClr val="FF3300"/>
                </a:solidFill>
                <a:latin typeface="Verdana" panose="020B0604030504040204" pitchFamily="34" charset="0"/>
                <a:cs typeface="Times New Roman" panose="02020603050405020304" pitchFamily="18" charset="0"/>
              </a:rPr>
              <a:t>TESTEMUNHOS  PARA IGREJA, 87</a:t>
            </a:r>
            <a:r>
              <a:rPr lang="pt-BR" altLang="pt-BR" sz="2800" b="1">
                <a:latin typeface="Verdana" panose="020B0604030504040204" pitchFamily="34" charset="0"/>
                <a:cs typeface="Times New Roman" panose="02020603050405020304" pitchFamily="18" charset="0"/>
              </a:rPr>
              <a:t> – “A influência dessas mensagens tem aprofundado e alargado o seu ambiente, pondo em movimento as molas de ação de milhares de corações, e fazendo surgir </a:t>
            </a:r>
            <a:r>
              <a:rPr lang="pt-BR" altLang="pt-BR" sz="2800" b="1" u="sng">
                <a:solidFill>
                  <a:srgbClr val="006600"/>
                </a:solidFill>
                <a:latin typeface="Verdana" panose="020B0604030504040204" pitchFamily="34" charset="0"/>
                <a:cs typeface="Times New Roman" panose="02020603050405020304" pitchFamily="18" charset="0"/>
              </a:rPr>
              <a:t>estabelecimentos de ensino</a:t>
            </a:r>
            <a:r>
              <a:rPr lang="pt-BR" altLang="pt-BR" sz="2800" b="1">
                <a:solidFill>
                  <a:srgbClr val="006600"/>
                </a:solidFill>
                <a:latin typeface="Verdana" panose="020B0604030504040204" pitchFamily="34" charset="0"/>
                <a:cs typeface="Times New Roman" panose="02020603050405020304" pitchFamily="18" charset="0"/>
              </a:rPr>
              <a:t>, </a:t>
            </a:r>
            <a:r>
              <a:rPr lang="pt-BR" altLang="pt-BR" sz="2800" b="1" u="sng">
                <a:solidFill>
                  <a:srgbClr val="006600"/>
                </a:solidFill>
                <a:latin typeface="Verdana" panose="020B0604030504040204" pitchFamily="34" charset="0"/>
                <a:cs typeface="Times New Roman" panose="02020603050405020304" pitchFamily="18" charset="0"/>
              </a:rPr>
              <a:t> casas</a:t>
            </a:r>
            <a:r>
              <a:rPr lang="pt-BR" altLang="pt-BR" sz="2800" b="1">
                <a:solidFill>
                  <a:srgbClr val="006600"/>
                </a:solidFill>
                <a:latin typeface="Verdana" panose="020B0604030504040204" pitchFamily="34" charset="0"/>
                <a:cs typeface="Times New Roman" panose="02020603050405020304" pitchFamily="18" charset="0"/>
              </a:rPr>
              <a:t> </a:t>
            </a:r>
            <a:r>
              <a:rPr lang="pt-BR" altLang="pt-BR" sz="2800" b="1" u="sng">
                <a:solidFill>
                  <a:srgbClr val="006600"/>
                </a:solidFill>
                <a:latin typeface="Verdana" panose="020B0604030504040204" pitchFamily="34" charset="0"/>
                <a:cs typeface="Times New Roman" panose="02020603050405020304" pitchFamily="18" charset="0"/>
              </a:rPr>
              <a:t>publicadoras</a:t>
            </a:r>
            <a:r>
              <a:rPr lang="pt-BR" altLang="pt-BR" sz="2800" b="1">
                <a:latin typeface="Verdana" panose="020B0604030504040204" pitchFamily="34" charset="0"/>
                <a:cs typeface="Times New Roman" panose="02020603050405020304" pitchFamily="18" charset="0"/>
              </a:rPr>
              <a:t>  e de </a:t>
            </a:r>
            <a:r>
              <a:rPr lang="pt-BR" altLang="pt-BR" sz="2800" b="1" u="sng">
                <a:solidFill>
                  <a:srgbClr val="660033"/>
                </a:solidFill>
                <a:latin typeface="Verdana" panose="020B0604030504040204" pitchFamily="34" charset="0"/>
                <a:cs typeface="Times New Roman" panose="02020603050405020304" pitchFamily="18" charset="0"/>
              </a:rPr>
              <a:t>saúde</a:t>
            </a:r>
            <a:r>
              <a:rPr lang="pt-BR" altLang="pt-BR" sz="2800" b="1">
                <a:latin typeface="Verdana" panose="020B0604030504040204" pitchFamily="34" charset="0"/>
                <a:cs typeface="Times New Roman" panose="02020603050405020304" pitchFamily="18" charset="0"/>
              </a:rPr>
              <a:t>. Todos estes estabelecimentos são instrumentos nas mãos de Deus destinados   a   cooperarem   na  grande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62">
                                            <p:txEl>
                                              <p:pRg st="0" end="0"/>
                                            </p:txEl>
                                          </p:spTgt>
                                        </p:tgtEl>
                                        <p:attrNameLst>
                                          <p:attrName>style.visibility</p:attrName>
                                        </p:attrNameLst>
                                      </p:cBhvr>
                                      <p:to>
                                        <p:strVal val="visible"/>
                                      </p:to>
                                    </p:set>
                                    <p:animEffect transition="in" filter="blinds(horizontal)">
                                      <p:cBhvr>
                                        <p:cTn id="7" dur="500"/>
                                        <p:tgtEl>
                                          <p:spTgt spid="4096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962">
                                            <p:txEl>
                                              <p:pRg st="2" end="2"/>
                                            </p:txEl>
                                          </p:spTgt>
                                        </p:tgtEl>
                                        <p:attrNameLst>
                                          <p:attrName>style.visibility</p:attrName>
                                        </p:attrNameLst>
                                      </p:cBhvr>
                                      <p:to>
                                        <p:strVal val="visible"/>
                                      </p:to>
                                    </p:set>
                                    <p:animEffect transition="in" filter="blinds(horizontal)">
                                      <p:cBhvr>
                                        <p:cTn id="12" dur="500"/>
                                        <p:tgtEl>
                                          <p:spTgt spid="409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5030332-AF51-4950-A690-06DC84B5E08E}"/>
              </a:ext>
            </a:extLst>
          </p:cNvPr>
          <p:cNvSpPr>
            <a:spLocks noGrp="1" noChangeArrowheads="1"/>
          </p:cNvSpPr>
          <p:nvPr>
            <p:ph type="body" idx="1"/>
          </p:nvPr>
        </p:nvSpPr>
        <p:spPr>
          <a:xfrm>
            <a:off x="381000" y="304800"/>
            <a:ext cx="8458200" cy="6172200"/>
          </a:xfrm>
        </p:spPr>
        <p:txBody>
          <a:bodyPr/>
          <a:lstStyle/>
          <a:p>
            <a:pPr algn="just">
              <a:lnSpc>
                <a:spcPct val="90000"/>
              </a:lnSpc>
              <a:buFontTx/>
              <a:buNone/>
            </a:pPr>
            <a:r>
              <a:rPr lang="pt-BR" altLang="pt-BR" sz="2400" b="1" i="1">
                <a:solidFill>
                  <a:srgbClr val="FF3300"/>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6. </a:t>
            </a:r>
            <a:r>
              <a:rPr lang="pt-BR" altLang="pt-BR" sz="2800" b="1" u="sng">
                <a:latin typeface="Verdana" panose="020B0604030504040204" pitchFamily="34" charset="0"/>
                <a:cs typeface="Times New Roman" panose="02020603050405020304" pitchFamily="18" charset="0"/>
              </a:rPr>
              <a:t>2 M.E, 384</a:t>
            </a:r>
            <a:r>
              <a:rPr lang="pt-BR" altLang="pt-BR" sz="2800" b="1">
                <a:latin typeface="Verdana" panose="020B0604030504040204" pitchFamily="34" charset="0"/>
                <a:cs typeface="Times New Roman" panose="02020603050405020304" pitchFamily="18" charset="0"/>
              </a:rPr>
              <a:t> – “</a:t>
            </a:r>
            <a:r>
              <a:rPr lang="pt-BR" altLang="pt-BR" sz="2800" b="1" u="sng">
                <a:solidFill>
                  <a:srgbClr val="FF3300"/>
                </a:solidFill>
                <a:latin typeface="Verdana" panose="020B0604030504040204" pitchFamily="34" charset="0"/>
                <a:cs typeface="Times New Roman" panose="02020603050405020304" pitchFamily="18" charset="0"/>
              </a:rPr>
              <a:t>Somos Adventistas do Sétimo Dia</a:t>
            </a:r>
            <a:r>
              <a:rPr lang="pt-BR" altLang="pt-BR" sz="2800" b="1">
                <a:latin typeface="Verdana" panose="020B0604030504040204" pitchFamily="34" charset="0"/>
                <a:cs typeface="Times New Roman" panose="02020603050405020304" pitchFamily="18" charset="0"/>
              </a:rPr>
              <a:t>. Envergonhamo-nos, acaso, de nosso nome?” Respondemos: Não! Não! Não nos envergonhamos. É o nome que o Senhor nos deu. Esse nome indica a verdade que deve ser o teste das Igrejas... Foi-me mostrado que esse nome significa muito e ao adotá-lo seguimos o esclarecimento que nos foi dado pelo Céu...” (1902).</a:t>
            </a:r>
          </a:p>
          <a:p>
            <a:pPr algn="just">
              <a:lnSpc>
                <a:spcPct val="90000"/>
              </a:lnSpc>
              <a:buFontTx/>
              <a:buNone/>
            </a:pPr>
            <a:endParaRPr lang="pt-BR" altLang="pt-BR" sz="14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7. </a:t>
            </a:r>
            <a:r>
              <a:rPr lang="pt-BR" altLang="pt-BR" sz="2800" b="1">
                <a:solidFill>
                  <a:srgbClr val="660033"/>
                </a:solidFill>
                <a:latin typeface="Verdana" panose="020B0604030504040204" pitchFamily="34" charset="0"/>
                <a:cs typeface="Times New Roman" panose="02020603050405020304" pitchFamily="18" charset="0"/>
              </a:rPr>
              <a:t>3 </a:t>
            </a:r>
            <a:r>
              <a:rPr lang="pt-BR" altLang="pt-BR" sz="2800" b="1" u="sng">
                <a:solidFill>
                  <a:srgbClr val="660033"/>
                </a:solidFill>
                <a:latin typeface="Verdana" panose="020B0604030504040204" pitchFamily="34" charset="0"/>
                <a:cs typeface="Times New Roman" panose="02020603050405020304" pitchFamily="18" charset="0"/>
              </a:rPr>
              <a:t>T.S, 288</a:t>
            </a:r>
            <a:r>
              <a:rPr lang="pt-BR" altLang="pt-BR" sz="2800" b="1" u="sng">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 “Em sentido especial foram os</a:t>
            </a:r>
            <a:r>
              <a:rPr lang="pt-BR" altLang="pt-BR" sz="2800" b="1" u="sng">
                <a:latin typeface="Verdana" panose="020B0604030504040204" pitchFamily="34" charset="0"/>
                <a:cs typeface="Times New Roman" panose="02020603050405020304" pitchFamily="18" charset="0"/>
              </a:rPr>
              <a:t> </a:t>
            </a:r>
            <a:r>
              <a:rPr lang="pt-BR" altLang="pt-BR" sz="2800" b="1" u="sng">
                <a:solidFill>
                  <a:srgbClr val="008080"/>
                </a:solidFill>
                <a:latin typeface="Verdana" panose="020B0604030504040204" pitchFamily="34" charset="0"/>
                <a:cs typeface="Times New Roman" panose="02020603050405020304" pitchFamily="18" charset="0"/>
              </a:rPr>
              <a:t>Adventistas do Sétimo Dia,</a:t>
            </a:r>
            <a:r>
              <a:rPr lang="pt-BR" altLang="pt-BR" sz="2800" b="1">
                <a:latin typeface="Verdana" panose="020B0604030504040204" pitchFamily="34" charset="0"/>
                <a:cs typeface="Times New Roman" panose="02020603050405020304" pitchFamily="18" charset="0"/>
              </a:rPr>
              <a:t>  postos no mundo como atalaias e portadores de luz. A eles foi confiada a </a:t>
            </a:r>
            <a:r>
              <a:rPr lang="pt-BR" altLang="pt-BR" sz="2800" b="1" u="sng">
                <a:solidFill>
                  <a:srgbClr val="006600"/>
                </a:solidFill>
                <a:latin typeface="Verdana" panose="020B0604030504040204" pitchFamily="34" charset="0"/>
                <a:cs typeface="Times New Roman" panose="02020603050405020304" pitchFamily="18" charset="0"/>
              </a:rPr>
              <a:t>última mensagem</a:t>
            </a:r>
            <a:r>
              <a:rPr lang="pt-BR" altLang="pt-BR" sz="2800" b="1">
                <a:latin typeface="Verdana" panose="020B0604030504040204" pitchFamily="34" charset="0"/>
                <a:cs typeface="Times New Roman" panose="02020603050405020304" pitchFamily="18" charset="0"/>
              </a:rPr>
              <a:t> de advertência a um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animEffect transition="in" filter="blinds(horizontal)">
                                      <p:cBhvr>
                                        <p:cTn id="7" dur="500"/>
                                        <p:tgtEl>
                                          <p:spTgt spid="51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2">
                                            <p:txEl>
                                              <p:pRg st="2" end="2"/>
                                            </p:txEl>
                                          </p:spTgt>
                                        </p:tgtEl>
                                        <p:attrNameLst>
                                          <p:attrName>style.visibility</p:attrName>
                                        </p:attrNameLst>
                                      </p:cBhvr>
                                      <p:to>
                                        <p:strVal val="visible"/>
                                      </p:to>
                                    </p:set>
                                    <p:animEffect transition="in" filter="blinds(horizontal)">
                                      <p:cBhvr>
                                        <p:cTn id="12" dur="500"/>
                                        <p:tgtEl>
                                          <p:spTgt spid="51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666A6C57-1FC1-482F-986E-7CBFD4161975}"/>
              </a:ext>
            </a:extLst>
          </p:cNvPr>
          <p:cNvSpPr>
            <a:spLocks noGrp="1" noChangeArrowheads="1"/>
          </p:cNvSpPr>
          <p:nvPr>
            <p:ph type="body" idx="1"/>
          </p:nvPr>
        </p:nvSpPr>
        <p:spPr>
          <a:xfrm>
            <a:off x="76200" y="76200"/>
            <a:ext cx="8839200" cy="6858000"/>
          </a:xfrm>
        </p:spPr>
        <p:txBody>
          <a:bodyPr/>
          <a:lstStyle/>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obra representada pelo primeiro, segundo e terceiro anjos; a obra de advertir o mundo de que Cristo virá segunda vez com poder e grande glória.”</a:t>
            </a:r>
          </a:p>
          <a:p>
            <a:pPr marL="533400" indent="-533400" algn="just">
              <a:lnSpc>
                <a:spcPct val="90000"/>
              </a:lnSpc>
              <a:buFontTx/>
              <a:buNone/>
            </a:pPr>
            <a:r>
              <a:rPr lang="pt-BR" altLang="pt-BR" sz="1200" b="1">
                <a:latin typeface="Verdana" panose="020B0604030504040204" pitchFamily="34" charset="0"/>
                <a:cs typeface="Times New Roman" panose="02020603050405020304" pitchFamily="18" charset="0"/>
              </a:rPr>
              <a:t> </a:t>
            </a: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6. </a:t>
            </a:r>
            <a:r>
              <a:rPr lang="pt-BR" altLang="pt-BR" sz="2800" b="1" u="sng">
                <a:solidFill>
                  <a:srgbClr val="FF3300"/>
                </a:solidFill>
                <a:latin typeface="Verdana" panose="020B0604030504040204" pitchFamily="34" charset="0"/>
                <a:cs typeface="Times New Roman" panose="02020603050405020304" pitchFamily="18" charset="0"/>
              </a:rPr>
              <a:t>C.P.P.E., 375 (417 na nova edição)-</a:t>
            </a:r>
            <a:r>
              <a:rPr lang="pt-BR" altLang="pt-BR" sz="2800" b="1">
                <a:latin typeface="Verdana" panose="020B0604030504040204" pitchFamily="34" charset="0"/>
                <a:cs typeface="Times New Roman" panose="02020603050405020304" pitchFamily="18" charset="0"/>
              </a:rPr>
              <a:t> “</a:t>
            </a:r>
            <a:r>
              <a:rPr lang="pt-BR" altLang="pt-BR" sz="2800" b="1" u="sng">
                <a:solidFill>
                  <a:srgbClr val="006600"/>
                </a:solidFill>
                <a:latin typeface="Verdana" panose="020B0604030504040204" pitchFamily="34" charset="0"/>
                <a:cs typeface="Times New Roman" panose="02020603050405020304" pitchFamily="18" charset="0"/>
              </a:rPr>
              <a:t>Enquanto o tempo durar</a:t>
            </a:r>
            <a:r>
              <a:rPr lang="pt-BR" altLang="pt-BR" sz="2800" b="1">
                <a:latin typeface="Verdana" panose="020B0604030504040204" pitchFamily="34" charset="0"/>
                <a:cs typeface="Times New Roman" panose="02020603050405020304" pitchFamily="18" charset="0"/>
              </a:rPr>
              <a:t>, necessitaremos de escolas. Haverá sempre necessidade de educação.” (1895)</a:t>
            </a:r>
          </a:p>
          <a:p>
            <a:pPr marL="533400" indent="-533400" algn="just">
              <a:lnSpc>
                <a:spcPct val="90000"/>
              </a:lnSpc>
              <a:buFontTx/>
              <a:buNone/>
            </a:pPr>
            <a:endParaRPr lang="pt-BR" altLang="pt-BR" sz="1400" b="1">
              <a:latin typeface="Verdana" panose="020B0604030504040204" pitchFamily="34" charset="0"/>
              <a:cs typeface="Times New Roman" panose="02020603050405020304" pitchFamily="18" charset="0"/>
            </a:endParaRP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7. </a:t>
            </a:r>
            <a:r>
              <a:rPr lang="pt-BR" altLang="pt-BR" sz="2800" b="1" u="sng">
                <a:solidFill>
                  <a:srgbClr val="660066"/>
                </a:solidFill>
                <a:latin typeface="Verdana" panose="020B0604030504040204" pitchFamily="34" charset="0"/>
                <a:cs typeface="Times New Roman" panose="02020603050405020304" pitchFamily="18" charset="0"/>
              </a:rPr>
              <a:t>MEDICINA E SALVAÇÃO, 330 e 331</a:t>
            </a:r>
            <a:r>
              <a:rPr lang="pt-BR" altLang="pt-BR" sz="2800" b="1" u="sng">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 “Deus qualificou o Seu povo para iluminar o mundo. Ele os dotou de faculdades por meio das quais devem eles estender  a  Sua  obra  até  que  ela</a:t>
            </a:r>
          </a:p>
          <a:p>
            <a:pPr marL="533400" indent="-533400" algn="just">
              <a:lnSpc>
                <a:spcPct val="90000"/>
              </a:lnSpc>
              <a:buFontTx/>
              <a:buNone/>
            </a:pPr>
            <a:endParaRPr lang="pt-BR" altLang="pt-BR" sz="2800" b="1">
              <a:latin typeface="Verdana" panose="020B0604030504040204" pitchFamily="34" charset="0"/>
              <a:cs typeface="Times New Roman" panose="02020603050405020304" pitchFamily="18" charset="0"/>
            </a:endParaRPr>
          </a:p>
          <a:p>
            <a:pPr marL="533400" indent="-533400" algn="just">
              <a:lnSpc>
                <a:spcPct val="90000"/>
              </a:lnSpc>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86">
                                            <p:txEl>
                                              <p:pRg st="0" end="0"/>
                                            </p:txEl>
                                          </p:spTgt>
                                        </p:tgtEl>
                                        <p:attrNameLst>
                                          <p:attrName>style.visibility</p:attrName>
                                        </p:attrNameLst>
                                      </p:cBhvr>
                                      <p:to>
                                        <p:strVal val="visible"/>
                                      </p:to>
                                    </p:set>
                                    <p:animEffect transition="in" filter="blinds(horizontal)">
                                      <p:cBhvr>
                                        <p:cTn id="7" dur="500"/>
                                        <p:tgtEl>
                                          <p:spTgt spid="419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986">
                                            <p:txEl>
                                              <p:pRg st="1" end="1"/>
                                            </p:txEl>
                                          </p:spTgt>
                                        </p:tgtEl>
                                        <p:attrNameLst>
                                          <p:attrName>style.visibility</p:attrName>
                                        </p:attrNameLst>
                                      </p:cBhvr>
                                      <p:to>
                                        <p:strVal val="visible"/>
                                      </p:to>
                                    </p:set>
                                    <p:animEffect transition="in" filter="blinds(horizontal)">
                                      <p:cBhvr>
                                        <p:cTn id="12" dur="500"/>
                                        <p:tgtEl>
                                          <p:spTgt spid="4198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986">
                                            <p:txEl>
                                              <p:pRg st="2" end="2"/>
                                            </p:txEl>
                                          </p:spTgt>
                                        </p:tgtEl>
                                        <p:attrNameLst>
                                          <p:attrName>style.visibility</p:attrName>
                                        </p:attrNameLst>
                                      </p:cBhvr>
                                      <p:to>
                                        <p:strVal val="visible"/>
                                      </p:to>
                                    </p:set>
                                    <p:animEffect transition="in" filter="blinds(horizontal)">
                                      <p:cBhvr>
                                        <p:cTn id="17" dur="500"/>
                                        <p:tgtEl>
                                          <p:spTgt spid="4198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1986">
                                            <p:txEl>
                                              <p:pRg st="4" end="4"/>
                                            </p:txEl>
                                          </p:spTgt>
                                        </p:tgtEl>
                                        <p:attrNameLst>
                                          <p:attrName>style.visibility</p:attrName>
                                        </p:attrNameLst>
                                      </p:cBhvr>
                                      <p:to>
                                        <p:strVal val="visible"/>
                                      </p:to>
                                    </p:set>
                                    <p:animEffect transition="in" filter="blinds(horizontal)">
                                      <p:cBhvr>
                                        <p:cTn id="22" dur="500"/>
                                        <p:tgtEl>
                                          <p:spTgt spid="4198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77D9ACAE-DC1A-4E47-8426-DD71DE1F9835}"/>
              </a:ext>
            </a:extLst>
          </p:cNvPr>
          <p:cNvSpPr>
            <a:spLocks noGrp="1" noChangeArrowheads="1"/>
          </p:cNvSpPr>
          <p:nvPr>
            <p:ph type="body" idx="1"/>
          </p:nvPr>
        </p:nvSpPr>
        <p:spPr>
          <a:xfrm>
            <a:off x="76200" y="76200"/>
            <a:ext cx="8839200" cy="6705600"/>
          </a:xfrm>
        </p:spPr>
        <p:txBody>
          <a:bodyPr/>
          <a:lstStyle/>
          <a:p>
            <a:pPr marL="533400" indent="-533400" algn="just">
              <a:buFontTx/>
              <a:buNone/>
            </a:pPr>
            <a:r>
              <a:rPr lang="pt-BR" altLang="pt-BR" sz="2800" b="1">
                <a:latin typeface="Verdana" panose="020B0604030504040204" pitchFamily="34" charset="0"/>
                <a:cs typeface="Times New Roman" panose="02020603050405020304" pitchFamily="18" charset="0"/>
              </a:rPr>
              <a:t>	circunde o globo. Em todas as partes da Terra devem estabelecer hospitais, escolas, casas publicadoras e facilidades afins para a consumação da Sua obra... Devem-se estabelecer missões médico-missionárias em muitos países, para agirem como mão auxiliadora de Deus em prestar auxílio aos doentes.” (1910)</a:t>
            </a:r>
          </a:p>
          <a:p>
            <a:pPr marL="533400" indent="-533400" algn="just">
              <a:buFontTx/>
              <a:buNone/>
            </a:pPr>
            <a:endParaRPr lang="pt-BR" altLang="pt-BR" sz="1600" b="1">
              <a:latin typeface="Verdana" panose="020B0604030504040204" pitchFamily="34" charset="0"/>
              <a:cs typeface="Times New Roman" panose="02020603050405020304" pitchFamily="18" charset="0"/>
            </a:endParaRPr>
          </a:p>
          <a:p>
            <a:pPr marL="533400" indent="-533400" algn="just">
              <a:buFontTx/>
              <a:buNone/>
            </a:pPr>
            <a:r>
              <a:rPr lang="pt-BR" altLang="pt-BR" sz="2800" b="1">
                <a:latin typeface="Verdana" panose="020B0604030504040204" pitchFamily="34" charset="0"/>
                <a:cs typeface="Times New Roman" panose="02020603050405020304" pitchFamily="18" charset="0"/>
              </a:rPr>
              <a:t>    </a:t>
            </a:r>
            <a:r>
              <a:rPr lang="pt-BR" altLang="pt-BR" sz="2800" b="1">
                <a:solidFill>
                  <a:srgbClr val="FF3300"/>
                </a:solidFill>
                <a:latin typeface="Verdana" panose="020B0604030504040204" pitchFamily="34" charset="0"/>
                <a:cs typeface="Times New Roman" panose="02020603050405020304" pitchFamily="18" charset="0"/>
              </a:rPr>
              <a:t>8. </a:t>
            </a:r>
            <a:r>
              <a:rPr lang="pt-BR" altLang="pt-BR" sz="2800" b="1" u="sng">
                <a:solidFill>
                  <a:srgbClr val="FF3300"/>
                </a:solidFill>
                <a:latin typeface="Verdana" panose="020B0604030504040204" pitchFamily="34" charset="0"/>
                <a:cs typeface="Times New Roman" panose="02020603050405020304" pitchFamily="18" charset="0"/>
              </a:rPr>
              <a:t>3 T.S.,366</a:t>
            </a:r>
            <a:r>
              <a:rPr lang="pt-BR" altLang="pt-BR" sz="2800" b="1">
                <a:latin typeface="Verdana" panose="020B0604030504040204" pitchFamily="34" charset="0"/>
                <a:cs typeface="Times New Roman" panose="02020603050405020304" pitchFamily="18" charset="0"/>
              </a:rPr>
              <a:t> – “A obra efetuada pelos sanatórios é um dos meios mais eficazes de atingir todas as classes sociais.” (1909) </a:t>
            </a:r>
          </a:p>
          <a:p>
            <a:pPr marL="533400" indent="-533400" algn="just">
              <a:buFontTx/>
              <a:buNone/>
            </a:pPr>
            <a:endParaRPr lang="pt-BR" altLang="pt-BR" sz="2800" b="1">
              <a:latin typeface="Verdana" panose="020B0604030504040204" pitchFamily="34" charset="0"/>
              <a:cs typeface="Times New Roman" panose="02020603050405020304" pitchFamily="18" charset="0"/>
            </a:endParaRPr>
          </a:p>
          <a:p>
            <a:pPr marL="533400" indent="-533400" algn="just">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010">
                                            <p:txEl>
                                              <p:pRg st="0" end="0"/>
                                            </p:txEl>
                                          </p:spTgt>
                                        </p:tgtEl>
                                        <p:attrNameLst>
                                          <p:attrName>style.visibility</p:attrName>
                                        </p:attrNameLst>
                                      </p:cBhvr>
                                      <p:to>
                                        <p:strVal val="visible"/>
                                      </p:to>
                                    </p:set>
                                    <p:animEffect transition="in" filter="blinds(horizontal)">
                                      <p:cBhvr>
                                        <p:cTn id="7" dur="500"/>
                                        <p:tgtEl>
                                          <p:spTgt spid="430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010">
                                            <p:txEl>
                                              <p:pRg st="2" end="2"/>
                                            </p:txEl>
                                          </p:spTgt>
                                        </p:tgtEl>
                                        <p:attrNameLst>
                                          <p:attrName>style.visibility</p:attrName>
                                        </p:attrNameLst>
                                      </p:cBhvr>
                                      <p:to>
                                        <p:strVal val="visible"/>
                                      </p:to>
                                    </p:set>
                                    <p:animEffect transition="in" filter="blinds(horizontal)">
                                      <p:cBhvr>
                                        <p:cTn id="12" dur="500"/>
                                        <p:tgtEl>
                                          <p:spTgt spid="430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DC779B0E-8DE5-40E5-8689-AB98712480E9}"/>
              </a:ext>
            </a:extLst>
          </p:cNvPr>
          <p:cNvSpPr>
            <a:spLocks noGrp="1" noChangeArrowheads="1"/>
          </p:cNvSpPr>
          <p:nvPr>
            <p:ph type="body" idx="1"/>
          </p:nvPr>
        </p:nvSpPr>
        <p:spPr>
          <a:xfrm>
            <a:off x="76200" y="76200"/>
            <a:ext cx="8839200" cy="6705600"/>
          </a:xfrm>
        </p:spPr>
        <p:txBody>
          <a:bodyPr/>
          <a:lstStyle/>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9. </a:t>
            </a:r>
            <a:r>
              <a:rPr lang="pt-BR" altLang="pt-BR" sz="2800" b="1" u="sng">
                <a:solidFill>
                  <a:srgbClr val="008080"/>
                </a:solidFill>
                <a:latin typeface="Verdana" panose="020B0604030504040204" pitchFamily="34" charset="0"/>
                <a:cs typeface="Times New Roman" panose="02020603050405020304" pitchFamily="18" charset="0"/>
              </a:rPr>
              <a:t>EVANGELISMO, 700</a:t>
            </a:r>
            <a:r>
              <a:rPr lang="pt-BR" altLang="pt-BR" sz="2800" b="1">
                <a:latin typeface="Verdana" panose="020B0604030504040204" pitchFamily="34" charset="0"/>
                <a:cs typeface="Times New Roman" panose="02020603050405020304" pitchFamily="18" charset="0"/>
              </a:rPr>
              <a:t> -“Ver-se-ão... muitos correndo de uma parte para outra, constrangidos pelo Espírito de Deus para levar a luz a outros... Multidões receberão a fé e unir-se-ão aos exércitos do Senhor.” (1895) </a:t>
            </a:r>
          </a:p>
          <a:p>
            <a:pPr marL="533400" indent="-533400" algn="just">
              <a:lnSpc>
                <a:spcPct val="90000"/>
              </a:lnSpc>
              <a:buFontTx/>
              <a:buNone/>
            </a:pPr>
            <a:endParaRPr lang="pt-BR" altLang="pt-BR" sz="1200" b="1">
              <a:latin typeface="Verdana" panose="020B0604030504040204" pitchFamily="34" charset="0"/>
              <a:cs typeface="Times New Roman" panose="02020603050405020304" pitchFamily="18" charset="0"/>
            </a:endParaRP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10. </a:t>
            </a:r>
            <a:r>
              <a:rPr lang="pt-BR" altLang="pt-BR" sz="2800" b="1" u="sng">
                <a:solidFill>
                  <a:srgbClr val="800080"/>
                </a:solidFill>
                <a:latin typeface="Verdana" panose="020B0604030504040204" pitchFamily="34" charset="0"/>
                <a:cs typeface="Times New Roman" panose="02020603050405020304" pitchFamily="18" charset="0"/>
              </a:rPr>
              <a:t>EVANGELISMO,693</a:t>
            </a:r>
            <a:r>
              <a:rPr lang="pt-BR" altLang="pt-BR" sz="2800" b="1">
                <a:latin typeface="Verdana" panose="020B0604030504040204" pitchFamily="34" charset="0"/>
                <a:cs typeface="Times New Roman" panose="02020603050405020304" pitchFamily="18" charset="0"/>
              </a:rPr>
              <a:t> – “Em breve fará Deus  grandes coisas  por nós, uma vez que estejamos humildes e crentes aos Seus pés... Mais de mil se converterão brevemente em um dia...” (1885)</a:t>
            </a:r>
          </a:p>
          <a:p>
            <a:pPr marL="533400" indent="-533400" algn="just">
              <a:lnSpc>
                <a:spcPct val="90000"/>
              </a:lnSpc>
              <a:buFontTx/>
              <a:buNone/>
            </a:pPr>
            <a:endParaRPr lang="pt-BR" altLang="pt-BR" sz="1400" b="1">
              <a:latin typeface="Verdana" panose="020B0604030504040204" pitchFamily="34" charset="0"/>
              <a:cs typeface="Times New Roman" panose="02020603050405020304" pitchFamily="18" charset="0"/>
            </a:endParaRP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11. </a:t>
            </a:r>
            <a:r>
              <a:rPr lang="pt-BR" altLang="pt-BR" sz="2800" b="1" u="sng">
                <a:solidFill>
                  <a:srgbClr val="990033"/>
                </a:solidFill>
                <a:latin typeface="Verdana" panose="020B0604030504040204" pitchFamily="34" charset="0"/>
                <a:cs typeface="Times New Roman" panose="02020603050405020304" pitchFamily="18" charset="0"/>
              </a:rPr>
              <a:t>EVANGELISMO, 692</a:t>
            </a:r>
            <a:r>
              <a:rPr lang="pt-BR" altLang="pt-BR" sz="2800" b="1">
                <a:latin typeface="Verdana" panose="020B0604030504040204" pitchFamily="34" charset="0"/>
                <a:cs typeface="Times New Roman" panose="02020603050405020304" pitchFamily="18" charset="0"/>
              </a:rPr>
              <a:t> – “Aproxima-se o tempo em que haverá tantos conversos em um dia como houve no dia de Pentecostes.” </a:t>
            </a:r>
          </a:p>
          <a:p>
            <a:pPr marL="533400" indent="-533400" algn="just">
              <a:lnSpc>
                <a:spcPct val="90000"/>
              </a:lnSpc>
              <a:buFontTx/>
              <a:buNone/>
            </a:pPr>
            <a:endParaRPr lang="pt-BR" altLang="pt-BR" sz="2800" b="1">
              <a:latin typeface="Verdana" panose="020B0604030504040204" pitchFamily="34" charset="0"/>
              <a:cs typeface="Times New Roman" panose="02020603050405020304" pitchFamily="18" charset="0"/>
            </a:endParaRPr>
          </a:p>
          <a:p>
            <a:pPr marL="533400" indent="-533400" algn="just">
              <a:lnSpc>
                <a:spcPct val="90000"/>
              </a:lnSpc>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034">
                                            <p:txEl>
                                              <p:pRg st="0" end="0"/>
                                            </p:txEl>
                                          </p:spTgt>
                                        </p:tgtEl>
                                        <p:attrNameLst>
                                          <p:attrName>style.visibility</p:attrName>
                                        </p:attrNameLst>
                                      </p:cBhvr>
                                      <p:to>
                                        <p:strVal val="visible"/>
                                      </p:to>
                                    </p:set>
                                    <p:animEffect transition="in" filter="blinds(horizontal)">
                                      <p:cBhvr>
                                        <p:cTn id="7" dur="500"/>
                                        <p:tgtEl>
                                          <p:spTgt spid="4403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034">
                                            <p:txEl>
                                              <p:pRg st="2" end="2"/>
                                            </p:txEl>
                                          </p:spTgt>
                                        </p:tgtEl>
                                        <p:attrNameLst>
                                          <p:attrName>style.visibility</p:attrName>
                                        </p:attrNameLst>
                                      </p:cBhvr>
                                      <p:to>
                                        <p:strVal val="visible"/>
                                      </p:to>
                                    </p:set>
                                    <p:animEffect transition="in" filter="blinds(horizontal)">
                                      <p:cBhvr>
                                        <p:cTn id="12" dur="500"/>
                                        <p:tgtEl>
                                          <p:spTgt spid="4403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4034">
                                            <p:txEl>
                                              <p:pRg st="4" end="4"/>
                                            </p:txEl>
                                          </p:spTgt>
                                        </p:tgtEl>
                                        <p:attrNameLst>
                                          <p:attrName>style.visibility</p:attrName>
                                        </p:attrNameLst>
                                      </p:cBhvr>
                                      <p:to>
                                        <p:strVal val="visible"/>
                                      </p:to>
                                    </p:set>
                                    <p:animEffect transition="in" filter="blinds(horizontal)">
                                      <p:cBhvr>
                                        <p:cTn id="17" dur="500"/>
                                        <p:tgtEl>
                                          <p:spTgt spid="4403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F21D5F4E-B43D-4733-A668-2E467BECF778}"/>
              </a:ext>
            </a:extLst>
          </p:cNvPr>
          <p:cNvSpPr>
            <a:spLocks noGrp="1" noChangeArrowheads="1"/>
          </p:cNvSpPr>
          <p:nvPr>
            <p:ph type="body" idx="1"/>
          </p:nvPr>
        </p:nvSpPr>
        <p:spPr>
          <a:xfrm>
            <a:off x="76200" y="76200"/>
            <a:ext cx="8839200" cy="6705600"/>
          </a:xfrm>
        </p:spPr>
        <p:txBody>
          <a:bodyPr/>
          <a:lstStyle/>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12.</a:t>
            </a:r>
            <a:r>
              <a:rPr lang="pt-BR" altLang="pt-BR" sz="2800" b="1" u="sng">
                <a:solidFill>
                  <a:srgbClr val="990033"/>
                </a:solidFill>
                <a:latin typeface="Verdana" panose="020B0604030504040204" pitchFamily="34" charset="0"/>
                <a:cs typeface="Times New Roman" panose="02020603050405020304" pitchFamily="18" charset="0"/>
              </a:rPr>
              <a:t>O COLPORTOR – EVANGELISTA, 21</a:t>
            </a:r>
            <a:r>
              <a:rPr lang="pt-BR" altLang="pt-BR" sz="2800" b="1" u="sng">
                <a:latin typeface="Verdana" panose="020B0604030504040204" pitchFamily="34" charset="0"/>
                <a:cs typeface="Times New Roman" panose="02020603050405020304" pitchFamily="18" charset="0"/>
              </a:rPr>
              <a:t> (</a:t>
            </a:r>
            <a:r>
              <a:rPr lang="pt-BR" altLang="pt-BR" sz="2800" b="1" u="sng">
                <a:solidFill>
                  <a:srgbClr val="990033"/>
                </a:solidFill>
                <a:latin typeface="Verdana" panose="020B0604030504040204" pitchFamily="34" charset="0"/>
                <a:cs typeface="Times New Roman" panose="02020603050405020304" pitchFamily="18" charset="0"/>
              </a:rPr>
              <a:t>nova edição, 27</a:t>
            </a:r>
            <a:r>
              <a:rPr lang="pt-BR" altLang="pt-BR" sz="2800" b="1">
                <a:solidFill>
                  <a:srgbClr val="990033"/>
                </a:solidFill>
                <a:latin typeface="Verdana" panose="020B0604030504040204" pitchFamily="34" charset="0"/>
                <a:cs typeface="Times New Roman" panose="02020603050405020304" pitchFamily="18" charset="0"/>
              </a:rPr>
              <a:t>)</a:t>
            </a:r>
            <a:r>
              <a:rPr lang="pt-BR" altLang="pt-BR" sz="2800" b="1">
                <a:latin typeface="Verdana" panose="020B0604030504040204" pitchFamily="34" charset="0"/>
                <a:cs typeface="Times New Roman" panose="02020603050405020304" pitchFamily="18" charset="0"/>
              </a:rPr>
              <a:t> – “Ele representa a igreja como sendo a luz do mundo. Por meio de sua fiel ministração, </a:t>
            </a:r>
            <a:r>
              <a:rPr lang="pt-BR" altLang="pt-BR" sz="2800" b="1" u="sng">
                <a:solidFill>
                  <a:schemeClr val="accent2"/>
                </a:solidFill>
                <a:latin typeface="Verdana" panose="020B0604030504040204" pitchFamily="34" charset="0"/>
                <a:cs typeface="Times New Roman" panose="02020603050405020304" pitchFamily="18" charset="0"/>
              </a:rPr>
              <a:t>uma multidão que ninguém poderá enumerar</a:t>
            </a:r>
            <a:r>
              <a:rPr lang="pt-BR" altLang="pt-BR" sz="2800" b="1">
                <a:latin typeface="Verdana" panose="020B0604030504040204" pitchFamily="34" charset="0"/>
                <a:cs typeface="Times New Roman" panose="02020603050405020304" pitchFamily="18" charset="0"/>
              </a:rPr>
              <a:t> se tornará filhos de Deus, capacitados para a eterna glória.” (1902)</a:t>
            </a:r>
          </a:p>
          <a:p>
            <a:pPr marL="533400" indent="-533400" algn="just">
              <a:lnSpc>
                <a:spcPct val="90000"/>
              </a:lnSpc>
              <a:buFontTx/>
              <a:buNone/>
            </a:pPr>
            <a:r>
              <a:rPr lang="pt-BR" altLang="pt-BR" sz="1400" b="1">
                <a:latin typeface="Verdana" panose="020B0604030504040204" pitchFamily="34" charset="0"/>
                <a:cs typeface="Times New Roman" panose="02020603050405020304" pitchFamily="18" charset="0"/>
              </a:rPr>
              <a:t>	</a:t>
            </a: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13. </a:t>
            </a:r>
            <a:r>
              <a:rPr lang="pt-BR" altLang="pt-BR" sz="2800" b="1" u="sng">
                <a:solidFill>
                  <a:srgbClr val="990033"/>
                </a:solidFill>
                <a:latin typeface="Verdana" panose="020B0604030504040204" pitchFamily="34" charset="0"/>
                <a:cs typeface="Times New Roman" panose="02020603050405020304" pitchFamily="18" charset="0"/>
              </a:rPr>
              <a:t>T.M., 27</a:t>
            </a:r>
            <a:r>
              <a:rPr lang="pt-BR" altLang="pt-BR" sz="2800" b="1">
                <a:latin typeface="Verdana" panose="020B0604030504040204" pitchFamily="34" charset="0"/>
                <a:cs typeface="Times New Roman" panose="02020603050405020304" pitchFamily="18" charset="0"/>
              </a:rPr>
              <a:t> – Qual é o </a:t>
            </a:r>
            <a:r>
              <a:rPr lang="pt-BR" altLang="pt-BR" sz="2800" b="1" u="sng">
                <a:solidFill>
                  <a:schemeClr val="accent2"/>
                </a:solidFill>
                <a:latin typeface="Verdana" panose="020B0604030504040204" pitchFamily="34" charset="0"/>
                <a:cs typeface="Times New Roman" panose="02020603050405020304" pitchFamily="18" charset="0"/>
              </a:rPr>
              <a:t>segredo</a:t>
            </a:r>
            <a:r>
              <a:rPr lang="pt-BR" altLang="pt-BR" sz="2800" b="1">
                <a:latin typeface="Verdana" panose="020B0604030504040204" pitchFamily="34" charset="0"/>
                <a:cs typeface="Times New Roman" panose="02020603050405020304" pitchFamily="18" charset="0"/>
              </a:rPr>
              <a:t> de nossa </a:t>
            </a:r>
            <a:r>
              <a:rPr lang="pt-BR" altLang="pt-BR" sz="2800" b="1" u="sng">
                <a:solidFill>
                  <a:srgbClr val="660066"/>
                </a:solidFill>
                <a:latin typeface="Verdana" panose="020B0604030504040204" pitchFamily="34" charset="0"/>
                <a:cs typeface="Times New Roman" panose="02020603050405020304" pitchFamily="18" charset="0"/>
              </a:rPr>
              <a:t>prosperidade</a:t>
            </a:r>
            <a:r>
              <a:rPr lang="pt-BR" altLang="pt-BR" sz="2800" b="1">
                <a:solidFill>
                  <a:srgbClr val="660066"/>
                </a:solidFill>
                <a:latin typeface="Verdana" panose="020B0604030504040204" pitchFamily="34" charset="0"/>
                <a:cs typeface="Times New Roman" panose="02020603050405020304" pitchFamily="18" charset="0"/>
              </a:rPr>
              <a:t>?</a:t>
            </a:r>
            <a:r>
              <a:rPr lang="pt-BR" altLang="pt-BR" sz="2800" b="1">
                <a:latin typeface="Verdana" panose="020B0604030504040204" pitchFamily="34" charset="0"/>
                <a:cs typeface="Times New Roman" panose="02020603050405020304" pitchFamily="18" charset="0"/>
              </a:rPr>
              <a:t>  Temo-nos movido sob as ordens do Príncipe de nossa Salvação. Deus nos tem abençoado os esforços  </a:t>
            </a:r>
            <a:r>
              <a:rPr lang="pt-BR" altLang="pt-BR" sz="2800" b="1" u="sng">
                <a:solidFill>
                  <a:srgbClr val="336699"/>
                </a:solidFill>
                <a:latin typeface="Verdana" panose="020B0604030504040204" pitchFamily="34" charset="0"/>
                <a:cs typeface="Times New Roman" panose="02020603050405020304" pitchFamily="18" charset="0"/>
              </a:rPr>
              <a:t>unidos</a:t>
            </a:r>
            <a:r>
              <a:rPr lang="pt-BR" altLang="pt-BR" sz="2800" b="1">
                <a:latin typeface="Verdana" panose="020B0604030504040204" pitchFamily="34" charset="0"/>
                <a:cs typeface="Times New Roman" panose="02020603050405020304" pitchFamily="18" charset="0"/>
              </a:rPr>
              <a:t>. A verdade tem-se espalhado e florescido. Têm-se multiplicado as instituições. A semente de mostarda cresceu até tornar-se uma grande árvore. O   sistema     de     organização</a:t>
            </a:r>
            <a:endParaRPr lang="pt-BR" altLang="pt-BR" sz="24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058">
                                            <p:txEl>
                                              <p:pRg st="0" end="0"/>
                                            </p:txEl>
                                          </p:spTgt>
                                        </p:tgtEl>
                                        <p:attrNameLst>
                                          <p:attrName>style.visibility</p:attrName>
                                        </p:attrNameLst>
                                      </p:cBhvr>
                                      <p:to>
                                        <p:strVal val="visible"/>
                                      </p:to>
                                    </p:set>
                                    <p:animEffect transition="in" filter="blinds(horizontal)">
                                      <p:cBhvr>
                                        <p:cTn id="7" dur="500"/>
                                        <p:tgtEl>
                                          <p:spTgt spid="4505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5058">
                                            <p:txEl>
                                              <p:pRg st="1" end="1"/>
                                            </p:txEl>
                                          </p:spTgt>
                                        </p:tgtEl>
                                        <p:attrNameLst>
                                          <p:attrName>style.visibility</p:attrName>
                                        </p:attrNameLst>
                                      </p:cBhvr>
                                      <p:to>
                                        <p:strVal val="visible"/>
                                      </p:to>
                                    </p:set>
                                    <p:animEffect transition="in" filter="blinds(horizontal)">
                                      <p:cBhvr>
                                        <p:cTn id="12" dur="500"/>
                                        <p:tgtEl>
                                          <p:spTgt spid="4505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5058">
                                            <p:txEl>
                                              <p:pRg st="2" end="2"/>
                                            </p:txEl>
                                          </p:spTgt>
                                        </p:tgtEl>
                                        <p:attrNameLst>
                                          <p:attrName>style.visibility</p:attrName>
                                        </p:attrNameLst>
                                      </p:cBhvr>
                                      <p:to>
                                        <p:strVal val="visible"/>
                                      </p:to>
                                    </p:set>
                                    <p:animEffect transition="in" filter="blinds(horizontal)">
                                      <p:cBhvr>
                                        <p:cTn id="17" dur="500"/>
                                        <p:tgtEl>
                                          <p:spTgt spid="450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36E4E2E2-D53C-44A2-A785-1BD8B827E5EB}"/>
              </a:ext>
            </a:extLst>
          </p:cNvPr>
          <p:cNvSpPr>
            <a:spLocks noGrp="1" noChangeArrowheads="1"/>
          </p:cNvSpPr>
          <p:nvPr>
            <p:ph type="body" idx="1"/>
          </p:nvPr>
        </p:nvSpPr>
        <p:spPr>
          <a:xfrm>
            <a:off x="76200" y="76200"/>
            <a:ext cx="8839200" cy="6705600"/>
          </a:xfrm>
        </p:spPr>
        <p:txBody>
          <a:bodyPr/>
          <a:lstStyle/>
          <a:p>
            <a:pPr marL="533400" indent="-533400" algn="just">
              <a:buFontTx/>
              <a:buNone/>
            </a:pPr>
            <a:r>
              <a:rPr lang="pt-BR" altLang="pt-BR" sz="2800" b="1">
                <a:latin typeface="Verdana" panose="020B0604030504040204" pitchFamily="34" charset="0"/>
                <a:cs typeface="Times New Roman" panose="02020603050405020304" pitchFamily="18" charset="0"/>
              </a:rPr>
              <a:t>	alcançou êxito grandioso. Foi adotada a contribuição sistemática segundo o plano bíblico. O corpo foi ligado pelo auxílio de todas as juntas. Na medida do avanço feito, ficou provado ser eficiente o nosso sistema de organização.”</a:t>
            </a:r>
          </a:p>
          <a:p>
            <a:pPr marL="533400" indent="-533400" algn="just">
              <a:buFontTx/>
              <a:buNone/>
            </a:pPr>
            <a:endParaRPr lang="pt-BR" altLang="pt-BR" sz="800" b="1">
              <a:latin typeface="Verdana" panose="020B0604030504040204" pitchFamily="34" charset="0"/>
              <a:cs typeface="Times New Roman" panose="02020603050405020304" pitchFamily="18" charset="0"/>
            </a:endParaRPr>
          </a:p>
          <a:p>
            <a:pPr marL="533400" indent="-533400" algn="just">
              <a:buFontTx/>
              <a:buNone/>
            </a:pPr>
            <a:r>
              <a:rPr lang="pt-BR" altLang="pt-BR" sz="2800" b="1">
                <a:latin typeface="Verdana" panose="020B0604030504040204" pitchFamily="34" charset="0"/>
                <a:cs typeface="Times New Roman" panose="02020603050405020304" pitchFamily="18" charset="0"/>
              </a:rPr>
              <a:t>   	13.1. </a:t>
            </a:r>
            <a:r>
              <a:rPr lang="pt-BR" altLang="pt-BR" sz="2800" b="1" u="sng">
                <a:solidFill>
                  <a:srgbClr val="FF3300"/>
                </a:solidFill>
                <a:latin typeface="Verdana" panose="020B0604030504040204" pitchFamily="34" charset="0"/>
                <a:cs typeface="Times New Roman" panose="02020603050405020304" pitchFamily="18" charset="0"/>
              </a:rPr>
              <a:t>E.G.White, M.M.,1962, pág. 168</a:t>
            </a:r>
            <a:r>
              <a:rPr lang="pt-BR" altLang="pt-BR" sz="2800" b="1">
                <a:latin typeface="Verdana" panose="020B0604030504040204" pitchFamily="34" charset="0"/>
                <a:cs typeface="Times New Roman" panose="02020603050405020304" pitchFamily="18" charset="0"/>
              </a:rPr>
              <a:t> – “Nosso poder de salvar almas é proporcional à nossa unidade.” </a:t>
            </a:r>
          </a:p>
          <a:p>
            <a:pPr marL="533400" indent="-533400" algn="just">
              <a:buFontTx/>
              <a:buNone/>
            </a:pPr>
            <a:endParaRPr lang="pt-BR" altLang="pt-BR" sz="1200" b="1">
              <a:latin typeface="Verdana" panose="020B0604030504040204" pitchFamily="34" charset="0"/>
              <a:cs typeface="Times New Roman" panose="02020603050405020304" pitchFamily="18" charset="0"/>
            </a:endParaRPr>
          </a:p>
          <a:p>
            <a:pPr marL="533400" indent="-533400" algn="just">
              <a:buFontTx/>
              <a:buNone/>
            </a:pPr>
            <a:r>
              <a:rPr lang="pt-BR" altLang="pt-BR" sz="2800" b="1">
                <a:latin typeface="Verdana" panose="020B0604030504040204" pitchFamily="34" charset="0"/>
                <a:cs typeface="Times New Roman" panose="02020603050405020304" pitchFamily="18" charset="0"/>
              </a:rPr>
              <a:t>	14. E o movimento de Reforma (Deforma)? Qual é o segredo que não avança, depois de cerca de 90 anos que se separou da IASD? Desde 1914?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082">
                                            <p:txEl>
                                              <p:pRg st="0" end="0"/>
                                            </p:txEl>
                                          </p:spTgt>
                                        </p:tgtEl>
                                        <p:attrNameLst>
                                          <p:attrName>style.visibility</p:attrName>
                                        </p:attrNameLst>
                                      </p:cBhvr>
                                      <p:to>
                                        <p:strVal val="visible"/>
                                      </p:to>
                                    </p:set>
                                    <p:animEffect transition="in" filter="blinds(horizontal)">
                                      <p:cBhvr>
                                        <p:cTn id="7" dur="500"/>
                                        <p:tgtEl>
                                          <p:spTgt spid="4608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082">
                                            <p:txEl>
                                              <p:pRg st="2" end="2"/>
                                            </p:txEl>
                                          </p:spTgt>
                                        </p:tgtEl>
                                        <p:attrNameLst>
                                          <p:attrName>style.visibility</p:attrName>
                                        </p:attrNameLst>
                                      </p:cBhvr>
                                      <p:to>
                                        <p:strVal val="visible"/>
                                      </p:to>
                                    </p:set>
                                    <p:animEffect transition="in" filter="blinds(horizontal)">
                                      <p:cBhvr>
                                        <p:cTn id="12" dur="500"/>
                                        <p:tgtEl>
                                          <p:spTgt spid="4608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6082">
                                            <p:txEl>
                                              <p:pRg st="4" end="4"/>
                                            </p:txEl>
                                          </p:spTgt>
                                        </p:tgtEl>
                                        <p:attrNameLst>
                                          <p:attrName>style.visibility</p:attrName>
                                        </p:attrNameLst>
                                      </p:cBhvr>
                                      <p:to>
                                        <p:strVal val="visible"/>
                                      </p:to>
                                    </p:set>
                                    <p:animEffect transition="in" filter="blinds(horizontal)">
                                      <p:cBhvr>
                                        <p:cTn id="17" dur="500"/>
                                        <p:tgtEl>
                                          <p:spTgt spid="4608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0C0102D7-9EE1-435B-ABA7-6039D87B5201}"/>
              </a:ext>
            </a:extLst>
          </p:cNvPr>
          <p:cNvSpPr>
            <a:spLocks noGrp="1" noChangeArrowheads="1"/>
          </p:cNvSpPr>
          <p:nvPr>
            <p:ph type="body" idx="1"/>
          </p:nvPr>
        </p:nvSpPr>
        <p:spPr>
          <a:xfrm>
            <a:off x="76200" y="0"/>
            <a:ext cx="8839200" cy="7086600"/>
          </a:xfrm>
        </p:spPr>
        <p:txBody>
          <a:bodyPr/>
          <a:lstStyle/>
          <a:p>
            <a:pPr marL="533400" indent="-533400" algn="just">
              <a:buFontTx/>
              <a:buNone/>
            </a:pPr>
            <a:r>
              <a:rPr lang="pt-BR" altLang="pt-BR" sz="2800" b="1">
                <a:latin typeface="Verdana" panose="020B0604030504040204" pitchFamily="34" charset="0"/>
                <a:cs typeface="Times New Roman" panose="02020603050405020304" pitchFamily="18" charset="0"/>
              </a:rPr>
              <a:t>	</a:t>
            </a:r>
          </a:p>
          <a:p>
            <a:pPr marL="533400" indent="-533400" algn="just">
              <a:buFontTx/>
              <a:buNone/>
            </a:pPr>
            <a:r>
              <a:rPr lang="pt-BR" altLang="pt-BR" sz="2800" b="1">
                <a:latin typeface="Verdana" panose="020B0604030504040204" pitchFamily="34" charset="0"/>
                <a:cs typeface="Times New Roman" panose="02020603050405020304" pitchFamily="18" charset="0"/>
              </a:rPr>
              <a:t>	-A resposta é que </a:t>
            </a:r>
            <a:r>
              <a:rPr lang="pt-BR" altLang="pt-BR" sz="2800" b="1" u="sng">
                <a:solidFill>
                  <a:srgbClr val="FF3300"/>
                </a:solidFill>
                <a:latin typeface="Verdana" panose="020B0604030504040204" pitchFamily="34" charset="0"/>
                <a:cs typeface="Times New Roman" panose="02020603050405020304" pitchFamily="18" charset="0"/>
              </a:rPr>
              <a:t>não há esforços unidos</a:t>
            </a:r>
            <a:r>
              <a:rPr lang="pt-BR" altLang="pt-BR" sz="2800" b="1">
                <a:latin typeface="Verdana" panose="020B0604030504040204" pitchFamily="34" charset="0"/>
                <a:cs typeface="Times New Roman" panose="02020603050405020304" pitchFamily="18" charset="0"/>
              </a:rPr>
              <a:t>  e  </a:t>
            </a:r>
            <a:r>
              <a:rPr lang="pt-BR" altLang="pt-BR" sz="2800" b="1" u="sng">
                <a:solidFill>
                  <a:schemeClr val="accent2"/>
                </a:solidFill>
                <a:latin typeface="Verdana" panose="020B0604030504040204" pitchFamily="34" charset="0"/>
                <a:cs typeface="Times New Roman" panose="02020603050405020304" pitchFamily="18" charset="0"/>
              </a:rPr>
              <a:t>nem são movidos pelo Príncipe da Salvação</a:t>
            </a:r>
            <a:r>
              <a:rPr lang="pt-BR" altLang="pt-BR" sz="2800" b="1">
                <a:solidFill>
                  <a:schemeClr val="accent2"/>
                </a:solidFill>
                <a:latin typeface="Verdana" panose="020B0604030504040204" pitchFamily="34" charset="0"/>
                <a:cs typeface="Times New Roman" panose="02020603050405020304" pitchFamily="18" charset="0"/>
              </a:rPr>
              <a:t>...</a:t>
            </a:r>
            <a:r>
              <a:rPr lang="pt-BR" altLang="pt-BR" sz="2800" b="1">
                <a:latin typeface="Verdana" panose="020B0604030504040204" pitchFamily="34" charset="0"/>
                <a:cs typeface="Times New Roman" panose="02020603050405020304" pitchFamily="18" charset="0"/>
              </a:rPr>
              <a:t> pois sua obra é </a:t>
            </a:r>
            <a:r>
              <a:rPr lang="pt-BR" altLang="pt-BR" sz="2800" b="1" u="sng">
                <a:solidFill>
                  <a:srgbClr val="990033"/>
                </a:solidFill>
                <a:latin typeface="Verdana" panose="020B0604030504040204" pitchFamily="34" charset="0"/>
                <a:cs typeface="Times New Roman" panose="02020603050405020304" pitchFamily="18" charset="0"/>
              </a:rPr>
              <a:t>acusar</a:t>
            </a:r>
            <a:r>
              <a:rPr lang="pt-BR" altLang="pt-BR" sz="2800" b="1">
                <a:latin typeface="Verdana" panose="020B0604030504040204" pitchFamily="34" charset="0"/>
                <a:cs typeface="Times New Roman" panose="02020603050405020304" pitchFamily="18" charset="0"/>
              </a:rPr>
              <a:t> e virar suas armas contra o verdadeiro povo de Deus.</a:t>
            </a:r>
          </a:p>
          <a:p>
            <a:pPr marL="533400" indent="-533400" algn="just">
              <a:buFontTx/>
              <a:buNone/>
            </a:pPr>
            <a:r>
              <a:rPr lang="pt-BR" altLang="pt-BR" sz="1000" b="1">
                <a:latin typeface="Verdana" panose="020B0604030504040204" pitchFamily="34" charset="0"/>
                <a:cs typeface="Times New Roman" panose="02020603050405020304" pitchFamily="18" charset="0"/>
              </a:rPr>
              <a:t> </a:t>
            </a:r>
          </a:p>
          <a:p>
            <a:pPr marL="533400" indent="-533400" algn="just">
              <a:buFontTx/>
              <a:buNone/>
            </a:pPr>
            <a:r>
              <a:rPr lang="pt-BR" altLang="pt-BR" sz="2800" b="1">
                <a:latin typeface="Verdana" panose="020B0604030504040204" pitchFamily="34" charset="0"/>
                <a:cs typeface="Times New Roman" panose="02020603050405020304" pitchFamily="18" charset="0"/>
              </a:rPr>
              <a:t>	Por isso há cerca de 90 anos cresce como rabo de cavalo, só para baixo. Sabem por quê? Porque Deus  colocou o dedo dEle contra esse </a:t>
            </a:r>
            <a:r>
              <a:rPr lang="pt-BR" altLang="pt-BR" sz="2800" b="1" u="sng">
                <a:solidFill>
                  <a:schemeClr val="accent2"/>
                </a:solidFill>
                <a:latin typeface="Verdana" panose="020B0604030504040204" pitchFamily="34" charset="0"/>
                <a:cs typeface="Times New Roman" panose="02020603050405020304" pitchFamily="18" charset="0"/>
              </a:rPr>
              <a:t>maldito movimento</a:t>
            </a:r>
            <a:r>
              <a:rPr lang="pt-BR" altLang="pt-BR" sz="2800" b="1" u="sng">
                <a:latin typeface="Verdana" panose="020B0604030504040204" pitchFamily="34" charset="0"/>
                <a:cs typeface="Times New Roman" panose="02020603050405020304" pitchFamily="18" charset="0"/>
              </a:rPr>
              <a:t>,</a:t>
            </a:r>
            <a:r>
              <a:rPr lang="pt-BR" altLang="pt-BR" sz="2800" b="1">
                <a:latin typeface="Verdana" panose="020B0604030504040204" pitchFamily="34" charset="0"/>
                <a:cs typeface="Times New Roman" panose="02020603050405020304" pitchFamily="18" charset="0"/>
              </a:rPr>
              <a:t>  que quis armar sua tenda próxima da Igreja de Deus (IASD), para acusá-la e tentar dividi-la. Por isso não prospera, e nunca prosperará</a:t>
            </a:r>
            <a:r>
              <a:rPr lang="pt-BR" altLang="pt-BR" sz="2800" b="1" u="sng">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7106">
                                            <p:txEl>
                                              <p:pRg st="0" end="0"/>
                                            </p:txEl>
                                          </p:spTgt>
                                        </p:tgtEl>
                                        <p:attrNameLst>
                                          <p:attrName>style.visibility</p:attrName>
                                        </p:attrNameLst>
                                      </p:cBhvr>
                                      <p:to>
                                        <p:strVal val="visible"/>
                                      </p:to>
                                    </p:set>
                                    <p:animEffect transition="in" filter="blinds(horizontal)">
                                      <p:cBhvr>
                                        <p:cTn id="7" dur="500"/>
                                        <p:tgtEl>
                                          <p:spTgt spid="4710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7106">
                                            <p:txEl>
                                              <p:pRg st="1" end="1"/>
                                            </p:txEl>
                                          </p:spTgt>
                                        </p:tgtEl>
                                        <p:attrNameLst>
                                          <p:attrName>style.visibility</p:attrName>
                                        </p:attrNameLst>
                                      </p:cBhvr>
                                      <p:to>
                                        <p:strVal val="visible"/>
                                      </p:to>
                                    </p:set>
                                    <p:animEffect transition="in" filter="blinds(horizontal)">
                                      <p:cBhvr>
                                        <p:cTn id="12" dur="500"/>
                                        <p:tgtEl>
                                          <p:spTgt spid="4710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7106">
                                            <p:txEl>
                                              <p:pRg st="2" end="2"/>
                                            </p:txEl>
                                          </p:spTgt>
                                        </p:tgtEl>
                                        <p:attrNameLst>
                                          <p:attrName>style.visibility</p:attrName>
                                        </p:attrNameLst>
                                      </p:cBhvr>
                                      <p:to>
                                        <p:strVal val="visible"/>
                                      </p:to>
                                    </p:set>
                                    <p:animEffect transition="in" filter="blinds(horizontal)">
                                      <p:cBhvr>
                                        <p:cTn id="17" dur="500"/>
                                        <p:tgtEl>
                                          <p:spTgt spid="4710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7106">
                                            <p:txEl>
                                              <p:pRg st="3" end="3"/>
                                            </p:txEl>
                                          </p:spTgt>
                                        </p:tgtEl>
                                        <p:attrNameLst>
                                          <p:attrName>style.visibility</p:attrName>
                                        </p:attrNameLst>
                                      </p:cBhvr>
                                      <p:to>
                                        <p:strVal val="visible"/>
                                      </p:to>
                                    </p:set>
                                    <p:animEffect transition="in" filter="blinds(horizontal)">
                                      <p:cBhvr>
                                        <p:cTn id="22" dur="500"/>
                                        <p:tgtEl>
                                          <p:spTgt spid="4710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99722025-FD6A-4B7C-B452-79054B66A186}"/>
              </a:ext>
            </a:extLst>
          </p:cNvPr>
          <p:cNvSpPr>
            <a:spLocks noGrp="1" noChangeArrowheads="1"/>
          </p:cNvSpPr>
          <p:nvPr>
            <p:ph type="body" idx="1"/>
          </p:nvPr>
        </p:nvSpPr>
        <p:spPr>
          <a:xfrm>
            <a:off x="76200" y="0"/>
            <a:ext cx="8839200" cy="7086600"/>
          </a:xfrm>
        </p:spPr>
        <p:txBody>
          <a:bodyPr/>
          <a:lstStyle/>
          <a:p>
            <a:pPr marL="533400" indent="-533400" algn="just">
              <a:buFontTx/>
              <a:buNone/>
            </a:pPr>
            <a:r>
              <a:rPr lang="pt-BR" altLang="pt-BR" sz="2800" b="1">
                <a:latin typeface="Verdana" panose="020B0604030504040204" pitchFamily="34" charset="0"/>
                <a:cs typeface="Times New Roman" panose="02020603050405020304" pitchFamily="18" charset="0"/>
              </a:rPr>
              <a:t>	15. </a:t>
            </a:r>
            <a:r>
              <a:rPr lang="pt-BR" altLang="pt-BR" sz="2800" b="1" u="sng">
                <a:solidFill>
                  <a:schemeClr val="accent2"/>
                </a:solidFill>
                <a:latin typeface="Verdana" panose="020B0604030504040204" pitchFamily="34" charset="0"/>
                <a:cs typeface="Times New Roman" panose="02020603050405020304" pitchFamily="18" charset="0"/>
              </a:rPr>
              <a:t>T.M., 27 e 28</a:t>
            </a:r>
            <a:r>
              <a:rPr lang="pt-BR" altLang="pt-BR" sz="2800" b="1">
                <a:latin typeface="Verdana" panose="020B0604030504040204" pitchFamily="34" charset="0"/>
                <a:cs typeface="Times New Roman" panose="02020603050405020304" pitchFamily="18" charset="0"/>
              </a:rPr>
              <a:t> – “Ninguém  acaricie o pensamento de que podemos dispensar a organização. A ereção dessa estrutura custou-nos muitos estudos e oração, em que rogávamos, sabedoria e as quais sabemos que Deus ouviu. Foi edificada sob Sua direção, por meio de muito sacrifício e contrariedades. Nenhum de nossos irmãos esteja iludido que tente derribá-la, pois acarretaria assim um estado de coisas que nem é possível imaginar. Em nome do Senhor declaro-vos que ela há de ser firmemente estabelecida, robustecida e consolidada.” (1901)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8130">
                                            <p:txEl>
                                              <p:pRg st="0" end="0"/>
                                            </p:txEl>
                                          </p:spTgt>
                                        </p:tgtEl>
                                        <p:attrNameLst>
                                          <p:attrName>style.visibility</p:attrName>
                                        </p:attrNameLst>
                                      </p:cBhvr>
                                      <p:to>
                                        <p:strVal val="visible"/>
                                      </p:to>
                                    </p:set>
                                    <p:animEffect transition="in" filter="blinds(horizontal)">
                                      <p:cBhvr>
                                        <p:cTn id="7" dur="500"/>
                                        <p:tgtEl>
                                          <p:spTgt spid="4813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CC743E49-F52D-4EE4-BFB1-D2ED7041466B}"/>
              </a:ext>
            </a:extLst>
          </p:cNvPr>
          <p:cNvSpPr>
            <a:spLocks noGrp="1" noChangeArrowheads="1"/>
          </p:cNvSpPr>
          <p:nvPr>
            <p:ph type="body" idx="1"/>
          </p:nvPr>
        </p:nvSpPr>
        <p:spPr>
          <a:xfrm>
            <a:off x="76200" y="0"/>
            <a:ext cx="8839200" cy="7086600"/>
          </a:xfrm>
        </p:spPr>
        <p:txBody>
          <a:bodyPr/>
          <a:lstStyle/>
          <a:p>
            <a:pPr marL="533400" indent="-533400" algn="just">
              <a:lnSpc>
                <a:spcPct val="90000"/>
              </a:lnSpc>
              <a:buFontTx/>
              <a:buNone/>
            </a:pPr>
            <a:r>
              <a:rPr lang="pt-BR" altLang="pt-BR" sz="1000" b="1">
                <a:latin typeface="Verdana" panose="020B0604030504040204" pitchFamily="34" charset="0"/>
                <a:cs typeface="Times New Roman" panose="02020603050405020304" pitchFamily="18" charset="0"/>
              </a:rPr>
              <a:t>	</a:t>
            </a: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a:t>
            </a:r>
            <a:r>
              <a:rPr lang="pt-BR" altLang="pt-BR" sz="2800" b="1">
                <a:solidFill>
                  <a:srgbClr val="006600"/>
                </a:solidFill>
                <a:latin typeface="Verdana" panose="020B0604030504040204" pitchFamily="34" charset="0"/>
                <a:cs typeface="Times New Roman" panose="02020603050405020304" pitchFamily="18" charset="0"/>
              </a:rPr>
              <a:t>CONCLUSÃO:</a:t>
            </a:r>
          </a:p>
          <a:p>
            <a:pPr marL="533400" indent="-533400" algn="just">
              <a:lnSpc>
                <a:spcPct val="90000"/>
              </a:lnSpc>
              <a:buFontTx/>
              <a:buNone/>
            </a:pPr>
            <a:endParaRPr lang="pt-BR" altLang="pt-BR" sz="1000" b="1">
              <a:solidFill>
                <a:srgbClr val="006600"/>
              </a:solidFill>
              <a:latin typeface="Verdana" panose="020B0604030504040204" pitchFamily="34" charset="0"/>
              <a:cs typeface="Times New Roman" panose="02020603050405020304" pitchFamily="18" charset="0"/>
            </a:endParaRPr>
          </a:p>
          <a:p>
            <a:pPr marL="533400" indent="-533400" algn="just">
              <a:lnSpc>
                <a:spcPct val="90000"/>
              </a:lnSpc>
              <a:buFontTx/>
              <a:buNone/>
            </a:pPr>
            <a:r>
              <a:rPr lang="pt-BR" altLang="pt-BR" sz="1000" b="1">
                <a:latin typeface="Verdana" panose="020B0604030504040204" pitchFamily="34" charset="0"/>
                <a:cs typeface="Times New Roman" panose="02020603050405020304" pitchFamily="18" charset="0"/>
              </a:rPr>
              <a:t> </a:t>
            </a:r>
            <a:endParaRPr lang="pt-BR" altLang="pt-BR" sz="800" b="1">
              <a:latin typeface="Verdana" panose="020B0604030504040204" pitchFamily="34" charset="0"/>
              <a:cs typeface="Times New Roman" panose="02020603050405020304" pitchFamily="18" charset="0"/>
            </a:endParaRP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1. </a:t>
            </a:r>
            <a:r>
              <a:rPr lang="pt-BR" altLang="pt-BR" sz="2800" b="1" u="sng">
                <a:solidFill>
                  <a:srgbClr val="FF3300"/>
                </a:solidFill>
                <a:latin typeface="Verdana" panose="020B0604030504040204" pitchFamily="34" charset="0"/>
                <a:cs typeface="Times New Roman" panose="02020603050405020304" pitchFamily="18" charset="0"/>
              </a:rPr>
              <a:t>2 M.E., 397</a:t>
            </a:r>
            <a:r>
              <a:rPr lang="pt-BR" altLang="pt-BR" sz="2800" b="1">
                <a:latin typeface="Verdana" panose="020B0604030504040204" pitchFamily="34" charset="0"/>
                <a:cs typeface="Times New Roman" panose="02020603050405020304" pitchFamily="18" charset="0"/>
              </a:rPr>
              <a:t> – “Sou instruída a dizer aos Adventistas do Sétimo Dia em todo o mundo: Deus chamou-nos como um povo para sermos-lhe  particular tesouro. Ele designou que Sua Igreja na Terra esteja perfeitamente unida no Espírito e conselho do Senhor dos exércitos até ao fim do tempo.” (1908)</a:t>
            </a:r>
          </a:p>
          <a:p>
            <a:pPr marL="533400" indent="-533400" algn="just">
              <a:lnSpc>
                <a:spcPct val="90000"/>
              </a:lnSpc>
              <a:buFontTx/>
              <a:buNone/>
            </a:pPr>
            <a:r>
              <a:rPr lang="pt-BR" altLang="pt-BR" sz="1400" b="1">
                <a:latin typeface="Verdana" panose="020B0604030504040204" pitchFamily="34" charset="0"/>
                <a:cs typeface="Times New Roman" panose="02020603050405020304" pitchFamily="18" charset="0"/>
              </a:rPr>
              <a:t> </a:t>
            </a:r>
          </a:p>
          <a:p>
            <a:pPr marL="533400" indent="-533400" algn="just">
              <a:lnSpc>
                <a:spcPct val="90000"/>
              </a:lnSpc>
              <a:buFontTx/>
              <a:buNone/>
            </a:pPr>
            <a:r>
              <a:rPr lang="pt-BR" altLang="pt-BR" sz="2800" b="1">
                <a:latin typeface="Verdana" panose="020B0604030504040204" pitchFamily="34" charset="0"/>
                <a:cs typeface="Times New Roman" panose="02020603050405020304" pitchFamily="18" charset="0"/>
              </a:rPr>
              <a:t>	2. </a:t>
            </a:r>
            <a:r>
              <a:rPr lang="pt-BR" altLang="pt-BR" sz="2800" b="1" u="sng">
                <a:solidFill>
                  <a:srgbClr val="008080"/>
                </a:solidFill>
                <a:latin typeface="Verdana" panose="020B0604030504040204" pitchFamily="34" charset="0"/>
                <a:cs typeface="Times New Roman" panose="02020603050405020304" pitchFamily="18" charset="0"/>
              </a:rPr>
              <a:t>3 T.S., 439</a:t>
            </a:r>
            <a:r>
              <a:rPr lang="pt-BR" altLang="pt-BR" sz="2800" b="1" u="sng">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 - “Oro  com fervor para que o trabalho que fazemos agora fique profundamente gravado no coração e mente e alma. Aumentarão as perplexidades; mas  como crentes em Deus,  animemo-nos   uns   aos   outros.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9154">
                                            <p:txEl>
                                              <p:pRg st="0" end="0"/>
                                            </p:txEl>
                                          </p:spTgt>
                                        </p:tgtEl>
                                        <p:attrNameLst>
                                          <p:attrName>style.visibility</p:attrName>
                                        </p:attrNameLst>
                                      </p:cBhvr>
                                      <p:to>
                                        <p:strVal val="visible"/>
                                      </p:to>
                                    </p:set>
                                    <p:animEffect transition="in" filter="blinds(horizontal)">
                                      <p:cBhvr>
                                        <p:cTn id="7" dur="500"/>
                                        <p:tgtEl>
                                          <p:spTgt spid="4915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9154">
                                            <p:txEl>
                                              <p:pRg st="1" end="1"/>
                                            </p:txEl>
                                          </p:spTgt>
                                        </p:tgtEl>
                                        <p:attrNameLst>
                                          <p:attrName>style.visibility</p:attrName>
                                        </p:attrNameLst>
                                      </p:cBhvr>
                                      <p:to>
                                        <p:strVal val="visible"/>
                                      </p:to>
                                    </p:set>
                                    <p:animEffect transition="in" filter="blinds(horizontal)">
                                      <p:cBhvr>
                                        <p:cTn id="12" dur="500"/>
                                        <p:tgtEl>
                                          <p:spTgt spid="4915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9154">
                                            <p:txEl>
                                              <p:pRg st="3" end="3"/>
                                            </p:txEl>
                                          </p:spTgt>
                                        </p:tgtEl>
                                        <p:attrNameLst>
                                          <p:attrName>style.visibility</p:attrName>
                                        </p:attrNameLst>
                                      </p:cBhvr>
                                      <p:to>
                                        <p:strVal val="visible"/>
                                      </p:to>
                                    </p:set>
                                    <p:animEffect transition="in" filter="blinds(horizontal)">
                                      <p:cBhvr>
                                        <p:cTn id="17" dur="500"/>
                                        <p:tgtEl>
                                          <p:spTgt spid="49154">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9154">
                                            <p:txEl>
                                              <p:pRg st="4" end="4"/>
                                            </p:txEl>
                                          </p:spTgt>
                                        </p:tgtEl>
                                        <p:attrNameLst>
                                          <p:attrName>style.visibility</p:attrName>
                                        </p:attrNameLst>
                                      </p:cBhvr>
                                      <p:to>
                                        <p:strVal val="visible"/>
                                      </p:to>
                                    </p:set>
                                    <p:animEffect transition="in" filter="blinds(horizontal)">
                                      <p:cBhvr>
                                        <p:cTn id="22" dur="500"/>
                                        <p:tgtEl>
                                          <p:spTgt spid="49154">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9154">
                                            <p:txEl>
                                              <p:pRg st="5" end="5"/>
                                            </p:txEl>
                                          </p:spTgt>
                                        </p:tgtEl>
                                        <p:attrNameLst>
                                          <p:attrName>style.visibility</p:attrName>
                                        </p:attrNameLst>
                                      </p:cBhvr>
                                      <p:to>
                                        <p:strVal val="visible"/>
                                      </p:to>
                                    </p:set>
                                    <p:animEffect transition="in" filter="blinds(horizontal)">
                                      <p:cBhvr>
                                        <p:cTn id="27" dur="500"/>
                                        <p:tgtEl>
                                          <p:spTgt spid="49154">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9154">
                                            <p:txEl>
                                              <p:pRg st="6" end="6"/>
                                            </p:txEl>
                                          </p:spTgt>
                                        </p:tgtEl>
                                        <p:attrNameLst>
                                          <p:attrName>style.visibility</p:attrName>
                                        </p:attrNameLst>
                                      </p:cBhvr>
                                      <p:to>
                                        <p:strVal val="visible"/>
                                      </p:to>
                                    </p:set>
                                    <p:animEffect transition="in" filter="blinds(horizontal)">
                                      <p:cBhvr>
                                        <p:cTn id="32" dur="500"/>
                                        <p:tgtEl>
                                          <p:spTgt spid="4915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FE2903D2-70AC-4644-AB28-F2BB784048A5}"/>
              </a:ext>
            </a:extLst>
          </p:cNvPr>
          <p:cNvSpPr>
            <a:spLocks noGrp="1" noChangeArrowheads="1"/>
          </p:cNvSpPr>
          <p:nvPr>
            <p:ph type="body" idx="1"/>
          </p:nvPr>
        </p:nvSpPr>
        <p:spPr>
          <a:xfrm>
            <a:off x="76200" y="0"/>
            <a:ext cx="8839200" cy="7086600"/>
          </a:xfrm>
        </p:spPr>
        <p:txBody>
          <a:bodyPr/>
          <a:lstStyle/>
          <a:p>
            <a:pPr marL="533400" indent="-533400" algn="just">
              <a:buFontTx/>
              <a:buNone/>
            </a:pPr>
            <a:r>
              <a:rPr lang="pt-BR" altLang="pt-BR" sz="1000" b="1">
                <a:latin typeface="Verdana" panose="020B0604030504040204" pitchFamily="34" charset="0"/>
                <a:cs typeface="Times New Roman" panose="02020603050405020304" pitchFamily="18" charset="0"/>
              </a:rPr>
              <a:t>	</a:t>
            </a:r>
          </a:p>
          <a:p>
            <a:pPr marL="533400" indent="-533400" algn="just">
              <a:buFontTx/>
              <a:buNone/>
            </a:pPr>
            <a:r>
              <a:rPr lang="pt-BR" altLang="pt-BR" sz="2800" b="1">
                <a:latin typeface="Verdana" panose="020B0604030504040204" pitchFamily="34" charset="0"/>
                <a:cs typeface="Times New Roman" panose="02020603050405020304" pitchFamily="18" charset="0"/>
              </a:rPr>
              <a:t>	Não abaixemos a norma, mas mantenhamo-la bem elevada, olhando para Aquele que é o autor e consumador da nossa fé. Quando à noite não consigo dormir, elevo o coração a Deus em oração, e Ele me fortalece, e me dá a certeza de que está com os  Seus servos ministradores no campo nacional e em terras distantes. Cobro ânimo e sinto-me abençoada ao reconhecer que o Deus de Israel ainda está guiando o Seu povo, e continuará com eles até o fim.” (1913)</a:t>
            </a:r>
          </a:p>
          <a:p>
            <a:pPr marL="533400" indent="-533400" algn="just">
              <a:buFontTx/>
              <a:buNone/>
            </a:pPr>
            <a:r>
              <a:rPr lang="pt-BR" altLang="pt-BR" sz="2800" b="1">
                <a:latin typeface="Verdana" panose="020B0604030504040204" pitchFamily="34" charset="0"/>
                <a:cs typeface="Times New Roman" panose="02020603050405020304" pitchFamily="18" charset="0"/>
              </a:rPr>
              <a:t> </a:t>
            </a:r>
          </a:p>
          <a:p>
            <a:pPr marL="533400" indent="-533400" algn="just">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0178">
                                            <p:txEl>
                                              <p:pRg st="0" end="0"/>
                                            </p:txEl>
                                          </p:spTgt>
                                        </p:tgtEl>
                                        <p:attrNameLst>
                                          <p:attrName>style.visibility</p:attrName>
                                        </p:attrNameLst>
                                      </p:cBhvr>
                                      <p:to>
                                        <p:strVal val="visible"/>
                                      </p:to>
                                    </p:set>
                                    <p:animEffect transition="in" filter="blinds(horizontal)">
                                      <p:cBhvr>
                                        <p:cTn id="7" dur="500"/>
                                        <p:tgtEl>
                                          <p:spTgt spid="5017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0178">
                                            <p:txEl>
                                              <p:pRg st="1" end="1"/>
                                            </p:txEl>
                                          </p:spTgt>
                                        </p:tgtEl>
                                        <p:attrNameLst>
                                          <p:attrName>style.visibility</p:attrName>
                                        </p:attrNameLst>
                                      </p:cBhvr>
                                      <p:to>
                                        <p:strVal val="visible"/>
                                      </p:to>
                                    </p:set>
                                    <p:animEffect transition="in" filter="blinds(horizontal)">
                                      <p:cBhvr>
                                        <p:cTn id="12" dur="500"/>
                                        <p:tgtEl>
                                          <p:spTgt spid="5017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0178">
                                            <p:txEl>
                                              <p:pRg st="2" end="2"/>
                                            </p:txEl>
                                          </p:spTgt>
                                        </p:tgtEl>
                                        <p:attrNameLst>
                                          <p:attrName>style.visibility</p:attrName>
                                        </p:attrNameLst>
                                      </p:cBhvr>
                                      <p:to>
                                        <p:strVal val="visible"/>
                                      </p:to>
                                    </p:set>
                                    <p:animEffect transition="in" filter="blinds(horizontal)">
                                      <p:cBhvr>
                                        <p:cTn id="17" dur="500"/>
                                        <p:tgtEl>
                                          <p:spTgt spid="5017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435DAFEE-A9DF-42F0-9313-BEB092ACEB26}"/>
              </a:ext>
            </a:extLst>
          </p:cNvPr>
          <p:cNvSpPr>
            <a:spLocks noGrp="1" noChangeArrowheads="1"/>
          </p:cNvSpPr>
          <p:nvPr>
            <p:ph type="body" idx="1"/>
          </p:nvPr>
        </p:nvSpPr>
        <p:spPr>
          <a:xfrm>
            <a:off x="76200" y="-152400"/>
            <a:ext cx="8839200" cy="7086600"/>
          </a:xfrm>
        </p:spPr>
        <p:txBody>
          <a:bodyPr/>
          <a:lstStyle/>
          <a:p>
            <a:pPr marL="533400" indent="-533400" algn="just">
              <a:buFontTx/>
              <a:buNone/>
            </a:pPr>
            <a:r>
              <a:rPr lang="pt-BR" altLang="pt-BR" sz="1000" b="1">
                <a:latin typeface="Verdana" panose="020B0604030504040204" pitchFamily="34" charset="0"/>
                <a:cs typeface="Times New Roman" panose="02020603050405020304" pitchFamily="18" charset="0"/>
              </a:rPr>
              <a:t>	</a:t>
            </a:r>
          </a:p>
          <a:p>
            <a:pPr marL="533400" indent="-533400" algn="just">
              <a:buFontTx/>
              <a:buNone/>
            </a:pPr>
            <a:r>
              <a:rPr lang="pt-BR" altLang="pt-BR" sz="2800" b="1">
                <a:latin typeface="Verdana" panose="020B0604030504040204" pitchFamily="34" charset="0"/>
                <a:cs typeface="Times New Roman" panose="02020603050405020304" pitchFamily="18" charset="0"/>
              </a:rPr>
              <a:t>	3. Assim a I.A.S.D, com  seus  defeitos e imperfeições, não é Babilônia, nem parte dela, mas a Igreja do Deus Vivo até o fim; estando experimentando um grande reavivamento no Espírito Santo e uma reforma completa, que a faz a Igreja da Profecia, O Povo Remanescente, a última Igreja; agora militante e dentro em breve a Igreja Triunfante subindo vitoriosamente para a Eternidade com Cristo. </a:t>
            </a:r>
          </a:p>
          <a:p>
            <a:pPr marL="533400" indent="-533400" algn="just">
              <a:buFontTx/>
              <a:buNone/>
            </a:pPr>
            <a:endParaRPr lang="pt-BR" altLang="pt-BR" sz="1000" b="1">
              <a:latin typeface="Verdana" panose="020B0604030504040204" pitchFamily="34" charset="0"/>
              <a:cs typeface="Times New Roman" panose="02020603050405020304" pitchFamily="18" charset="0"/>
            </a:endParaRPr>
          </a:p>
          <a:p>
            <a:pPr marL="533400" indent="-533400" algn="just">
              <a:buFontTx/>
              <a:buNone/>
            </a:pPr>
            <a:r>
              <a:rPr lang="pt-BR" altLang="pt-BR" sz="2800" b="1">
                <a:latin typeface="Verdana" panose="020B0604030504040204" pitchFamily="34" charset="0"/>
                <a:cs typeface="Times New Roman" panose="02020603050405020304" pitchFamily="18" charset="0"/>
              </a:rPr>
              <a:t>	3.1.  </a:t>
            </a:r>
            <a:r>
              <a:rPr lang="pt-BR" altLang="pt-BR" sz="2800" b="1" u="sng">
                <a:solidFill>
                  <a:srgbClr val="008080"/>
                </a:solidFill>
                <a:latin typeface="Verdana" panose="020B0604030504040204" pitchFamily="34" charset="0"/>
                <a:cs typeface="Times New Roman" panose="02020603050405020304" pitchFamily="18" charset="0"/>
              </a:rPr>
              <a:t>S. Mateus 28:18-20</a:t>
            </a:r>
            <a:r>
              <a:rPr lang="pt-BR" altLang="pt-BR" sz="2800" b="1">
                <a:latin typeface="Verdana" panose="020B0604030504040204" pitchFamily="34" charset="0"/>
                <a:cs typeface="Times New Roman" panose="02020603050405020304" pitchFamily="18" charset="0"/>
              </a:rPr>
              <a:t>  </a:t>
            </a:r>
          </a:p>
          <a:p>
            <a:pPr marL="533400" indent="-533400" algn="just">
              <a:buFontTx/>
              <a:buNone/>
            </a:pPr>
            <a:r>
              <a:rPr lang="pt-BR" altLang="pt-BR" sz="1200" b="1">
                <a:latin typeface="Verdana" panose="020B0604030504040204" pitchFamily="34" charset="0"/>
                <a:cs typeface="Times New Roman" panose="02020603050405020304" pitchFamily="18" charset="0"/>
              </a:rPr>
              <a:t> </a:t>
            </a:r>
          </a:p>
          <a:p>
            <a:pPr marL="533400" indent="-533400" algn="just">
              <a:buFontTx/>
              <a:buNone/>
            </a:pPr>
            <a:r>
              <a:rPr lang="pt-BR" altLang="pt-BR" sz="2800" b="1">
                <a:latin typeface="Verdana" panose="020B0604030504040204" pitchFamily="34" charset="0"/>
                <a:cs typeface="Times New Roman" panose="02020603050405020304" pitchFamily="18" charset="0"/>
              </a:rPr>
              <a:t>	3.2. </a:t>
            </a:r>
            <a:r>
              <a:rPr lang="pt-BR" altLang="pt-BR" sz="2800" b="1" u="sng">
                <a:solidFill>
                  <a:schemeClr val="accent2"/>
                </a:solidFill>
                <a:latin typeface="Verdana" panose="020B0604030504040204" pitchFamily="34" charset="0"/>
                <a:cs typeface="Times New Roman" panose="02020603050405020304" pitchFamily="18" charset="0"/>
              </a:rPr>
              <a:t>Apocalipse 22:17,20 e 21</a:t>
            </a:r>
            <a:r>
              <a:rPr lang="pt-BR" altLang="pt-BR" sz="2800" b="1">
                <a:solidFill>
                  <a:schemeClr val="accent2"/>
                </a:solidFill>
                <a:latin typeface="Verdana" panose="020B0604030504040204" pitchFamily="34" charset="0"/>
                <a:cs typeface="Times New Roman" panose="02020603050405020304" pitchFamily="18" charset="0"/>
              </a:rPr>
              <a:t>.</a:t>
            </a:r>
          </a:p>
          <a:p>
            <a:pPr marL="533400" indent="-533400" algn="just">
              <a:buFontTx/>
              <a:buNone/>
            </a:pPr>
            <a:r>
              <a:rPr lang="pt-BR" altLang="pt-BR" sz="2800" b="1">
                <a:latin typeface="Verdana" panose="020B0604030504040204" pitchFamily="34" charset="0"/>
                <a:cs typeface="Times New Roman" panose="02020603050405020304" pitchFamily="18" charset="0"/>
              </a:rPr>
              <a:t>           </a:t>
            </a:r>
            <a:r>
              <a:rPr lang="pt-BR" altLang="pt-BR" sz="2800" b="1">
                <a:solidFill>
                  <a:srgbClr val="006600"/>
                </a:solidFill>
                <a:latin typeface="Verdana" panose="020B0604030504040204" pitchFamily="34" charset="0"/>
                <a:cs typeface="Times New Roman" panose="02020603050405020304" pitchFamily="18" charset="0"/>
              </a:rPr>
              <a:t>AMÉM!</a:t>
            </a:r>
            <a:r>
              <a:rPr lang="pt-BR" altLang="pt-BR" sz="2800" b="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02">
                                            <p:txEl>
                                              <p:pRg st="0" end="0"/>
                                            </p:txEl>
                                          </p:spTgt>
                                        </p:tgtEl>
                                        <p:attrNameLst>
                                          <p:attrName>style.visibility</p:attrName>
                                        </p:attrNameLst>
                                      </p:cBhvr>
                                      <p:to>
                                        <p:strVal val="visible"/>
                                      </p:to>
                                    </p:set>
                                    <p:animEffect transition="in" filter="blinds(horizontal)">
                                      <p:cBhvr>
                                        <p:cTn id="7" dur="500"/>
                                        <p:tgtEl>
                                          <p:spTgt spid="5120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02">
                                            <p:txEl>
                                              <p:pRg st="1" end="1"/>
                                            </p:txEl>
                                          </p:spTgt>
                                        </p:tgtEl>
                                        <p:attrNameLst>
                                          <p:attrName>style.visibility</p:attrName>
                                        </p:attrNameLst>
                                      </p:cBhvr>
                                      <p:to>
                                        <p:strVal val="visible"/>
                                      </p:to>
                                    </p:set>
                                    <p:animEffect transition="in" filter="blinds(horizontal)">
                                      <p:cBhvr>
                                        <p:cTn id="12" dur="500"/>
                                        <p:tgtEl>
                                          <p:spTgt spid="5120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1202">
                                            <p:txEl>
                                              <p:pRg st="3" end="3"/>
                                            </p:txEl>
                                          </p:spTgt>
                                        </p:tgtEl>
                                        <p:attrNameLst>
                                          <p:attrName>style.visibility</p:attrName>
                                        </p:attrNameLst>
                                      </p:cBhvr>
                                      <p:to>
                                        <p:strVal val="visible"/>
                                      </p:to>
                                    </p:set>
                                    <p:animEffect transition="in" filter="blinds(horizontal)">
                                      <p:cBhvr>
                                        <p:cTn id="17" dur="500"/>
                                        <p:tgtEl>
                                          <p:spTgt spid="51202">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1202">
                                            <p:txEl>
                                              <p:pRg st="4" end="4"/>
                                            </p:txEl>
                                          </p:spTgt>
                                        </p:tgtEl>
                                        <p:attrNameLst>
                                          <p:attrName>style.visibility</p:attrName>
                                        </p:attrNameLst>
                                      </p:cBhvr>
                                      <p:to>
                                        <p:strVal val="visible"/>
                                      </p:to>
                                    </p:set>
                                    <p:animEffect transition="in" filter="blinds(horizontal)">
                                      <p:cBhvr>
                                        <p:cTn id="22" dur="500"/>
                                        <p:tgtEl>
                                          <p:spTgt spid="51202">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1202">
                                            <p:txEl>
                                              <p:pRg st="5" end="5"/>
                                            </p:txEl>
                                          </p:spTgt>
                                        </p:tgtEl>
                                        <p:attrNameLst>
                                          <p:attrName>style.visibility</p:attrName>
                                        </p:attrNameLst>
                                      </p:cBhvr>
                                      <p:to>
                                        <p:strVal val="visible"/>
                                      </p:to>
                                    </p:set>
                                    <p:animEffect transition="in" filter="blinds(horizontal)">
                                      <p:cBhvr>
                                        <p:cTn id="27" dur="500"/>
                                        <p:tgtEl>
                                          <p:spTgt spid="51202">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1202">
                                            <p:txEl>
                                              <p:pRg st="6" end="6"/>
                                            </p:txEl>
                                          </p:spTgt>
                                        </p:tgtEl>
                                        <p:attrNameLst>
                                          <p:attrName>style.visibility</p:attrName>
                                        </p:attrNameLst>
                                      </p:cBhvr>
                                      <p:to>
                                        <p:strVal val="visible"/>
                                      </p:to>
                                    </p:set>
                                    <p:animEffect transition="in" filter="blinds(horizontal)">
                                      <p:cBhvr>
                                        <p:cTn id="32" dur="500"/>
                                        <p:tgtEl>
                                          <p:spTgt spid="5120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DA155EE-B8F6-4FD4-A18C-CF07D76C5752}"/>
              </a:ext>
            </a:extLst>
          </p:cNvPr>
          <p:cNvSpPr>
            <a:spLocks noGrp="1" noChangeArrowheads="1"/>
          </p:cNvSpPr>
          <p:nvPr>
            <p:ph type="body" idx="1"/>
          </p:nvPr>
        </p:nvSpPr>
        <p:spPr>
          <a:xfrm>
            <a:off x="381000" y="304800"/>
            <a:ext cx="8458200" cy="6172200"/>
          </a:xfrm>
        </p:spPr>
        <p:txBody>
          <a:bodyPr/>
          <a:lstStyle/>
          <a:p>
            <a:pPr algn="just">
              <a:buFontTx/>
              <a:buNone/>
            </a:pPr>
            <a:r>
              <a:rPr lang="pt-BR" altLang="pt-BR" sz="2800" b="1" i="1">
                <a:solidFill>
                  <a:srgbClr val="FF3300"/>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mundo</a:t>
            </a:r>
            <a:r>
              <a:rPr lang="pt-BR" altLang="pt-BR" sz="2800" b="1" i="1">
                <a:solidFill>
                  <a:srgbClr val="FF3300"/>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a perecer. Sobre eles incide maravilhosa luz da Palavra de Deus.” (1909</a:t>
            </a:r>
            <a:r>
              <a:rPr lang="pt-BR" altLang="pt-BR" sz="2800" b="1" i="1">
                <a:latin typeface="Verdana" panose="020B0604030504040204" pitchFamily="34" charset="0"/>
                <a:cs typeface="Times New Roman" panose="02020603050405020304" pitchFamily="18" charset="0"/>
              </a:rPr>
              <a:t>)</a:t>
            </a:r>
            <a:r>
              <a:rPr lang="pt-BR" altLang="pt-BR" sz="2800" b="1">
                <a:latin typeface="Verdana" panose="020B0604030504040204" pitchFamily="34" charset="0"/>
                <a:cs typeface="Times New Roman" panose="02020603050405020304" pitchFamily="18" charset="0"/>
              </a:rPr>
              <a:t> </a:t>
            </a:r>
          </a:p>
          <a:p>
            <a:pPr algn="just">
              <a:buFontTx/>
              <a:buNone/>
            </a:pPr>
            <a:endParaRPr lang="pt-BR" altLang="pt-BR" sz="2800" b="1">
              <a:latin typeface="Verdana" panose="020B0604030504040204" pitchFamily="34" charset="0"/>
              <a:cs typeface="Times New Roman" panose="02020603050405020304" pitchFamily="18" charset="0"/>
            </a:endParaRPr>
          </a:p>
          <a:p>
            <a:pPr algn="just">
              <a:buFontTx/>
              <a:buNone/>
            </a:pPr>
            <a:r>
              <a:rPr lang="pt-BR" altLang="pt-BR" sz="2800" b="1">
                <a:latin typeface="Verdana" panose="020B0604030504040204" pitchFamily="34" charset="0"/>
                <a:cs typeface="Times New Roman" panose="02020603050405020304" pitchFamily="18" charset="0"/>
              </a:rPr>
              <a:t>	8. </a:t>
            </a:r>
            <a:r>
              <a:rPr lang="pt-BR" altLang="pt-BR" sz="2800" b="1" u="sng">
                <a:solidFill>
                  <a:srgbClr val="800080"/>
                </a:solidFill>
                <a:latin typeface="Verdana" panose="020B0604030504040204" pitchFamily="34" charset="0"/>
                <a:cs typeface="Times New Roman" panose="02020603050405020304" pitchFamily="18" charset="0"/>
              </a:rPr>
              <a:t>3 T.S, 140</a:t>
            </a:r>
            <a:r>
              <a:rPr lang="pt-BR" altLang="pt-BR" sz="2800" b="1">
                <a:latin typeface="Verdana" panose="020B0604030504040204" pitchFamily="34" charset="0"/>
                <a:cs typeface="Times New Roman" panose="02020603050405020304" pitchFamily="18" charset="0"/>
              </a:rPr>
              <a:t> - “</a:t>
            </a:r>
            <a:r>
              <a:rPr lang="pt-BR" altLang="pt-BR" sz="2800" b="1">
                <a:solidFill>
                  <a:srgbClr val="0000CC"/>
                </a:solidFill>
                <a:latin typeface="Verdana" panose="020B0604030504040204" pitchFamily="34" charset="0"/>
                <a:cs typeface="Times New Roman" panose="02020603050405020304" pitchFamily="18" charset="0"/>
              </a:rPr>
              <a:t>Os </a:t>
            </a:r>
            <a:r>
              <a:rPr lang="pt-BR" altLang="pt-BR" sz="2800" b="1" u="sng">
                <a:solidFill>
                  <a:srgbClr val="0000CC"/>
                </a:solidFill>
                <a:latin typeface="Verdana" panose="020B0604030504040204" pitchFamily="34" charset="0"/>
                <a:cs typeface="Times New Roman" panose="02020603050405020304" pitchFamily="18" charset="0"/>
              </a:rPr>
              <a:t>Adventistas do Sétimo Dia</a:t>
            </a:r>
            <a:r>
              <a:rPr lang="pt-BR" altLang="pt-BR" sz="2800" b="1">
                <a:latin typeface="Verdana" panose="020B0604030504040204" pitchFamily="34" charset="0"/>
                <a:cs typeface="Times New Roman" panose="02020603050405020304" pitchFamily="18" charset="0"/>
              </a:rPr>
              <a:t>,  foram </a:t>
            </a:r>
            <a:r>
              <a:rPr lang="pt-BR" altLang="pt-BR" sz="2800" b="1" u="sng">
                <a:solidFill>
                  <a:srgbClr val="800080"/>
                </a:solidFill>
                <a:latin typeface="Verdana" panose="020B0604030504040204" pitchFamily="34" charset="0"/>
                <a:cs typeface="Times New Roman" panose="02020603050405020304" pitchFamily="18" charset="0"/>
              </a:rPr>
              <a:t>escolhidos por Deus</a:t>
            </a:r>
            <a:r>
              <a:rPr lang="pt-BR" altLang="pt-BR" sz="2800" b="1">
                <a:latin typeface="Verdana" panose="020B0604030504040204" pitchFamily="34" charset="0"/>
                <a:cs typeface="Times New Roman" panose="02020603050405020304" pitchFamily="18" charset="0"/>
              </a:rPr>
              <a:t> como um povo peculiar, separado do mundo. Com a grande talhadeira da verdade Ele os cortou da pedreira do mundo, e os ligou a Si.  Tornou-os representantes seus , e os chamou para serem embaixadores Seus </a:t>
            </a:r>
            <a:r>
              <a:rPr lang="pt-BR" altLang="pt-BR" sz="2800" b="1" u="sng">
                <a:solidFill>
                  <a:srgbClr val="003366"/>
                </a:solidFill>
                <a:latin typeface="Verdana" panose="020B0604030504040204" pitchFamily="34" charset="0"/>
                <a:cs typeface="Times New Roman" panose="02020603050405020304" pitchFamily="18" charset="0"/>
              </a:rPr>
              <a:t>na derradeira obra de salvação</a:t>
            </a:r>
            <a:r>
              <a:rPr lang="pt-BR" altLang="pt-BR" sz="2800" b="1">
                <a:latin typeface="Verdana" panose="020B0604030504040204" pitchFamily="34" charset="0"/>
                <a:cs typeface="Times New Roman" panose="02020603050405020304" pitchFamily="18" charset="0"/>
              </a:rPr>
              <a:t>.”(1902)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Effect transition="in" filter="blinds(horizontal)">
                                      <p:cBhvr>
                                        <p:cTn id="7" dur="500"/>
                                        <p:tgtEl>
                                          <p:spTgt spid="614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146">
                                            <p:txEl>
                                              <p:pRg st="2" end="2"/>
                                            </p:txEl>
                                          </p:spTgt>
                                        </p:tgtEl>
                                        <p:attrNameLst>
                                          <p:attrName>style.visibility</p:attrName>
                                        </p:attrNameLst>
                                      </p:cBhvr>
                                      <p:to>
                                        <p:strVal val="visible"/>
                                      </p:to>
                                    </p:set>
                                    <p:animEffect transition="in" filter="blinds(horizontal)">
                                      <p:cBhvr>
                                        <p:cTn id="12" dur="500"/>
                                        <p:tgtEl>
                                          <p:spTgt spid="614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FED1AC71-6910-4FBC-957C-018998A05D60}"/>
              </a:ext>
            </a:extLst>
          </p:cNvPr>
          <p:cNvSpPr>
            <a:spLocks noGrp="1" noChangeArrowheads="1"/>
          </p:cNvSpPr>
          <p:nvPr>
            <p:ph type="body" idx="1"/>
          </p:nvPr>
        </p:nvSpPr>
        <p:spPr>
          <a:xfrm>
            <a:off x="381000" y="152400"/>
            <a:ext cx="8458200" cy="6705600"/>
          </a:xfrm>
        </p:spPr>
        <p:txBody>
          <a:bodyPr/>
          <a:lstStyle/>
          <a:p>
            <a:pPr algn="just">
              <a:lnSpc>
                <a:spcPct val="90000"/>
              </a:lnSpc>
              <a:buFontTx/>
              <a:buNone/>
            </a:pPr>
            <a:r>
              <a:rPr lang="pt-BR" altLang="pt-BR" sz="2400" b="1" i="1">
                <a:solidFill>
                  <a:srgbClr val="FF3300"/>
                </a:solidFill>
                <a:latin typeface="Verdana" panose="020B0604030504040204" pitchFamily="34" charset="0"/>
                <a:cs typeface="Times New Roman" panose="02020603050405020304" pitchFamily="18" charset="0"/>
              </a:rPr>
              <a:t>	</a:t>
            </a:r>
            <a:r>
              <a:rPr lang="pt-BR" altLang="pt-BR" sz="2800" b="1">
                <a:solidFill>
                  <a:srgbClr val="FF3300"/>
                </a:solidFill>
                <a:latin typeface="Verdana" panose="020B0604030504040204" pitchFamily="34" charset="0"/>
                <a:cs typeface="Times New Roman" panose="02020603050405020304" pitchFamily="18" charset="0"/>
              </a:rPr>
              <a:t>II –</a:t>
            </a:r>
            <a:r>
              <a:rPr lang="pt-BR" altLang="pt-BR" sz="2800" b="1" u="sng">
                <a:solidFill>
                  <a:srgbClr val="FF3300"/>
                </a:solidFill>
                <a:latin typeface="Verdana" panose="020B0604030504040204" pitchFamily="34" charset="0"/>
                <a:cs typeface="Times New Roman" panose="02020603050405020304" pitchFamily="18" charset="0"/>
              </a:rPr>
              <a:t> A I.A.S.D. NÃO É BABILÔNIA, NEM PARTE DELA. É A ESPOSA DE CRISTO.</a:t>
            </a:r>
          </a:p>
          <a:p>
            <a:pPr algn="just">
              <a:lnSpc>
                <a:spcPct val="90000"/>
              </a:lnSpc>
              <a:buFontTx/>
              <a:buNone/>
            </a:pPr>
            <a:endParaRPr lang="pt-BR" altLang="pt-BR" sz="1200" b="1" u="sng">
              <a:solidFill>
                <a:srgbClr val="FF3300"/>
              </a:solidFill>
              <a:latin typeface="Verdana" panose="020B0604030504040204" pitchFamily="34" charset="0"/>
              <a:cs typeface="Times New Roman" panose="02020603050405020304" pitchFamily="18" charset="0"/>
            </a:endParaRPr>
          </a:p>
          <a:p>
            <a:pPr algn="just">
              <a:lnSpc>
                <a:spcPct val="90000"/>
              </a:lnSpc>
              <a:buFontTx/>
              <a:buNone/>
            </a:pPr>
            <a:r>
              <a:rPr lang="pt-BR" altLang="pt-BR" sz="2800" b="1">
                <a:solidFill>
                  <a:srgbClr val="FF3300"/>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1. </a:t>
            </a:r>
            <a:r>
              <a:rPr lang="pt-BR" altLang="pt-BR" sz="2800" b="1" u="sng">
                <a:solidFill>
                  <a:srgbClr val="800080"/>
                </a:solidFill>
                <a:latin typeface="Verdana" panose="020B0604030504040204" pitchFamily="34" charset="0"/>
                <a:cs typeface="Times New Roman" panose="02020603050405020304" pitchFamily="18" charset="0"/>
              </a:rPr>
              <a:t>T.M., 20</a:t>
            </a:r>
            <a:r>
              <a:rPr lang="pt-BR" altLang="pt-BR" sz="2800" b="1">
                <a:solidFill>
                  <a:srgbClr val="800080"/>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 “Deus tem uma igreja, um povo escolhido; e pudessem todos ver como eu tenho visto, quão intimamente Cristo Se identifica com Seu povo, não se ouviria uma mensagem como essa que denuncia a igreja como Babilônia.” (1893)</a:t>
            </a:r>
            <a:r>
              <a:rPr lang="pt-BR" altLang="pt-BR" sz="2400" b="1">
                <a:latin typeface="Verdana" panose="020B0604030504040204" pitchFamily="34" charset="0"/>
                <a:cs typeface="Times New Roman" panose="02020603050405020304" pitchFamily="18" charset="0"/>
              </a:rPr>
              <a:t> </a:t>
            </a:r>
          </a:p>
          <a:p>
            <a:pPr algn="just">
              <a:lnSpc>
                <a:spcPct val="90000"/>
              </a:lnSpc>
              <a:buFontTx/>
              <a:buNone/>
            </a:pPr>
            <a:endParaRPr lang="pt-BR" altLang="pt-BR" sz="1200" b="1">
              <a:latin typeface="Verdana" panose="020B0604030504040204" pitchFamily="34" charset="0"/>
              <a:cs typeface="Times New Roman" panose="02020603050405020304" pitchFamily="18" charset="0"/>
            </a:endParaRPr>
          </a:p>
          <a:p>
            <a:pPr algn="just">
              <a:lnSpc>
                <a:spcPct val="90000"/>
              </a:lnSpc>
              <a:buFontTx/>
              <a:buNone/>
            </a:pPr>
            <a:r>
              <a:rPr lang="pt-BR" altLang="pt-BR" sz="2400" b="1">
                <a:latin typeface="Verdana" panose="020B0604030504040204" pitchFamily="34" charset="0"/>
                <a:cs typeface="Times New Roman" panose="02020603050405020304" pitchFamily="18" charset="0"/>
              </a:rPr>
              <a:t>	</a:t>
            </a:r>
            <a:r>
              <a:rPr lang="pt-BR" altLang="pt-BR" sz="2800" b="1" u="sng">
                <a:latin typeface="Verdana" panose="020B0604030504040204" pitchFamily="34" charset="0"/>
                <a:cs typeface="Times New Roman" panose="02020603050405020304" pitchFamily="18" charset="0"/>
              </a:rPr>
              <a:t>T.M., 37</a:t>
            </a:r>
            <a:r>
              <a:rPr lang="pt-BR" altLang="pt-BR" sz="2800" b="1">
                <a:latin typeface="Verdana" panose="020B0604030504040204" pitchFamily="34" charset="0"/>
                <a:cs typeface="Times New Roman" panose="02020603050405020304" pitchFamily="18" charset="0"/>
              </a:rPr>
              <a:t> – “ Aqueles que afirmam que as  Igrejas Adventistas do Sétimo Dia constituem Babilônia, ou qualquer parte de Babilônia, deveriam antes ficar em casa. Que eles se detenham e considerem  qual  é  a  mensagem   que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Effect transition="in" filter="blinds(horizontal)">
                                      <p:cBhvr>
                                        <p:cTn id="7" dur="500"/>
                                        <p:tgtEl>
                                          <p:spTgt spid="71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170">
                                            <p:txEl>
                                              <p:pRg st="2" end="2"/>
                                            </p:txEl>
                                          </p:spTgt>
                                        </p:tgtEl>
                                        <p:attrNameLst>
                                          <p:attrName>style.visibility</p:attrName>
                                        </p:attrNameLst>
                                      </p:cBhvr>
                                      <p:to>
                                        <p:strVal val="visible"/>
                                      </p:to>
                                    </p:set>
                                    <p:animEffect transition="in" filter="blinds(horizontal)">
                                      <p:cBhvr>
                                        <p:cTn id="12" dur="500"/>
                                        <p:tgtEl>
                                          <p:spTgt spid="717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170">
                                            <p:txEl>
                                              <p:pRg st="4" end="4"/>
                                            </p:txEl>
                                          </p:spTgt>
                                        </p:tgtEl>
                                        <p:attrNameLst>
                                          <p:attrName>style.visibility</p:attrName>
                                        </p:attrNameLst>
                                      </p:cBhvr>
                                      <p:to>
                                        <p:strVal val="visible"/>
                                      </p:to>
                                    </p:set>
                                    <p:animEffect transition="in" filter="blinds(horizontal)">
                                      <p:cBhvr>
                                        <p:cTn id="17" dur="500"/>
                                        <p:tgtEl>
                                          <p:spTgt spid="717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C411AB9-916B-4536-AF93-5EA5F1C3381F}"/>
              </a:ext>
            </a:extLst>
          </p:cNvPr>
          <p:cNvSpPr>
            <a:spLocks noGrp="1" noChangeArrowheads="1"/>
          </p:cNvSpPr>
          <p:nvPr>
            <p:ph type="body" idx="1"/>
          </p:nvPr>
        </p:nvSpPr>
        <p:spPr>
          <a:xfrm>
            <a:off x="381000" y="152400"/>
            <a:ext cx="8458200" cy="6705600"/>
          </a:xfrm>
        </p:spPr>
        <p:txBody>
          <a:bodyPr/>
          <a:lstStyle/>
          <a:p>
            <a:pPr algn="just">
              <a:lnSpc>
                <a:spcPct val="90000"/>
              </a:lnSpc>
              <a:buFontTx/>
              <a:buNone/>
            </a:pPr>
            <a:r>
              <a:rPr lang="pt-BR" altLang="pt-BR" sz="2400" b="1" i="1">
                <a:solidFill>
                  <a:srgbClr val="FF3300"/>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deve ser pregada presentemente. Em vez de trabalhar com meios divinos para preparar um povo que subsista no dia do Senhor, eles se puseram ao lado daquele que é um acusador dos irmãos, que os acusa dia e noite perante Deus.” (1893).</a:t>
            </a:r>
          </a:p>
          <a:p>
            <a:pPr algn="just">
              <a:lnSpc>
                <a:spcPct val="90000"/>
              </a:lnSpc>
              <a:buFontTx/>
              <a:buNone/>
            </a:pPr>
            <a:endParaRPr lang="pt-BR" altLang="pt-BR" sz="14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r>
              <a:rPr lang="pt-BR" altLang="pt-BR" sz="2800" b="1" u="sng">
                <a:solidFill>
                  <a:srgbClr val="800080"/>
                </a:solidFill>
                <a:latin typeface="Verdana" panose="020B0604030504040204" pitchFamily="34" charset="0"/>
                <a:cs typeface="Times New Roman" panose="02020603050405020304" pitchFamily="18" charset="0"/>
              </a:rPr>
              <a:t>T.M., 36</a:t>
            </a:r>
            <a:r>
              <a:rPr lang="pt-BR" altLang="pt-BR" sz="2800" b="1">
                <a:latin typeface="Verdana" panose="020B0604030504040204" pitchFamily="34" charset="0"/>
                <a:cs typeface="Times New Roman" panose="02020603050405020304" pitchFamily="18" charset="0"/>
              </a:rPr>
              <a:t> – “No folheto publicado pelo irmão S. e seus companheiros, ele acusa a igreja de Deus de ser Babilônia, e insiste em que haja uma </a:t>
            </a:r>
            <a:r>
              <a:rPr lang="pt-BR" altLang="pt-BR" sz="2800" b="1" u="sng">
                <a:latin typeface="Verdana" panose="020B0604030504040204" pitchFamily="34" charset="0"/>
                <a:cs typeface="Times New Roman" panose="02020603050405020304" pitchFamily="18" charset="0"/>
              </a:rPr>
              <a:t>separação</a:t>
            </a:r>
            <a:r>
              <a:rPr lang="pt-BR" altLang="pt-BR" sz="2800" b="1">
                <a:latin typeface="Verdana" panose="020B0604030504040204" pitchFamily="34" charset="0"/>
                <a:cs typeface="Times New Roman" panose="02020603050405020304" pitchFamily="18" charset="0"/>
              </a:rPr>
              <a:t> da Igreja. Esta é uma obra que não é honrosa nem justa... Não hesito em dizer que os que insistem nessa obra estão muito enganados.” (1893)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animEffect transition="in" filter="blinds(horizontal)">
                                      <p:cBhvr>
                                        <p:cTn id="7" dur="500"/>
                                        <p:tgtEl>
                                          <p:spTgt spid="81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194">
                                            <p:txEl>
                                              <p:pRg st="2" end="2"/>
                                            </p:txEl>
                                          </p:spTgt>
                                        </p:tgtEl>
                                        <p:attrNameLst>
                                          <p:attrName>style.visibility</p:attrName>
                                        </p:attrNameLst>
                                      </p:cBhvr>
                                      <p:to>
                                        <p:strVal val="visible"/>
                                      </p:to>
                                    </p:set>
                                    <p:animEffect transition="in" filter="blinds(horizontal)">
                                      <p:cBhvr>
                                        <p:cTn id="12" dur="500"/>
                                        <p:tgtEl>
                                          <p:spTgt spid="819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8EA5BA1-4E2C-43D9-85B5-EF0355D1DE47}"/>
              </a:ext>
            </a:extLst>
          </p:cNvPr>
          <p:cNvSpPr>
            <a:spLocks noGrp="1" noChangeArrowheads="1"/>
          </p:cNvSpPr>
          <p:nvPr>
            <p:ph type="body" idx="1"/>
          </p:nvPr>
        </p:nvSpPr>
        <p:spPr>
          <a:xfrm>
            <a:off x="381000" y="152400"/>
            <a:ext cx="8458200" cy="6705600"/>
          </a:xfrm>
        </p:spPr>
        <p:txBody>
          <a:bodyPr/>
          <a:lstStyle/>
          <a:p>
            <a:pPr algn="just">
              <a:lnSpc>
                <a:spcPct val="90000"/>
              </a:lnSpc>
              <a:buFontTx/>
              <a:buNone/>
            </a:pPr>
            <a:r>
              <a:rPr lang="pt-BR" altLang="pt-BR" sz="2800" b="1" i="1">
                <a:solidFill>
                  <a:srgbClr val="FF3300"/>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4. </a:t>
            </a:r>
            <a:r>
              <a:rPr lang="pt-BR" altLang="pt-BR" sz="2800" b="1" u="sng">
                <a:solidFill>
                  <a:srgbClr val="800080"/>
                </a:solidFill>
                <a:latin typeface="Verdana" panose="020B0604030504040204" pitchFamily="34" charset="0"/>
                <a:cs typeface="Times New Roman" panose="02020603050405020304" pitchFamily="18" charset="0"/>
              </a:rPr>
              <a:t>T.M., 42 e 43</a:t>
            </a:r>
            <a:r>
              <a:rPr lang="pt-BR" altLang="pt-BR" sz="2800" b="1">
                <a:latin typeface="Verdana" panose="020B0604030504040204" pitchFamily="34" charset="0"/>
                <a:cs typeface="Times New Roman" panose="02020603050405020304" pitchFamily="18" charset="0"/>
              </a:rPr>
              <a:t>  “ Ver-se-á que estes que proclamam mensagens falsas não terão um alto senso de honra e integridade. Enganarão o povo, e porão de mistura com o erro </a:t>
            </a:r>
            <a:r>
              <a:rPr lang="pt-BR" altLang="pt-BR" sz="2800" b="1" u="sng">
                <a:solidFill>
                  <a:srgbClr val="006600"/>
                </a:solidFill>
                <a:latin typeface="Verdana" panose="020B0604030504040204" pitchFamily="34" charset="0"/>
                <a:cs typeface="Times New Roman" panose="02020603050405020304" pitchFamily="18" charset="0"/>
              </a:rPr>
              <a:t>os Testemunhos da irmã Whit</a:t>
            </a:r>
            <a:r>
              <a:rPr lang="pt-BR" altLang="pt-BR" sz="2800" b="1">
                <a:solidFill>
                  <a:srgbClr val="006600"/>
                </a:solidFill>
                <a:latin typeface="Verdana" panose="020B0604030504040204" pitchFamily="34" charset="0"/>
                <a:cs typeface="Times New Roman" panose="02020603050405020304" pitchFamily="18" charset="0"/>
              </a:rPr>
              <a:t>e</a:t>
            </a:r>
            <a:r>
              <a:rPr lang="pt-BR" altLang="pt-BR" sz="2800" b="1">
                <a:latin typeface="Verdana" panose="020B0604030504040204" pitchFamily="34" charset="0"/>
                <a:cs typeface="Times New Roman" panose="02020603050405020304" pitchFamily="18" charset="0"/>
              </a:rPr>
              <a:t>, servindo-se de seu nome para dar influência à sua obra. Escolhem dos </a:t>
            </a:r>
            <a:r>
              <a:rPr lang="pt-BR" altLang="pt-BR" sz="2800" b="1" u="sng">
                <a:solidFill>
                  <a:srgbClr val="660033"/>
                </a:solidFill>
                <a:latin typeface="Verdana" panose="020B0604030504040204" pitchFamily="34" charset="0"/>
                <a:cs typeface="Times New Roman" panose="02020603050405020304" pitchFamily="18" charset="0"/>
              </a:rPr>
              <a:t>Testemunhos</a:t>
            </a:r>
            <a:r>
              <a:rPr lang="pt-BR" altLang="pt-BR" sz="2800" b="1">
                <a:latin typeface="Verdana" panose="020B0604030504040204" pitchFamily="34" charset="0"/>
                <a:cs typeface="Times New Roman" panose="02020603050405020304" pitchFamily="18" charset="0"/>
              </a:rPr>
              <a:t> certos trechos que acham que podem ser torcidos de modo a apoiar sua atitude e põe-nos numa moldura de falsidade, para que o seu erro tenha peso e seja aceito pelo povo. Dão falsa interpretação e aplicam mal o que Deus deu à igrejas para advertir, aconselhar,   reprovar,    confortar    e</a:t>
            </a:r>
            <a:endParaRPr lang="pt-BR" altLang="pt-BR" sz="24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animEffect transition="in" filter="blinds(horizontal)">
                                      <p:cBhvr>
                                        <p:cTn id="7" dur="500"/>
                                        <p:tgtEl>
                                          <p:spTgt spid="92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586F076-CA6F-4419-A0BC-FBD66A0CA555}"/>
              </a:ext>
            </a:extLst>
          </p:cNvPr>
          <p:cNvSpPr>
            <a:spLocks noGrp="1" noChangeArrowheads="1"/>
          </p:cNvSpPr>
          <p:nvPr>
            <p:ph type="body" idx="1"/>
          </p:nvPr>
        </p:nvSpPr>
        <p:spPr>
          <a:xfrm>
            <a:off x="381000" y="152400"/>
            <a:ext cx="8458200" cy="6705600"/>
          </a:xfrm>
        </p:spPr>
        <p:txBody>
          <a:bodyPr/>
          <a:lstStyle/>
          <a:p>
            <a:pPr algn="just">
              <a:buFontTx/>
              <a:buNone/>
            </a:pPr>
            <a:r>
              <a:rPr lang="pt-BR" altLang="pt-BR" b="1" i="1">
                <a:solidFill>
                  <a:srgbClr val="FF3300"/>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animar os que constituirão o povo remanescente de Deus... Pretender que a Igreja Adventista do Sétimo Dia é Babilônia, é fazer a mesma declaração, que faz Satanás, que é um acusador dos irmãos... Por esse mau emprego dos </a:t>
            </a:r>
            <a:r>
              <a:rPr lang="pt-BR" altLang="pt-BR" sz="2800" b="1" u="sng">
                <a:latin typeface="Verdana" panose="020B0604030504040204" pitchFamily="34" charset="0"/>
                <a:cs typeface="Times New Roman" panose="02020603050405020304" pitchFamily="18" charset="0"/>
              </a:rPr>
              <a:t>Testemunhos</a:t>
            </a:r>
            <a:r>
              <a:rPr lang="pt-BR" altLang="pt-BR" sz="2800" b="1">
                <a:latin typeface="Verdana" panose="020B0604030504040204" pitchFamily="34" charset="0"/>
                <a:cs typeface="Times New Roman" panose="02020603050405020304" pitchFamily="18" charset="0"/>
              </a:rPr>
              <a:t>, almas são levadas à perplexidade... Deus deseja que os Testemunhos estejam sempre emoldurados na verdade.” ( 1893)</a:t>
            </a:r>
          </a:p>
          <a:p>
            <a:pPr algn="just">
              <a:buFontTx/>
              <a:buNone/>
            </a:pPr>
            <a:endParaRPr lang="pt-BR" altLang="pt-BR" sz="1400" b="1">
              <a:latin typeface="Verdana" panose="020B0604030504040204" pitchFamily="34" charset="0"/>
              <a:cs typeface="Times New Roman" panose="02020603050405020304" pitchFamily="18" charset="0"/>
            </a:endParaRPr>
          </a:p>
          <a:p>
            <a:pPr algn="just">
              <a:buFontTx/>
              <a:buNone/>
            </a:pPr>
            <a:r>
              <a:rPr lang="pt-BR" altLang="pt-BR" sz="2800" b="1">
                <a:latin typeface="Verdana" panose="020B0604030504040204" pitchFamily="34" charset="0"/>
                <a:cs typeface="Times New Roman" panose="02020603050405020304" pitchFamily="18" charset="0"/>
              </a:rPr>
              <a:t>    5. </a:t>
            </a:r>
            <a:r>
              <a:rPr lang="pt-BR" altLang="pt-BR" sz="2800" b="1" u="sng">
                <a:solidFill>
                  <a:srgbClr val="FF3300"/>
                </a:solidFill>
                <a:latin typeface="Verdana" panose="020B0604030504040204" pitchFamily="34" charset="0"/>
                <a:cs typeface="Times New Roman" panose="02020603050405020304" pitchFamily="18" charset="0"/>
              </a:rPr>
              <a:t>T.M., 58 e 59</a:t>
            </a:r>
            <a:r>
              <a:rPr lang="pt-BR" altLang="pt-BR" sz="2800" b="1">
                <a:latin typeface="Verdana" panose="020B0604030504040204" pitchFamily="34" charset="0"/>
                <a:cs typeface="Times New Roman" panose="02020603050405020304" pitchFamily="18" charset="0"/>
              </a:rPr>
              <a:t> – “Meu irmão, soube que estais assumindo a posição de que a Igreja Adventista do Sétimo Dia é Babilônia  e  de  que  todos  os  que  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animEffect transition="in" filter="blinds(horizontal)">
                                      <p:cBhvr>
                                        <p:cTn id="7" dur="500"/>
                                        <p:tgtEl>
                                          <p:spTgt spid="1024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42">
                                            <p:txEl>
                                              <p:pRg st="2" end="2"/>
                                            </p:txEl>
                                          </p:spTgt>
                                        </p:tgtEl>
                                        <p:attrNameLst>
                                          <p:attrName>style.visibility</p:attrName>
                                        </p:attrNameLst>
                                      </p:cBhvr>
                                      <p:to>
                                        <p:strVal val="visible"/>
                                      </p:to>
                                    </p:set>
                                    <p:animEffect transition="in" filter="blinds(horizontal)">
                                      <p:cBhvr>
                                        <p:cTn id="12" dur="500"/>
                                        <p:tgtEl>
                                          <p:spTgt spid="1024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autoUpdateAnimBg="0"/>
    </p:bldLst>
  </p:timing>
</p:sld>
</file>

<file path=ppt/theme/theme1.xml><?xml version="1.0" encoding="utf-8"?>
<a:theme xmlns:a="http://schemas.openxmlformats.org/drawingml/2006/main" name="Estrutura padrão">
  <a:themeElements>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TotalTime>
  <Words>114</Words>
  <Application>Microsoft Office PowerPoint</Application>
  <PresentationFormat>Apresentação na tela (4:3)</PresentationFormat>
  <Paragraphs>189</Paragraphs>
  <Slides>49</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49</vt:i4>
      </vt:variant>
    </vt:vector>
  </HeadingPairs>
  <TitlesOfParts>
    <vt:vector size="52" baseType="lpstr">
      <vt:lpstr>Times New Roman</vt:lpstr>
      <vt:lpstr>Verdana</vt:lpstr>
      <vt:lpstr>Estrutura padrão</vt:lpstr>
      <vt:lpstr>CRISTO E SUA IGREJA UNIDOS PARA SEMPRE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UNB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CRISTO E SUA IGREJA UNIDOS PARA SEMPRE</dc:title>
  <dc:subject>SM-TEOLOGIA</dc:subject>
  <dc:creator>Pr. MARCELO AUGUSTO DE CARVALHO; EUNICE</dc:creator>
  <cp:keywords>www.4tons.com.br</cp:keywords>
  <dc:description>COMÉRCIO PROIBIDO. USO PESSOAL</dc:description>
  <cp:lastModifiedBy>Pr. Marcelo Carvalho</cp:lastModifiedBy>
  <cp:revision>281</cp:revision>
  <dcterms:created xsi:type="dcterms:W3CDTF">2002-03-26T16:52:26Z</dcterms:created>
  <dcterms:modified xsi:type="dcterms:W3CDTF">2019-10-21T13:30:36Z</dcterms:modified>
  <cp:category>SERMÕES</cp:category>
</cp:coreProperties>
</file>