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3399"/>
    <a:srgbClr val="9900FF"/>
    <a:srgbClr val="FF3300"/>
    <a:srgbClr val="00CC99"/>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7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71A02B2-3D14-4BE4-948F-F4C3CBC20AD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pt-BR" altLang="pt-BR"/>
          </a:p>
        </p:txBody>
      </p:sp>
      <p:sp>
        <p:nvSpPr>
          <p:cNvPr id="10243" name="Rectangle 3">
            <a:extLst>
              <a:ext uri="{FF2B5EF4-FFF2-40B4-BE49-F238E27FC236}">
                <a16:creationId xmlns:a16="http://schemas.microsoft.com/office/drawing/2014/main" id="{A57EC5D1-09B5-45E9-94E6-C95E363B6264}"/>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pt-BR" altLang="pt-BR"/>
          </a:p>
        </p:txBody>
      </p:sp>
      <p:sp>
        <p:nvSpPr>
          <p:cNvPr id="10244" name="Rectangle 4">
            <a:extLst>
              <a:ext uri="{FF2B5EF4-FFF2-40B4-BE49-F238E27FC236}">
                <a16:creationId xmlns:a16="http://schemas.microsoft.com/office/drawing/2014/main" id="{4B5F8CBB-C1CD-4B31-8159-3D7A3EE5D641}"/>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
        <p:nvSpPr>
          <p:cNvPr id="10245" name="Rectangle 5">
            <a:extLst>
              <a:ext uri="{FF2B5EF4-FFF2-40B4-BE49-F238E27FC236}">
                <a16:creationId xmlns:a16="http://schemas.microsoft.com/office/drawing/2014/main" id="{5F438849-273B-4900-BE5B-FB33DAFFB40D}"/>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D84385F-3BEA-48A8-8ECA-181B4C3B50F1}" type="slidenum">
              <a:rPr lang="pt-BR" altLang="pt-BR"/>
              <a:pPr/>
              <a:t>‹nº›</a:t>
            </a:fld>
            <a:endParaRPr lang="pt-BR" altLang="pt-B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FAC0E6-E147-4D21-9123-EEF985BC4221}"/>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C928AAC9-A72C-4101-86D3-2320DE44D16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A2AAF44-D1AF-4CB1-A51F-FECF0C78292E}"/>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DE2A5643-A6D7-485A-87C9-13DB4F4AF1CD}"/>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0478249-F01B-4C8A-A1C9-FEFF7C54697B}"/>
              </a:ext>
            </a:extLst>
          </p:cNvPr>
          <p:cNvSpPr>
            <a:spLocks noGrp="1"/>
          </p:cNvSpPr>
          <p:nvPr>
            <p:ph type="sldNum" sz="quarter" idx="12"/>
          </p:nvPr>
        </p:nvSpPr>
        <p:spPr/>
        <p:txBody>
          <a:bodyPr/>
          <a:lstStyle>
            <a:lvl1pPr>
              <a:defRPr/>
            </a:lvl1pPr>
          </a:lstStyle>
          <a:p>
            <a:fld id="{2BC74A23-45D9-4E07-90F9-ABFF59734726}" type="slidenum">
              <a:rPr lang="pt-BR" altLang="pt-BR"/>
              <a:pPr/>
              <a:t>‹nº›</a:t>
            </a:fld>
            <a:endParaRPr lang="pt-BR" altLang="pt-BR"/>
          </a:p>
        </p:txBody>
      </p:sp>
    </p:spTree>
    <p:extLst>
      <p:ext uri="{BB962C8B-B14F-4D97-AF65-F5344CB8AC3E}">
        <p14:creationId xmlns:p14="http://schemas.microsoft.com/office/powerpoint/2010/main" val="3752287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B32ECF-69DC-4A2A-9138-B4DA653D591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73A0F08-E627-414B-B227-9F9D0F4033BF}"/>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35F198A-2BB8-4EB6-98EB-A21E10BB1BB0}"/>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9DEAD621-3317-4D80-BEF7-291C4480E846}"/>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768DA73-7630-4DAD-859C-398D959B5059}"/>
              </a:ext>
            </a:extLst>
          </p:cNvPr>
          <p:cNvSpPr>
            <a:spLocks noGrp="1"/>
          </p:cNvSpPr>
          <p:nvPr>
            <p:ph type="sldNum" sz="quarter" idx="12"/>
          </p:nvPr>
        </p:nvSpPr>
        <p:spPr/>
        <p:txBody>
          <a:bodyPr/>
          <a:lstStyle>
            <a:lvl1pPr>
              <a:defRPr/>
            </a:lvl1pPr>
          </a:lstStyle>
          <a:p>
            <a:fld id="{52821897-7A6C-48F2-AB13-8EB1728F02F4}" type="slidenum">
              <a:rPr lang="pt-BR" altLang="pt-BR"/>
              <a:pPr/>
              <a:t>‹nº›</a:t>
            </a:fld>
            <a:endParaRPr lang="pt-BR" altLang="pt-BR"/>
          </a:p>
        </p:txBody>
      </p:sp>
    </p:spTree>
    <p:extLst>
      <p:ext uri="{BB962C8B-B14F-4D97-AF65-F5344CB8AC3E}">
        <p14:creationId xmlns:p14="http://schemas.microsoft.com/office/powerpoint/2010/main" val="14751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C16A501-781F-48BA-8812-D33A9D914DB6}"/>
              </a:ext>
            </a:extLst>
          </p:cNvPr>
          <p:cNvSpPr>
            <a:spLocks noGrp="1"/>
          </p:cNvSpPr>
          <p:nvPr>
            <p:ph type="title" orient="vert"/>
          </p:nvPr>
        </p:nvSpPr>
        <p:spPr>
          <a:xfrm>
            <a:off x="6515100" y="609600"/>
            <a:ext cx="1943100" cy="54864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B8C8CA6-71DA-4C4F-B7A2-C4994CE80DCD}"/>
              </a:ext>
            </a:extLst>
          </p:cNvPr>
          <p:cNvSpPr>
            <a:spLocks noGrp="1"/>
          </p:cNvSpPr>
          <p:nvPr>
            <p:ph type="body" orient="vert" idx="1"/>
          </p:nvPr>
        </p:nvSpPr>
        <p:spPr>
          <a:xfrm>
            <a:off x="685800" y="609600"/>
            <a:ext cx="5676900" cy="54864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574CAAC-F973-482D-9FE6-73147C801D9D}"/>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30FED160-F3F6-444C-A78D-340ED92531AB}"/>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8E0D02B2-44AF-4393-8073-AEB660E5455B}"/>
              </a:ext>
            </a:extLst>
          </p:cNvPr>
          <p:cNvSpPr>
            <a:spLocks noGrp="1"/>
          </p:cNvSpPr>
          <p:nvPr>
            <p:ph type="sldNum" sz="quarter" idx="12"/>
          </p:nvPr>
        </p:nvSpPr>
        <p:spPr/>
        <p:txBody>
          <a:bodyPr/>
          <a:lstStyle>
            <a:lvl1pPr>
              <a:defRPr/>
            </a:lvl1pPr>
          </a:lstStyle>
          <a:p>
            <a:fld id="{BA3844B7-7B74-4EF2-9323-EF5925ED3627}" type="slidenum">
              <a:rPr lang="pt-BR" altLang="pt-BR"/>
              <a:pPr/>
              <a:t>‹nº›</a:t>
            </a:fld>
            <a:endParaRPr lang="pt-BR" altLang="pt-BR"/>
          </a:p>
        </p:txBody>
      </p:sp>
    </p:spTree>
    <p:extLst>
      <p:ext uri="{BB962C8B-B14F-4D97-AF65-F5344CB8AC3E}">
        <p14:creationId xmlns:p14="http://schemas.microsoft.com/office/powerpoint/2010/main" val="2767088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DADB45-B4C6-4CE6-BAD2-DC5B03DF161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B3D0C33-A6CF-4425-B7E1-3E8314E0467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BF306E4-F56B-4A80-8F16-08C084C66C0D}"/>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852438C8-DA26-435B-AFF5-D473B665C731}"/>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BABA69F8-1B72-4E5A-A6EE-D46E0D20638A}"/>
              </a:ext>
            </a:extLst>
          </p:cNvPr>
          <p:cNvSpPr>
            <a:spLocks noGrp="1"/>
          </p:cNvSpPr>
          <p:nvPr>
            <p:ph type="sldNum" sz="quarter" idx="12"/>
          </p:nvPr>
        </p:nvSpPr>
        <p:spPr/>
        <p:txBody>
          <a:bodyPr/>
          <a:lstStyle>
            <a:lvl1pPr>
              <a:defRPr/>
            </a:lvl1pPr>
          </a:lstStyle>
          <a:p>
            <a:fld id="{B92DED34-F8D7-4EC1-82A0-5CAA373D403F}" type="slidenum">
              <a:rPr lang="pt-BR" altLang="pt-BR"/>
              <a:pPr/>
              <a:t>‹nº›</a:t>
            </a:fld>
            <a:endParaRPr lang="pt-BR" altLang="pt-BR"/>
          </a:p>
        </p:txBody>
      </p:sp>
    </p:spTree>
    <p:extLst>
      <p:ext uri="{BB962C8B-B14F-4D97-AF65-F5344CB8AC3E}">
        <p14:creationId xmlns:p14="http://schemas.microsoft.com/office/powerpoint/2010/main" val="77718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43B07B-1A0F-4C36-95CA-A32A21542827}"/>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5B836A2-286C-4274-8FDD-5B2C310E2BC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BE8A399C-BE23-4646-A3BB-42F911A829B0}"/>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267144FB-D012-4188-9DBD-4F7E3A6D87D0}"/>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55D4490-94EC-4BFA-8458-C8A1BBBE12DF}"/>
              </a:ext>
            </a:extLst>
          </p:cNvPr>
          <p:cNvSpPr>
            <a:spLocks noGrp="1"/>
          </p:cNvSpPr>
          <p:nvPr>
            <p:ph type="sldNum" sz="quarter" idx="12"/>
          </p:nvPr>
        </p:nvSpPr>
        <p:spPr/>
        <p:txBody>
          <a:bodyPr/>
          <a:lstStyle>
            <a:lvl1pPr>
              <a:defRPr/>
            </a:lvl1pPr>
          </a:lstStyle>
          <a:p>
            <a:fld id="{CA3C4610-60C5-4C07-AA2E-A5FAE514F8A4}" type="slidenum">
              <a:rPr lang="pt-BR" altLang="pt-BR"/>
              <a:pPr/>
              <a:t>‹nº›</a:t>
            </a:fld>
            <a:endParaRPr lang="pt-BR" altLang="pt-BR"/>
          </a:p>
        </p:txBody>
      </p:sp>
    </p:spTree>
    <p:extLst>
      <p:ext uri="{BB962C8B-B14F-4D97-AF65-F5344CB8AC3E}">
        <p14:creationId xmlns:p14="http://schemas.microsoft.com/office/powerpoint/2010/main" val="171773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BEF3FE-F852-433A-A987-6AB430D758C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F7FC766-0E0F-4C33-AF21-AC656B5B7CB2}"/>
              </a:ext>
            </a:extLst>
          </p:cNvPr>
          <p:cNvSpPr>
            <a:spLocks noGrp="1"/>
          </p:cNvSpPr>
          <p:nvPr>
            <p:ph sz="half" idx="1"/>
          </p:nvPr>
        </p:nvSpPr>
        <p:spPr>
          <a:xfrm>
            <a:off x="6858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E48CC83-3F71-4208-B2E8-66EC4C511E6D}"/>
              </a:ext>
            </a:extLst>
          </p:cNvPr>
          <p:cNvSpPr>
            <a:spLocks noGrp="1"/>
          </p:cNvSpPr>
          <p:nvPr>
            <p:ph sz="half" idx="2"/>
          </p:nvPr>
        </p:nvSpPr>
        <p:spPr>
          <a:xfrm>
            <a:off x="46482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BEDD7F8-F1E9-4631-B634-8AAB0F0FB7DA}"/>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52C8C37E-AAE5-4DC6-8F11-CC8E390BD02C}"/>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04F6A17D-9BE3-4976-8322-C183EDFB5398}"/>
              </a:ext>
            </a:extLst>
          </p:cNvPr>
          <p:cNvSpPr>
            <a:spLocks noGrp="1"/>
          </p:cNvSpPr>
          <p:nvPr>
            <p:ph type="sldNum" sz="quarter" idx="12"/>
          </p:nvPr>
        </p:nvSpPr>
        <p:spPr/>
        <p:txBody>
          <a:bodyPr/>
          <a:lstStyle>
            <a:lvl1pPr>
              <a:defRPr/>
            </a:lvl1pPr>
          </a:lstStyle>
          <a:p>
            <a:fld id="{DA86BFC7-2E6E-4BDA-9BC7-7D031DB73EAA}" type="slidenum">
              <a:rPr lang="pt-BR" altLang="pt-BR"/>
              <a:pPr/>
              <a:t>‹nº›</a:t>
            </a:fld>
            <a:endParaRPr lang="pt-BR" altLang="pt-BR"/>
          </a:p>
        </p:txBody>
      </p:sp>
    </p:spTree>
    <p:extLst>
      <p:ext uri="{BB962C8B-B14F-4D97-AF65-F5344CB8AC3E}">
        <p14:creationId xmlns:p14="http://schemas.microsoft.com/office/powerpoint/2010/main" val="358063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CECAC2-2F9C-4FBC-92C6-77DACD9C57FE}"/>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E5D5636-D9BC-4CA1-9CAD-854ED526258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286788DB-788F-4242-92F7-FFFF56CB989F}"/>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6F167AE-EC98-43BB-A7C1-1EA35D77102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B3B97A9-C01D-4266-9FEA-2AE6668EC52D}"/>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A327663-C213-4B42-813A-8E0580E09652}"/>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4424C664-9030-4AF2-B0BC-751D9A50525E}"/>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B49076D2-8038-44B4-8DD1-4596B0DBCB6D}"/>
              </a:ext>
            </a:extLst>
          </p:cNvPr>
          <p:cNvSpPr>
            <a:spLocks noGrp="1"/>
          </p:cNvSpPr>
          <p:nvPr>
            <p:ph type="sldNum" sz="quarter" idx="12"/>
          </p:nvPr>
        </p:nvSpPr>
        <p:spPr/>
        <p:txBody>
          <a:bodyPr/>
          <a:lstStyle>
            <a:lvl1pPr>
              <a:defRPr/>
            </a:lvl1pPr>
          </a:lstStyle>
          <a:p>
            <a:fld id="{6A47A2A4-1FA3-4FDB-99E4-9CAF5AE86EF5}" type="slidenum">
              <a:rPr lang="pt-BR" altLang="pt-BR"/>
              <a:pPr/>
              <a:t>‹nº›</a:t>
            </a:fld>
            <a:endParaRPr lang="pt-BR" altLang="pt-BR"/>
          </a:p>
        </p:txBody>
      </p:sp>
    </p:spTree>
    <p:extLst>
      <p:ext uri="{BB962C8B-B14F-4D97-AF65-F5344CB8AC3E}">
        <p14:creationId xmlns:p14="http://schemas.microsoft.com/office/powerpoint/2010/main" val="4037656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81993-04B8-4E12-83CF-DEC62B041FA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8A87D0B6-6AF7-4164-AC68-1155BFF68876}"/>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F9A7CE66-0A80-40A3-AD22-C142D0DD439F}"/>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0614C4A8-2951-4F7E-9FA2-D731962CD53F}"/>
              </a:ext>
            </a:extLst>
          </p:cNvPr>
          <p:cNvSpPr>
            <a:spLocks noGrp="1"/>
          </p:cNvSpPr>
          <p:nvPr>
            <p:ph type="sldNum" sz="quarter" idx="12"/>
          </p:nvPr>
        </p:nvSpPr>
        <p:spPr/>
        <p:txBody>
          <a:bodyPr/>
          <a:lstStyle>
            <a:lvl1pPr>
              <a:defRPr/>
            </a:lvl1pPr>
          </a:lstStyle>
          <a:p>
            <a:fld id="{AE3D7A52-1A2D-45B6-AD73-624C44495237}" type="slidenum">
              <a:rPr lang="pt-BR" altLang="pt-BR"/>
              <a:pPr/>
              <a:t>‹nº›</a:t>
            </a:fld>
            <a:endParaRPr lang="pt-BR" altLang="pt-BR"/>
          </a:p>
        </p:txBody>
      </p:sp>
    </p:spTree>
    <p:extLst>
      <p:ext uri="{BB962C8B-B14F-4D97-AF65-F5344CB8AC3E}">
        <p14:creationId xmlns:p14="http://schemas.microsoft.com/office/powerpoint/2010/main" val="228751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56D82DA8-CBA2-4A87-9FD3-8DEE0BD039A8}"/>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8B2F3535-1361-4C59-890F-2D03FE4D81AD}"/>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4A3B6DE7-A723-464A-9973-9BE593827513}"/>
              </a:ext>
            </a:extLst>
          </p:cNvPr>
          <p:cNvSpPr>
            <a:spLocks noGrp="1"/>
          </p:cNvSpPr>
          <p:nvPr>
            <p:ph type="sldNum" sz="quarter" idx="12"/>
          </p:nvPr>
        </p:nvSpPr>
        <p:spPr/>
        <p:txBody>
          <a:bodyPr/>
          <a:lstStyle>
            <a:lvl1pPr>
              <a:defRPr/>
            </a:lvl1pPr>
          </a:lstStyle>
          <a:p>
            <a:fld id="{4FE570D6-0752-4AB1-A117-4C3B53C7C44C}" type="slidenum">
              <a:rPr lang="pt-BR" altLang="pt-BR"/>
              <a:pPr/>
              <a:t>‹nº›</a:t>
            </a:fld>
            <a:endParaRPr lang="pt-BR" altLang="pt-BR"/>
          </a:p>
        </p:txBody>
      </p:sp>
    </p:spTree>
    <p:extLst>
      <p:ext uri="{BB962C8B-B14F-4D97-AF65-F5344CB8AC3E}">
        <p14:creationId xmlns:p14="http://schemas.microsoft.com/office/powerpoint/2010/main" val="12541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2BE14F-B302-4B20-A720-66E56AD554F9}"/>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16DC9B0-8C69-46C6-9D91-34097BA7D7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8DEF780-C0CE-4702-AADE-F1A7988929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EA7440F-C478-49C0-8829-1F10F1029639}"/>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DD279836-B1BD-49A3-891A-BA59582FEEFB}"/>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ECCA79EC-4C1A-4528-B269-200C993B90EE}"/>
              </a:ext>
            </a:extLst>
          </p:cNvPr>
          <p:cNvSpPr>
            <a:spLocks noGrp="1"/>
          </p:cNvSpPr>
          <p:nvPr>
            <p:ph type="sldNum" sz="quarter" idx="12"/>
          </p:nvPr>
        </p:nvSpPr>
        <p:spPr/>
        <p:txBody>
          <a:bodyPr/>
          <a:lstStyle>
            <a:lvl1pPr>
              <a:defRPr/>
            </a:lvl1pPr>
          </a:lstStyle>
          <a:p>
            <a:fld id="{99C95A97-030E-476F-8A4A-440875A708FB}" type="slidenum">
              <a:rPr lang="pt-BR" altLang="pt-BR"/>
              <a:pPr/>
              <a:t>‹nº›</a:t>
            </a:fld>
            <a:endParaRPr lang="pt-BR" altLang="pt-BR"/>
          </a:p>
        </p:txBody>
      </p:sp>
    </p:spTree>
    <p:extLst>
      <p:ext uri="{BB962C8B-B14F-4D97-AF65-F5344CB8AC3E}">
        <p14:creationId xmlns:p14="http://schemas.microsoft.com/office/powerpoint/2010/main" val="429287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1C7881-BD56-46A8-BFBA-B049837CC8F6}"/>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0D68EBF2-3882-4F01-882A-967162C252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21ACDAF1-3F17-4726-B8EE-61713797D1D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D226FC9-C286-428A-9BA2-2B8226F553B3}"/>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7E29DA84-C383-45CB-B5CA-C2C7556B4E22}"/>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6E0B7BB0-E46B-4C30-BF1D-086093B6DD84}"/>
              </a:ext>
            </a:extLst>
          </p:cNvPr>
          <p:cNvSpPr>
            <a:spLocks noGrp="1"/>
          </p:cNvSpPr>
          <p:nvPr>
            <p:ph type="sldNum" sz="quarter" idx="12"/>
          </p:nvPr>
        </p:nvSpPr>
        <p:spPr/>
        <p:txBody>
          <a:bodyPr/>
          <a:lstStyle>
            <a:lvl1pPr>
              <a:defRPr/>
            </a:lvl1pPr>
          </a:lstStyle>
          <a:p>
            <a:fld id="{AEFE48CC-360D-4A19-9A5A-C28553DD68F9}" type="slidenum">
              <a:rPr lang="pt-BR" altLang="pt-BR"/>
              <a:pPr/>
              <a:t>‹nº›</a:t>
            </a:fld>
            <a:endParaRPr lang="pt-BR" altLang="pt-BR"/>
          </a:p>
        </p:txBody>
      </p:sp>
    </p:spTree>
    <p:extLst>
      <p:ext uri="{BB962C8B-B14F-4D97-AF65-F5344CB8AC3E}">
        <p14:creationId xmlns:p14="http://schemas.microsoft.com/office/powerpoint/2010/main" val="3375960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68ED559-9E25-49EF-94E6-0710FD83B96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7D1156DC-3621-47C2-89BF-0CBD49F1104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657FFF7B-3CDA-4716-A318-ADFFCDA9F557}"/>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1029" name="Rectangle 5">
            <a:extLst>
              <a:ext uri="{FF2B5EF4-FFF2-40B4-BE49-F238E27FC236}">
                <a16:creationId xmlns:a16="http://schemas.microsoft.com/office/drawing/2014/main" id="{665CA1BE-9AD3-494E-B1D3-2E51446DB3D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ltLang="pt-BR"/>
          </a:p>
        </p:txBody>
      </p:sp>
      <p:sp>
        <p:nvSpPr>
          <p:cNvPr id="1030" name="Rectangle 6">
            <a:extLst>
              <a:ext uri="{FF2B5EF4-FFF2-40B4-BE49-F238E27FC236}">
                <a16:creationId xmlns:a16="http://schemas.microsoft.com/office/drawing/2014/main" id="{20B79DB8-8801-4680-BCDE-D0888F26B615}"/>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796A3B9-0FDE-45A0-AFC7-32195ABB8818}"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D7585A5-C727-4B55-951C-E38BDE450F39}"/>
              </a:ext>
            </a:extLst>
          </p:cNvPr>
          <p:cNvSpPr>
            <a:spLocks noGrp="1" noChangeArrowheads="1"/>
          </p:cNvSpPr>
          <p:nvPr>
            <p:ph type="title"/>
          </p:nvPr>
        </p:nvSpPr>
        <p:spPr>
          <a:xfrm>
            <a:off x="304800" y="228600"/>
            <a:ext cx="8839200" cy="1143000"/>
          </a:xfrm>
          <a:gradFill rotWithShape="0">
            <a:gsLst>
              <a:gs pos="0">
                <a:srgbClr val="9999FF"/>
              </a:gs>
              <a:gs pos="100000">
                <a:schemeClr val="bg1"/>
              </a:gs>
            </a:gsLst>
            <a:lin ang="5400000" scaled="1"/>
          </a:gradFill>
        </p:spPr>
        <p:txBody>
          <a:bodyPr/>
          <a:lstStyle/>
          <a:p>
            <a:r>
              <a:rPr lang="pt-BR" altLang="pt-BR" sz="2800" b="1">
                <a:solidFill>
                  <a:srgbClr val="006600"/>
                </a:solidFill>
                <a:effectLst>
                  <a:outerShdw blurRad="38100" dist="38100" dir="2700000" algn="tl">
                    <a:srgbClr val="000000"/>
                  </a:outerShdw>
                </a:effectLst>
                <a:latin typeface="Verdana" panose="020B0604030504040204" pitchFamily="34" charset="0"/>
              </a:rPr>
              <a:t>O APARENTE CONFLITO SOBRE JUSTIFICAÇÃO ENTRE PAULO E TIAGO</a:t>
            </a:r>
          </a:p>
        </p:txBody>
      </p:sp>
      <p:sp>
        <p:nvSpPr>
          <p:cNvPr id="2051" name="Rectangle 3">
            <a:extLst>
              <a:ext uri="{FF2B5EF4-FFF2-40B4-BE49-F238E27FC236}">
                <a16:creationId xmlns:a16="http://schemas.microsoft.com/office/drawing/2014/main" id="{DA8ADAF9-4589-4FF2-9C32-0FB20D4C9092}"/>
              </a:ext>
            </a:extLst>
          </p:cNvPr>
          <p:cNvSpPr>
            <a:spLocks noGrp="1" noChangeArrowheads="1"/>
          </p:cNvSpPr>
          <p:nvPr>
            <p:ph type="body" idx="1"/>
          </p:nvPr>
        </p:nvSpPr>
        <p:spPr>
          <a:xfrm>
            <a:off x="457200" y="3124200"/>
            <a:ext cx="8458200" cy="3733800"/>
          </a:xfrm>
        </p:spPr>
        <p:txBody>
          <a:bodyPr/>
          <a:lstStyle/>
          <a:p>
            <a:pPr marL="609600" indent="-609600">
              <a:buFontTx/>
              <a:buAutoNum type="arabicPeriod"/>
            </a:pPr>
            <a:r>
              <a:rPr lang="pt-BR" altLang="pt-BR" sz="2800" b="1" u="sng">
                <a:solidFill>
                  <a:srgbClr val="FF3300"/>
                </a:solidFill>
                <a:latin typeface="Verdana" panose="020B0604030504040204" pitchFamily="34" charset="0"/>
              </a:rPr>
              <a:t>Rom. 3:31</a:t>
            </a:r>
            <a:r>
              <a:rPr lang="pt-BR" altLang="pt-BR" sz="2800" b="1">
                <a:latin typeface="Verdana" panose="020B0604030504040204" pitchFamily="34" charset="0"/>
              </a:rPr>
              <a:t>.</a:t>
            </a:r>
          </a:p>
          <a:p>
            <a:pPr marL="609600" indent="-609600" algn="just">
              <a:buFontTx/>
              <a:buAutoNum type="arabicPeriod"/>
            </a:pPr>
            <a:r>
              <a:rPr lang="pt-BR" altLang="pt-BR" sz="2800" b="1">
                <a:latin typeface="Verdana" panose="020B0604030504040204" pitchFamily="34" charset="0"/>
              </a:rPr>
              <a:t>Parece haver uma possível contradição, ou choque teológico entre Paulo e Tiago (Epístolas de Romanos e Tiago), a ponto de Lutero chamar a epístola de Tiago de epístola de palha. E por outro lado, os católicos   baseados   no   Concílio  de</a:t>
            </a:r>
          </a:p>
        </p:txBody>
      </p:sp>
      <p:sp>
        <p:nvSpPr>
          <p:cNvPr id="2053" name="Text Box 5">
            <a:extLst>
              <a:ext uri="{FF2B5EF4-FFF2-40B4-BE49-F238E27FC236}">
                <a16:creationId xmlns:a16="http://schemas.microsoft.com/office/drawing/2014/main" id="{2CD764BD-FB95-48B3-85FD-7B52EE4FACB7}"/>
              </a:ext>
            </a:extLst>
          </p:cNvPr>
          <p:cNvSpPr txBox="1">
            <a:spLocks noChangeArrowheads="1"/>
          </p:cNvSpPr>
          <p:nvPr/>
        </p:nvSpPr>
        <p:spPr bwMode="auto">
          <a:xfrm>
            <a:off x="381000" y="2209800"/>
            <a:ext cx="3048000" cy="519113"/>
          </a:xfrm>
          <a:prstGeom prst="rect">
            <a:avLst/>
          </a:prstGeom>
          <a:gradFill rotWithShape="0">
            <a:gsLst>
              <a:gs pos="0">
                <a:srgbClr val="000082"/>
              </a:gs>
              <a:gs pos="30000">
                <a:srgbClr val="66008F"/>
              </a:gs>
              <a:gs pos="64999">
                <a:srgbClr val="BA0066"/>
              </a:gs>
              <a:gs pos="89999">
                <a:srgbClr val="FF0000"/>
              </a:gs>
              <a:gs pos="100000">
                <a:srgbClr val="FF82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800" b="1">
                <a:solidFill>
                  <a:srgbClr val="00CC99"/>
                </a:solidFill>
                <a:effectLst>
                  <a:outerShdw blurRad="38100" dist="38100" dir="2700000" algn="tl">
                    <a:srgbClr val="000000"/>
                  </a:outerShdw>
                </a:effectLst>
                <a:latin typeface="Verdana" panose="020B0604030504040204" pitchFamily="34" charset="0"/>
              </a:rPr>
              <a:t>INTRODUÇÃO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blinds(horizontal)">
                                      <p:cBhvr>
                                        <p:cTn id="12" dur="500"/>
                                        <p:tgtEl>
                                          <p:spTgt spid="20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7" dur="500"/>
                                        <p:tgtEl>
                                          <p:spTgt spid="205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blinds(horizontal)">
                                      <p:cBhvr>
                                        <p:cTn id="2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build="p" bldLvl="5" autoUpdateAnimBg="0"/>
      <p:bldP spid="205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13214B5-5454-47A1-80F1-9254A371FCA3}"/>
              </a:ext>
            </a:extLst>
          </p:cNvPr>
          <p:cNvSpPr>
            <a:spLocks noGrp="1" noChangeArrowheads="1"/>
          </p:cNvSpPr>
          <p:nvPr>
            <p:ph type="body" idx="1"/>
          </p:nvPr>
        </p:nvSpPr>
        <p:spPr>
          <a:xfrm>
            <a:off x="457200" y="228600"/>
            <a:ext cx="8458200" cy="6629400"/>
          </a:xfrm>
        </p:spPr>
        <p:txBody>
          <a:bodyPr/>
          <a:lstStyle/>
          <a:p>
            <a:pPr marL="609600" indent="-609600" algn="just">
              <a:buFontTx/>
              <a:buNone/>
            </a:pPr>
            <a:r>
              <a:rPr lang="pt-BR" altLang="pt-BR" sz="2800" b="1">
                <a:latin typeface="Verdana" panose="020B0604030504040204" pitchFamily="34" charset="0"/>
              </a:rPr>
              <a:t>	Trento, dizem que devem analisar Paulo do ponto de vista de Tiago, para encontrarem apoio para a doutrina católica de justificação pelas Obras.</a:t>
            </a:r>
          </a:p>
          <a:p>
            <a:pPr marL="609600" indent="-609600" algn="just">
              <a:buFontTx/>
              <a:buNone/>
            </a:pPr>
            <a:endParaRPr lang="pt-BR" altLang="pt-BR" sz="1400" b="1">
              <a:latin typeface="Verdana" panose="020B0604030504040204" pitchFamily="34" charset="0"/>
            </a:endParaRPr>
          </a:p>
          <a:p>
            <a:pPr marL="609600" indent="-609600" algn="just">
              <a:buFontTx/>
              <a:buNone/>
            </a:pPr>
            <a:r>
              <a:rPr lang="pt-BR" altLang="pt-BR" sz="2800" b="1">
                <a:latin typeface="Verdana" panose="020B0604030504040204" pitchFamily="34" charset="0"/>
              </a:rPr>
              <a:t>	Precisamos considerar:</a:t>
            </a:r>
          </a:p>
          <a:p>
            <a:pPr marL="609600" indent="-609600" algn="just">
              <a:buFontTx/>
              <a:buNone/>
            </a:pPr>
            <a:r>
              <a:rPr lang="pt-BR" altLang="pt-BR" sz="2800" b="1">
                <a:latin typeface="Verdana" panose="020B0604030504040204" pitchFamily="34" charset="0"/>
              </a:rPr>
              <a:t>	a) Os auditórios de Paulo e Tiago. (Escreveram suas epístolas preocupados com quem?)</a:t>
            </a:r>
          </a:p>
          <a:p>
            <a:pPr marL="609600" indent="-609600" algn="just">
              <a:buFontTx/>
              <a:buNone/>
            </a:pPr>
            <a:r>
              <a:rPr lang="pt-BR" altLang="pt-BR" sz="2800" b="1">
                <a:latin typeface="Verdana" panose="020B0604030504040204" pitchFamily="34" charset="0"/>
              </a:rPr>
              <a:t>	b) O que cada um escreve no contexto sobre fé.</a:t>
            </a:r>
          </a:p>
          <a:p>
            <a:pPr marL="609600" indent="-609600" algn="just">
              <a:buFontTx/>
              <a:buNone/>
            </a:pPr>
            <a:r>
              <a:rPr lang="pt-BR" altLang="pt-BR" sz="2800" b="1">
                <a:latin typeface="Verdana" panose="020B0604030504040204" pitchFamily="34" charset="0"/>
              </a:rPr>
              <a:t>	c) O que cada um escreve e analisa sobre obras.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2" dur="500"/>
                                        <p:tgtEl>
                                          <p:spTgt spid="30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blinds(horizontal)">
                                      <p:cBhvr>
                                        <p:cTn id="17" dur="500"/>
                                        <p:tgtEl>
                                          <p:spTgt spid="30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blinds(horizontal)">
                                      <p:cBhvr>
                                        <p:cTn id="22" dur="500"/>
                                        <p:tgtEl>
                                          <p:spTgt spid="30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blinds(horizontal)">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EB5E7CD-1C7E-4A6E-A75C-7C0BC739A0C5}"/>
              </a:ext>
            </a:extLst>
          </p:cNvPr>
          <p:cNvSpPr>
            <a:spLocks noGrp="1" noChangeArrowheads="1"/>
          </p:cNvSpPr>
          <p:nvPr>
            <p:ph type="body" idx="1"/>
          </p:nvPr>
        </p:nvSpPr>
        <p:spPr>
          <a:xfrm>
            <a:off x="457200" y="228600"/>
            <a:ext cx="8458200" cy="6629400"/>
          </a:xfrm>
        </p:spPr>
        <p:txBody>
          <a:bodyPr/>
          <a:lstStyle/>
          <a:p>
            <a:pPr marL="609600" indent="-609600" algn="just">
              <a:buFontTx/>
              <a:buNone/>
            </a:pPr>
            <a:r>
              <a:rPr lang="pt-BR" altLang="pt-BR" sz="2800" b="1">
                <a:latin typeface="Verdana" panose="020B0604030504040204" pitchFamily="34" charset="0"/>
              </a:rPr>
              <a:t>	d) O contexto em que cada um fala da experiência de Abraão.</a:t>
            </a:r>
          </a:p>
          <a:p>
            <a:pPr marL="609600" indent="-609600" algn="just">
              <a:buFontTx/>
              <a:buNone/>
            </a:pPr>
            <a:endParaRPr lang="pt-BR" altLang="pt-BR" sz="1000" b="1">
              <a:latin typeface="Verdana" panose="020B0604030504040204" pitchFamily="34" charset="0"/>
            </a:endParaRPr>
          </a:p>
          <a:p>
            <a:pPr marL="609600" indent="-609600" algn="just">
              <a:buFontTx/>
              <a:buNone/>
            </a:pPr>
            <a:r>
              <a:rPr lang="pt-BR" altLang="pt-BR" sz="2800" b="1">
                <a:solidFill>
                  <a:srgbClr val="FF3300"/>
                </a:solidFill>
                <a:latin typeface="Verdana" panose="020B0604030504040204" pitchFamily="34" charset="0"/>
              </a:rPr>
              <a:t>I – </a:t>
            </a:r>
            <a:r>
              <a:rPr lang="pt-BR" altLang="pt-BR" sz="2800" b="1" u="sng">
                <a:solidFill>
                  <a:srgbClr val="FF3300"/>
                </a:solidFill>
                <a:latin typeface="Verdana" panose="020B0604030504040204" pitchFamily="34" charset="0"/>
              </a:rPr>
              <a:t>OS AUDITÓRIOS DE PAULO E TIAGO</a:t>
            </a:r>
            <a:r>
              <a:rPr lang="pt-BR" altLang="pt-BR" sz="2800" b="1">
                <a:solidFill>
                  <a:srgbClr val="FF3300"/>
                </a:solidFill>
                <a:latin typeface="Verdana" panose="020B0604030504040204" pitchFamily="34" charset="0"/>
              </a:rPr>
              <a:t>:</a:t>
            </a:r>
          </a:p>
          <a:p>
            <a:pPr marL="609600" indent="-609600" algn="just">
              <a:buFontTx/>
              <a:buNone/>
            </a:pPr>
            <a:endParaRPr lang="pt-BR" altLang="pt-BR" sz="1200" b="1">
              <a:solidFill>
                <a:srgbClr val="FF3300"/>
              </a:solidFill>
              <a:latin typeface="Verdana" panose="020B0604030504040204" pitchFamily="34" charset="0"/>
            </a:endParaRPr>
          </a:p>
          <a:p>
            <a:pPr marL="609600" indent="-609600" algn="just">
              <a:buFontTx/>
              <a:buNone/>
            </a:pPr>
            <a:r>
              <a:rPr lang="pt-BR" altLang="pt-BR" sz="2800" b="1">
                <a:latin typeface="Verdana" panose="020B0604030504040204" pitchFamily="34" charset="0"/>
              </a:rPr>
              <a:t>	1. Em primeiro lugar é bom ressaltar que Paulo e Tiago escrevem de costas um para o outro, tendo auditório diferentes e preocupações diferentes ao escreverem.</a:t>
            </a:r>
          </a:p>
          <a:p>
            <a:pPr marL="609600" indent="-609600" algn="just">
              <a:buFontTx/>
              <a:buNone/>
            </a:pPr>
            <a:r>
              <a:rPr lang="pt-BR" altLang="pt-BR" sz="2800" b="1">
                <a:latin typeface="Verdana" panose="020B0604030504040204" pitchFamily="34" charset="0"/>
              </a:rPr>
              <a:t>	a) Paulo escreve preocupado com o problema dos judeus, os quais queriam se justificar por obras da lei e queriam ainda persuadir os gentios conversos   a   se   justificarem   pelas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blinds(horizontal)">
                                      <p:cBhvr>
                                        <p:cTn id="7" dur="500"/>
                                        <p:tgtEl>
                                          <p:spTgt spid="40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8">
                                            <p:txEl>
                                              <p:pRg st="2" end="2"/>
                                            </p:txEl>
                                          </p:spTgt>
                                        </p:tgtEl>
                                        <p:attrNameLst>
                                          <p:attrName>style.visibility</p:attrName>
                                        </p:attrNameLst>
                                      </p:cBhvr>
                                      <p:to>
                                        <p:strVal val="visible"/>
                                      </p:to>
                                    </p:set>
                                    <p:animEffect transition="in" filter="blinds(horizontal)">
                                      <p:cBhvr>
                                        <p:cTn id="12" dur="500"/>
                                        <p:tgtEl>
                                          <p:spTgt spid="409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8">
                                            <p:txEl>
                                              <p:pRg st="4" end="4"/>
                                            </p:txEl>
                                          </p:spTgt>
                                        </p:tgtEl>
                                        <p:attrNameLst>
                                          <p:attrName>style.visibility</p:attrName>
                                        </p:attrNameLst>
                                      </p:cBhvr>
                                      <p:to>
                                        <p:strVal val="visible"/>
                                      </p:to>
                                    </p:set>
                                    <p:animEffect transition="in" filter="blinds(horizontal)">
                                      <p:cBhvr>
                                        <p:cTn id="17" dur="500"/>
                                        <p:tgtEl>
                                          <p:spTgt spid="409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8">
                                            <p:txEl>
                                              <p:pRg st="5" end="5"/>
                                            </p:txEl>
                                          </p:spTgt>
                                        </p:tgtEl>
                                        <p:attrNameLst>
                                          <p:attrName>style.visibility</p:attrName>
                                        </p:attrNameLst>
                                      </p:cBhvr>
                                      <p:to>
                                        <p:strVal val="visible"/>
                                      </p:to>
                                    </p:set>
                                    <p:animEffect transition="in" filter="blinds(horizontal)">
                                      <p:cBhvr>
                                        <p:cTn id="22" dur="500"/>
                                        <p:tgtEl>
                                          <p:spTgt spid="40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E562B4-2B70-4F0C-A1CA-6243B0966722}"/>
              </a:ext>
            </a:extLst>
          </p:cNvPr>
          <p:cNvSpPr>
            <a:spLocks noGrp="1" noChangeArrowheads="1"/>
          </p:cNvSpPr>
          <p:nvPr>
            <p:ph type="body" idx="1"/>
          </p:nvPr>
        </p:nvSpPr>
        <p:spPr>
          <a:xfrm>
            <a:off x="457200" y="228600"/>
            <a:ext cx="8458200" cy="6629400"/>
          </a:xfrm>
        </p:spPr>
        <p:txBody>
          <a:bodyPr/>
          <a:lstStyle/>
          <a:p>
            <a:pPr marL="609600" indent="-609600" algn="just">
              <a:lnSpc>
                <a:spcPct val="90000"/>
              </a:lnSpc>
              <a:buFontTx/>
              <a:buNone/>
            </a:pPr>
            <a:r>
              <a:rPr lang="pt-BR" altLang="pt-BR" sz="2800" b="1">
                <a:latin typeface="Verdana" panose="020B0604030504040204" pitchFamily="34" charset="0"/>
              </a:rPr>
              <a:t>	obras da lei, guardando todo o sistema de Leis Judaicas.</a:t>
            </a:r>
          </a:p>
          <a:p>
            <a:pPr marL="609600" indent="-609600" algn="just">
              <a:lnSpc>
                <a:spcPct val="90000"/>
              </a:lnSpc>
              <a:buFontTx/>
              <a:buNone/>
            </a:pPr>
            <a:r>
              <a:rPr lang="pt-BR" altLang="pt-BR" sz="2800" b="1">
                <a:latin typeface="Verdana" panose="020B0604030504040204" pitchFamily="34" charset="0"/>
              </a:rPr>
              <a:t>	b) Tiago escreve uma epístola universal, tendo em vista entre outros sua preocupação com os gnósticos, que pregavam justificação pelo conhecimento, pela fé, sem necessidade de evidência ou fruto da fé, que é obediência.</a:t>
            </a:r>
          </a:p>
          <a:p>
            <a:pPr marL="609600" indent="-609600" algn="just">
              <a:lnSpc>
                <a:spcPct val="90000"/>
              </a:lnSpc>
              <a:buFontTx/>
              <a:buNone/>
            </a:pPr>
            <a:endParaRPr lang="pt-BR" altLang="pt-BR" sz="2800" b="1">
              <a:latin typeface="Verdana" panose="020B0604030504040204" pitchFamily="34" charset="0"/>
            </a:endParaRPr>
          </a:p>
          <a:p>
            <a:pPr marL="609600" indent="-609600" algn="just">
              <a:lnSpc>
                <a:spcPct val="90000"/>
              </a:lnSpc>
              <a:buFontTx/>
              <a:buNone/>
            </a:pPr>
            <a:r>
              <a:rPr lang="pt-BR" altLang="pt-BR" sz="2800" b="1">
                <a:solidFill>
                  <a:srgbClr val="9900FF"/>
                </a:solidFill>
                <a:effectLst>
                  <a:outerShdw blurRad="38100" dist="38100" dir="2700000" algn="tl">
                    <a:srgbClr val="C0C0C0"/>
                  </a:outerShdw>
                </a:effectLst>
                <a:latin typeface="Verdana" panose="020B0604030504040204" pitchFamily="34" charset="0"/>
              </a:rPr>
              <a:t>II – </a:t>
            </a:r>
            <a:r>
              <a:rPr lang="pt-BR" altLang="pt-BR" sz="2800" b="1" u="sng">
                <a:solidFill>
                  <a:srgbClr val="9900FF"/>
                </a:solidFill>
                <a:effectLst>
                  <a:outerShdw blurRad="38100" dist="38100" dir="2700000" algn="tl">
                    <a:srgbClr val="C0C0C0"/>
                  </a:outerShdw>
                </a:effectLst>
                <a:latin typeface="Verdana" panose="020B0604030504040204" pitchFamily="34" charset="0"/>
              </a:rPr>
              <a:t>EM QUE ASPECTO PAULO E TIAGO SE REFEREM A FÉ</a:t>
            </a:r>
          </a:p>
          <a:p>
            <a:pPr marL="609600" indent="-609600" algn="just">
              <a:lnSpc>
                <a:spcPct val="90000"/>
              </a:lnSpc>
              <a:buFontTx/>
              <a:buNone/>
            </a:pPr>
            <a:r>
              <a:rPr lang="pt-BR" altLang="pt-BR" sz="2800" b="1">
                <a:latin typeface="Verdana" panose="020B0604030504040204" pitchFamily="34" charset="0"/>
              </a:rPr>
              <a:t>1. Paulo usa “fé” para conversão, justificação do pecado. (Rom. 3:24; 3:28; 4:1-5).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blinds(horizontal)">
                                      <p:cBhvr>
                                        <p:cTn id="7" dur="5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blinds(horizontal)">
                                      <p:cBhvr>
                                        <p:cTn id="12" dur="500"/>
                                        <p:tgtEl>
                                          <p:spTgt spid="51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Effect transition="in" filter="blinds(horizontal)">
                                      <p:cBhvr>
                                        <p:cTn id="17" dur="500"/>
                                        <p:tgtEl>
                                          <p:spTgt spid="512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2">
                                            <p:txEl>
                                              <p:pRg st="4" end="4"/>
                                            </p:txEl>
                                          </p:spTgt>
                                        </p:tgtEl>
                                        <p:attrNameLst>
                                          <p:attrName>style.visibility</p:attrName>
                                        </p:attrNameLst>
                                      </p:cBhvr>
                                      <p:to>
                                        <p:strVal val="visible"/>
                                      </p:to>
                                    </p:set>
                                    <p:animEffect transition="in" filter="blinds(horizontal)">
                                      <p:cBhvr>
                                        <p:cTn id="22" dur="500"/>
                                        <p:tgtEl>
                                          <p:spTgt spid="5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91D18DF-F5E8-477E-A9DA-DA6F3719F0E4}"/>
              </a:ext>
            </a:extLst>
          </p:cNvPr>
          <p:cNvSpPr>
            <a:spLocks noGrp="1" noChangeArrowheads="1"/>
          </p:cNvSpPr>
          <p:nvPr>
            <p:ph type="body" idx="1"/>
          </p:nvPr>
        </p:nvSpPr>
        <p:spPr>
          <a:xfrm>
            <a:off x="457200" y="228600"/>
            <a:ext cx="8458200" cy="6629400"/>
          </a:xfrm>
        </p:spPr>
        <p:txBody>
          <a:bodyPr/>
          <a:lstStyle/>
          <a:p>
            <a:pPr marL="609600" indent="-609600" algn="just">
              <a:lnSpc>
                <a:spcPct val="90000"/>
              </a:lnSpc>
              <a:buFontTx/>
              <a:buNone/>
            </a:pPr>
            <a:r>
              <a:rPr lang="pt-BR" altLang="pt-BR" sz="2800" b="1">
                <a:latin typeface="Verdana" panose="020B0604030504040204" pitchFamily="34" charset="0"/>
              </a:rPr>
              <a:t>	2. Tiago usa “fé” como crença, doutrina, princípio de vida. (Tiago 2:14; 23 e 24).</a:t>
            </a:r>
          </a:p>
          <a:p>
            <a:pPr marL="609600" indent="-609600" algn="just">
              <a:lnSpc>
                <a:spcPct val="90000"/>
              </a:lnSpc>
              <a:buFontTx/>
              <a:buNone/>
            </a:pPr>
            <a:endParaRPr lang="pt-BR" altLang="pt-BR" sz="1200" b="1">
              <a:latin typeface="Verdana" panose="020B0604030504040204" pitchFamily="34" charset="0"/>
            </a:endParaRPr>
          </a:p>
          <a:p>
            <a:pPr marL="609600" indent="-609600" algn="just">
              <a:lnSpc>
                <a:spcPct val="90000"/>
              </a:lnSpc>
              <a:buFontTx/>
              <a:buNone/>
            </a:pPr>
            <a:r>
              <a:rPr lang="pt-BR" altLang="pt-BR" sz="2800" b="1">
                <a:solidFill>
                  <a:srgbClr val="003399"/>
                </a:solidFill>
                <a:latin typeface="Verdana" panose="020B0604030504040204" pitchFamily="34" charset="0"/>
              </a:rPr>
              <a:t>III – </a:t>
            </a:r>
            <a:r>
              <a:rPr lang="pt-BR" altLang="pt-BR" sz="2800" b="1" u="sng">
                <a:solidFill>
                  <a:srgbClr val="003399"/>
                </a:solidFill>
                <a:effectLst>
                  <a:outerShdw blurRad="38100" dist="38100" dir="2700000" algn="tl">
                    <a:srgbClr val="C0C0C0"/>
                  </a:outerShdw>
                </a:effectLst>
                <a:latin typeface="Verdana" panose="020B0604030504040204" pitchFamily="34" charset="0"/>
              </a:rPr>
              <a:t>EM QUE ASPECTO PAULO E TIAGO SE REFEREM A OBRAS</a:t>
            </a:r>
          </a:p>
          <a:p>
            <a:pPr marL="609600" indent="-609600" algn="just">
              <a:lnSpc>
                <a:spcPct val="90000"/>
              </a:lnSpc>
              <a:buFontTx/>
              <a:buNone/>
            </a:pPr>
            <a:endParaRPr lang="pt-BR" altLang="pt-BR" sz="2800" b="1" u="sng">
              <a:solidFill>
                <a:srgbClr val="003399"/>
              </a:solidFill>
              <a:effectLst>
                <a:outerShdw blurRad="38100" dist="38100" dir="2700000" algn="tl">
                  <a:srgbClr val="C0C0C0"/>
                </a:outerShdw>
              </a:effectLst>
              <a:latin typeface="Verdana" panose="020B0604030504040204" pitchFamily="34" charset="0"/>
            </a:endParaRPr>
          </a:p>
          <a:p>
            <a:pPr marL="609600" indent="-609600" algn="just">
              <a:lnSpc>
                <a:spcPct val="90000"/>
              </a:lnSpc>
              <a:buFontTx/>
              <a:buNone/>
            </a:pPr>
            <a:r>
              <a:rPr lang="pt-BR" altLang="pt-BR" sz="2800" b="1">
                <a:latin typeface="Verdana" panose="020B0604030504040204" pitchFamily="34" charset="0"/>
              </a:rPr>
              <a:t>	1. Paulo usa “Obras” referindo-se a “Obras da Lei”, condenando quem as pratica visando a justificação, e não como resultado da justificação.</a:t>
            </a:r>
          </a:p>
          <a:p>
            <a:pPr marL="609600" indent="-609600" algn="just">
              <a:lnSpc>
                <a:spcPct val="90000"/>
              </a:lnSpc>
              <a:buFontTx/>
              <a:buNone/>
            </a:pPr>
            <a:r>
              <a:rPr lang="pt-BR" altLang="pt-BR" sz="2800" b="1">
                <a:latin typeface="Verdana" panose="020B0604030504040204" pitchFamily="34" charset="0"/>
              </a:rPr>
              <a:t>	2. Tiago usa “Obras” como fruto do Espírito, aquilo que o crente mostra depois que aceita a Cristo, frutos da fé.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blinds(horizontal)">
                                      <p:cBhvr>
                                        <p:cTn id="7" dur="500"/>
                                        <p:tgtEl>
                                          <p:spTgt spid="61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6">
                                            <p:txEl>
                                              <p:pRg st="2" end="2"/>
                                            </p:txEl>
                                          </p:spTgt>
                                        </p:tgtEl>
                                        <p:attrNameLst>
                                          <p:attrName>style.visibility</p:attrName>
                                        </p:attrNameLst>
                                      </p:cBhvr>
                                      <p:to>
                                        <p:strVal val="visible"/>
                                      </p:to>
                                    </p:set>
                                    <p:animEffect transition="in" filter="blinds(horizontal)">
                                      <p:cBhvr>
                                        <p:cTn id="12" dur="500"/>
                                        <p:tgtEl>
                                          <p:spTgt spid="614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6">
                                            <p:txEl>
                                              <p:pRg st="4" end="4"/>
                                            </p:txEl>
                                          </p:spTgt>
                                        </p:tgtEl>
                                        <p:attrNameLst>
                                          <p:attrName>style.visibility</p:attrName>
                                        </p:attrNameLst>
                                      </p:cBhvr>
                                      <p:to>
                                        <p:strVal val="visible"/>
                                      </p:to>
                                    </p:set>
                                    <p:animEffect transition="in" filter="blinds(horizontal)">
                                      <p:cBhvr>
                                        <p:cTn id="17" dur="500"/>
                                        <p:tgtEl>
                                          <p:spTgt spid="614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46">
                                            <p:txEl>
                                              <p:pRg st="5" end="5"/>
                                            </p:txEl>
                                          </p:spTgt>
                                        </p:tgtEl>
                                        <p:attrNameLst>
                                          <p:attrName>style.visibility</p:attrName>
                                        </p:attrNameLst>
                                      </p:cBhvr>
                                      <p:to>
                                        <p:strVal val="visible"/>
                                      </p:to>
                                    </p:set>
                                    <p:animEffect transition="in" filter="blinds(horizontal)">
                                      <p:cBhvr>
                                        <p:cTn id="22" dur="500"/>
                                        <p:tgtEl>
                                          <p:spTgt spid="61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99F0881-C8CA-406D-8451-C4B8D65E4F10}"/>
              </a:ext>
            </a:extLst>
          </p:cNvPr>
          <p:cNvSpPr>
            <a:spLocks noGrp="1" noChangeArrowheads="1"/>
          </p:cNvSpPr>
          <p:nvPr>
            <p:ph type="body" idx="1"/>
          </p:nvPr>
        </p:nvSpPr>
        <p:spPr>
          <a:xfrm>
            <a:off x="457200" y="152400"/>
            <a:ext cx="8458200" cy="6629400"/>
          </a:xfrm>
        </p:spPr>
        <p:txBody>
          <a:bodyPr/>
          <a:lstStyle/>
          <a:p>
            <a:pPr marL="609600" indent="-609600" algn="just">
              <a:lnSpc>
                <a:spcPct val="90000"/>
              </a:lnSpc>
              <a:buFontTx/>
              <a:buNone/>
            </a:pPr>
            <a:r>
              <a:rPr lang="pt-BR" altLang="pt-BR" sz="2800" b="1">
                <a:solidFill>
                  <a:srgbClr val="660066"/>
                </a:solidFill>
                <a:effectLst>
                  <a:outerShdw blurRad="38100" dist="38100" dir="2700000" algn="tl">
                    <a:srgbClr val="C0C0C0"/>
                  </a:outerShdw>
                </a:effectLst>
                <a:latin typeface="Verdana" panose="020B0604030504040204" pitchFamily="34" charset="0"/>
              </a:rPr>
              <a:t>IV – </a:t>
            </a:r>
            <a:r>
              <a:rPr lang="pt-BR" altLang="pt-BR" sz="2800" b="1" u="sng">
                <a:solidFill>
                  <a:srgbClr val="660066"/>
                </a:solidFill>
                <a:effectLst>
                  <a:outerShdw blurRad="38100" dist="38100" dir="2700000" algn="tl">
                    <a:srgbClr val="C0C0C0"/>
                  </a:outerShdw>
                </a:effectLst>
                <a:latin typeface="Verdana" panose="020B0604030504040204" pitchFamily="34" charset="0"/>
              </a:rPr>
              <a:t>EM QUE ASPECTO PAULO E TIAGO SE REFEREM Á EXPERIÊNCIA DE ABRAÃO</a:t>
            </a:r>
          </a:p>
          <a:p>
            <a:pPr marL="609600" indent="-609600" algn="just">
              <a:lnSpc>
                <a:spcPct val="90000"/>
              </a:lnSpc>
              <a:buFontTx/>
              <a:buNone/>
            </a:pPr>
            <a:endParaRPr lang="pt-BR" altLang="pt-BR" sz="1000" b="1">
              <a:latin typeface="Verdana" panose="020B0604030504040204" pitchFamily="34" charset="0"/>
            </a:endParaRPr>
          </a:p>
          <a:p>
            <a:pPr marL="609600" indent="-609600" algn="just">
              <a:lnSpc>
                <a:spcPct val="90000"/>
              </a:lnSpc>
              <a:buFontTx/>
              <a:buNone/>
            </a:pPr>
            <a:r>
              <a:rPr lang="pt-BR" altLang="pt-BR" sz="2800" b="1">
                <a:latin typeface="Verdana" panose="020B0604030504040204" pitchFamily="34" charset="0"/>
              </a:rPr>
              <a:t>	1. Paulo usa a experiência de Abraão antes da instituição da circuncisão, citando </a:t>
            </a:r>
            <a:r>
              <a:rPr lang="pt-BR" altLang="pt-BR" sz="2800" b="1" u="sng">
                <a:solidFill>
                  <a:srgbClr val="003399"/>
                </a:solidFill>
                <a:latin typeface="Verdana" panose="020B0604030504040204" pitchFamily="34" charset="0"/>
              </a:rPr>
              <a:t>Gên. 15</a:t>
            </a:r>
            <a:r>
              <a:rPr lang="pt-BR" altLang="pt-BR" sz="2800" b="1">
                <a:latin typeface="Verdana" panose="020B0604030504040204" pitchFamily="34" charset="0"/>
              </a:rPr>
              <a:t>, quando Abraão creu na vinda de um herdeiro ao não ter mais idade para tal.</a:t>
            </a:r>
          </a:p>
          <a:p>
            <a:pPr marL="609600" indent="-609600" algn="just">
              <a:lnSpc>
                <a:spcPct val="90000"/>
              </a:lnSpc>
              <a:buFontTx/>
              <a:buNone/>
            </a:pPr>
            <a:r>
              <a:rPr lang="pt-BR" altLang="pt-BR" sz="2800" b="1">
                <a:latin typeface="Verdana" panose="020B0604030504040204" pitchFamily="34" charset="0"/>
              </a:rPr>
              <a:t>	2. Tiago usa a experiência de Abraão depois da circuncisão, quando Deus pediu que sacrificasse seu filho (</a:t>
            </a:r>
            <a:r>
              <a:rPr lang="pt-BR" altLang="pt-BR" sz="2800" b="1" u="sng">
                <a:solidFill>
                  <a:srgbClr val="660033"/>
                </a:solidFill>
                <a:latin typeface="Verdana" panose="020B0604030504040204" pitchFamily="34" charset="0"/>
              </a:rPr>
              <a:t>Gên. 22:1</a:t>
            </a:r>
            <a:r>
              <a:rPr lang="pt-BR" altLang="pt-BR" sz="2800" b="1">
                <a:latin typeface="Verdana" panose="020B0604030504040204" pitchFamily="34" charset="0"/>
              </a:rPr>
              <a:t>) e que depois o próprio Deus disse: “Agora sei que temes a Deus”. </a:t>
            </a:r>
            <a:r>
              <a:rPr lang="pt-BR" altLang="pt-BR" sz="2800" b="1" u="sng">
                <a:solidFill>
                  <a:srgbClr val="FF3300"/>
                </a:solidFill>
                <a:latin typeface="Verdana" panose="020B0604030504040204" pitchFamily="34" charset="0"/>
              </a:rPr>
              <a:t>Gên. 22:12</a:t>
            </a:r>
            <a:r>
              <a:rPr lang="pt-BR" altLang="pt-BR" sz="2800" b="1">
                <a:latin typeface="Verdana" panose="020B0604030504040204" pitchFamily="34" charset="0"/>
              </a:rPr>
              <a:t>, reconhecendo isto através do ato, da obra de sacrificar seu filho.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blinds(horizontal)">
                                      <p:cBhvr>
                                        <p:cTn id="7" dur="500"/>
                                        <p:tgtEl>
                                          <p:spTgt spid="71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0">
                                            <p:txEl>
                                              <p:pRg st="2" end="2"/>
                                            </p:txEl>
                                          </p:spTgt>
                                        </p:tgtEl>
                                        <p:attrNameLst>
                                          <p:attrName>style.visibility</p:attrName>
                                        </p:attrNameLst>
                                      </p:cBhvr>
                                      <p:to>
                                        <p:strVal val="visible"/>
                                      </p:to>
                                    </p:set>
                                    <p:animEffect transition="in" filter="blinds(horizontal)">
                                      <p:cBhvr>
                                        <p:cTn id="12" dur="500"/>
                                        <p:tgtEl>
                                          <p:spTgt spid="717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0">
                                            <p:txEl>
                                              <p:pRg st="3" end="3"/>
                                            </p:txEl>
                                          </p:spTgt>
                                        </p:tgtEl>
                                        <p:attrNameLst>
                                          <p:attrName>style.visibility</p:attrName>
                                        </p:attrNameLst>
                                      </p:cBhvr>
                                      <p:to>
                                        <p:strVal val="visible"/>
                                      </p:to>
                                    </p:set>
                                    <p:animEffect transition="in" filter="blinds(horizontal)">
                                      <p:cBhvr>
                                        <p:cTn id="17" dur="500"/>
                                        <p:tgtEl>
                                          <p:spTgt spid="71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37A94E7-7F61-4C97-96B1-89811EF54B7A}"/>
              </a:ext>
            </a:extLst>
          </p:cNvPr>
          <p:cNvSpPr>
            <a:spLocks noGrp="1" noChangeArrowheads="1"/>
          </p:cNvSpPr>
          <p:nvPr>
            <p:ph type="body" idx="1"/>
          </p:nvPr>
        </p:nvSpPr>
        <p:spPr>
          <a:xfrm>
            <a:off x="457200" y="152400"/>
            <a:ext cx="8458200" cy="6629400"/>
          </a:xfrm>
        </p:spPr>
        <p:txBody>
          <a:bodyPr/>
          <a:lstStyle/>
          <a:p>
            <a:pPr marL="609600" indent="-609600" algn="just">
              <a:buFontTx/>
              <a:buNone/>
            </a:pPr>
            <a:r>
              <a:rPr lang="pt-BR" altLang="pt-BR" sz="2800" b="1">
                <a:latin typeface="Verdana" panose="020B0604030504040204" pitchFamily="34" charset="0"/>
              </a:rPr>
              <a:t>	Essa obra foi fruto do Espírito, fruto da fé, que Abraão demonstrou depois da justificação pela fé.</a:t>
            </a:r>
          </a:p>
          <a:p>
            <a:pPr marL="609600" indent="-609600" algn="just">
              <a:buFontTx/>
              <a:buNone/>
            </a:pPr>
            <a:endParaRPr lang="pt-BR" altLang="pt-BR" sz="2800" b="1">
              <a:latin typeface="Verdana" panose="020B0604030504040204" pitchFamily="34" charset="0"/>
            </a:endParaRPr>
          </a:p>
          <a:p>
            <a:pPr marL="609600" indent="-609600" algn="just">
              <a:buFontTx/>
              <a:buNone/>
            </a:pPr>
            <a:r>
              <a:rPr lang="pt-BR" altLang="pt-BR" sz="2800" b="1">
                <a:solidFill>
                  <a:schemeClr val="accent2"/>
                </a:solidFill>
                <a:effectLst>
                  <a:outerShdw blurRad="38100" dist="38100" dir="2700000" algn="tl">
                    <a:srgbClr val="C0C0C0"/>
                  </a:outerShdw>
                </a:effectLst>
                <a:latin typeface="Verdana" panose="020B0604030504040204" pitchFamily="34" charset="0"/>
              </a:rPr>
              <a:t>CONCLUSÃO:</a:t>
            </a:r>
          </a:p>
          <a:p>
            <a:pPr marL="609600" indent="-609600" algn="just">
              <a:buFontTx/>
              <a:buNone/>
            </a:pPr>
            <a:endParaRPr lang="pt-BR" altLang="pt-BR" sz="2800" b="1">
              <a:solidFill>
                <a:schemeClr val="accent2"/>
              </a:solidFill>
              <a:effectLst>
                <a:outerShdw blurRad="38100" dist="38100" dir="2700000" algn="tl">
                  <a:srgbClr val="C0C0C0"/>
                </a:outerShdw>
              </a:effectLst>
              <a:latin typeface="Verdana" panose="020B0604030504040204" pitchFamily="34" charset="0"/>
            </a:endParaRPr>
          </a:p>
          <a:p>
            <a:pPr marL="609600" indent="-609600" algn="just">
              <a:buFontTx/>
              <a:buNone/>
            </a:pPr>
            <a:r>
              <a:rPr lang="pt-BR" altLang="pt-BR" sz="2800" b="1">
                <a:latin typeface="Verdana" panose="020B0604030504040204" pitchFamily="34" charset="0"/>
              </a:rPr>
              <a:t>	Portanto, Paulo e Tiago se harmonizam. Eles apenas escrevem, para auditórios diferentes e vendo problemas e circunstâncias diferentes. “Pois”, os espíritos dos profetas estão sujeitos aos profetas”. </a:t>
            </a:r>
            <a:r>
              <a:rPr lang="pt-BR" altLang="pt-BR" sz="2800" b="1" u="sng">
                <a:solidFill>
                  <a:srgbClr val="FF3300"/>
                </a:solidFill>
                <a:effectLst>
                  <a:outerShdw blurRad="38100" dist="38100" dir="2700000" algn="tl">
                    <a:srgbClr val="C0C0C0"/>
                  </a:outerShdw>
                </a:effectLst>
                <a:latin typeface="Verdana" panose="020B0604030504040204" pitchFamily="34" charset="0"/>
              </a:rPr>
              <a:t>I Cor. 14:32</a:t>
            </a:r>
            <a:r>
              <a:rPr lang="pt-BR" altLang="pt-BR" sz="2800" b="1">
                <a:latin typeface="Verdan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linds(horizontal)">
                                      <p:cBhvr>
                                        <p:cTn id="7" dur="500"/>
                                        <p:tgtEl>
                                          <p:spTgt spid="8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blinds(horizontal)">
                                      <p:cBhvr>
                                        <p:cTn id="12" dur="500"/>
                                        <p:tgtEl>
                                          <p:spTgt spid="81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4">
                                            <p:txEl>
                                              <p:pRg st="4" end="4"/>
                                            </p:txEl>
                                          </p:spTgt>
                                        </p:tgtEl>
                                        <p:attrNameLst>
                                          <p:attrName>style.visibility</p:attrName>
                                        </p:attrNameLst>
                                      </p:cBhvr>
                                      <p:to>
                                        <p:strVal val="visible"/>
                                      </p:to>
                                    </p:set>
                                    <p:animEffect transition="in" filter="blinds(horizontal)">
                                      <p:cBhvr>
                                        <p:cTn id="17" dur="500"/>
                                        <p:tgtEl>
                                          <p:spTgt spid="8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bldLvl="5" autoUpdateAnimBg="0"/>
    </p:bld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73</Words>
  <Application>Microsoft Office PowerPoint</Application>
  <PresentationFormat>Apresentação na tela (4:3)</PresentationFormat>
  <Paragraphs>36</Paragraphs>
  <Slides>7</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7</vt:i4>
      </vt:variant>
    </vt:vector>
  </HeadingPairs>
  <TitlesOfParts>
    <vt:vector size="10" baseType="lpstr">
      <vt:lpstr>Times New Roman</vt:lpstr>
      <vt:lpstr>Verdana</vt:lpstr>
      <vt:lpstr>Estrutura padrão</vt:lpstr>
      <vt:lpstr>O APARENTE CONFLITO SOBRE JUSTIFICAÇÃO ENTRE PAULO E TIAGO</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APARENTE CONFLITO SOBRE JUSTIFICAÇÃO ENTRE PAULO E TIAGO</dc:title>
  <dc:subject>SM-TEOLOGIA</dc:subject>
  <dc:creator>Pr. MARCELO AUGUSTO DE CARVALHO; EUNICE</dc:creator>
  <cp:keywords>www.4tons.com.br</cp:keywords>
  <dc:description>COMÉRCIO PROIBIDO. USO PESSOAL</dc:description>
  <cp:lastModifiedBy>Pr. Marcelo Carvalho</cp:lastModifiedBy>
  <cp:revision>38</cp:revision>
  <dcterms:created xsi:type="dcterms:W3CDTF">2002-03-25T17:10:15Z</dcterms:created>
  <dcterms:modified xsi:type="dcterms:W3CDTF">2019-10-21T13:44:44Z</dcterms:modified>
  <cp:category>SERMÕES</cp:category>
</cp:coreProperties>
</file>