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3366"/>
    <a:srgbClr val="006600"/>
    <a:srgbClr val="FF3300"/>
    <a:srgbClr val="0080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21C1B3C-3DD4-466A-8981-11173D2492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0E293C3-908E-4BF4-B864-CD2D34CB21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4AA36C-032D-4320-8E67-558F1E2842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CE04FDF-1A74-49F6-B78F-7F7F8A45ADC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049531-FA29-4953-958B-9500D67A8B1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18341-ADAB-4EFE-88D0-33711469D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DC1DBB-8836-4443-8269-5374BF205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AD7B53-B0ED-44E0-AF02-45381B885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639B30-9A9E-4174-A9F3-25240B51C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36C41A-47BD-4523-BE5D-58AF186A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25294-C3D7-4E36-A9A7-8B3B173478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918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9C327-3C78-4FD2-824D-E520B471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D6AE6A-7416-4C8D-BA80-6A2B31113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46B6C5-0DE6-4F0A-BB6D-C6567421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805C6A-0FAE-4FD6-9E08-F3E700BF0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60F8C7-4041-4CCC-B353-AA792D3A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C5B8C-64EB-46A8-862E-669D8DF119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9011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EAE6C6-1B44-45BB-B414-CA5347EFF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AA1C947-AC83-449B-8B43-0FDACB5E6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31D777-E35B-4E27-865D-BD403190A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FD463E-CD57-492B-8748-EAFCF9103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C98296-4FCC-46AD-B536-CA4D736CF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3858E-504A-4DEA-8531-B669B758603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8858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BDCE1-2051-4154-BAA8-4F8841F43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6C062C-F482-4733-AFE0-2267DB895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6F6618-EDCC-445E-8357-5E71E73F9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36AAD3-CA1B-4331-BE11-41DC4E34E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E7724C-3453-4F82-AF05-0E2EFF8C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BDB99-7E3F-4F77-845D-0B862031D0C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5977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E32A8C-27F3-4B01-9E44-0F1A31850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161F24-4B88-4C85-AB4C-28717EB92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E189A6-2EB2-45AB-A188-874CED76D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CAE01B-242F-4174-AFE6-8810315D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7E317A-7032-4EFC-906E-EDEB2BA3C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6F999-A224-4EEB-BE2C-AA5221D088B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410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01D78-6D39-48D7-98DD-B8F4486F0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06452B-D0A6-45F2-B5DC-677D75134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12EA76-FEB6-4384-AEA1-B2DDAECF7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878929-36F1-48A1-A24B-6C56AA1F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95A507-C449-473B-B1C7-2B5AA31A8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C1B089-7BA4-4C19-8541-E6CFF253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E1DE4-3759-4882-B3EB-A85C2A1A7B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160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CF7ED-9D9E-46EE-8710-FBE20755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EF9845-AFA2-4777-AA79-1DB2C3F2E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BD2795-17BD-48C5-8D59-D5F80AC3E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ADDDBD0-AF2B-475D-B8CB-3B25C86EB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255954-4E21-414C-870F-1CA273AA0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C0AF381-6E2A-4111-99CA-6A88087A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D10A1E4-6C89-4B21-8C24-2BDE8D63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648C1DE-E3F2-450E-B34A-2F8F0149D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01ADF-5258-404C-8EA7-797C176EC09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60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A9DAD-E692-4FA3-B03A-EF972BCA9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C7465B4-DD82-4AE0-A8DA-545916A2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45F1612-52E8-47B1-AB1D-0749ECEBE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A10D20-DD24-4A3A-A4FB-2CCBD635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38171-7D0A-4119-9684-8AD7239F262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202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CE09F8-EAF5-4C34-A8AA-D3BFC1BF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89189B-165C-4302-AAEA-23F2C0B90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16558E3-C01D-4CEB-BC7B-0B9B2CE37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F1A3C-82BC-47D7-B49C-B9BE3264DC7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20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FCB44-FCBF-4E1D-8F9D-41E4FF40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551D18-8876-4F80-8973-C0CA5209E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2B57D26-E90B-44A6-A825-110C839F0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77351F-1BE2-4237-92FF-C20870E5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4C70C6-B5F0-4FFF-82C5-EC4CEF3B1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03EAEE8-2BEA-4CD8-A086-1E29A0F01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7E8C3-CCEA-4002-B972-5B05D1E2B56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2833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28513-32D7-4D1C-9243-C4662A00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8DFE9CF-2850-4106-BEAC-41C3122E5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040E52-3852-472C-AD1E-2521653B6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16D6B5-11F9-42E2-82CA-E89F4401C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3EF17B-485B-43AA-9CA8-3D0786E33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9B33D7-47E6-4148-9DF3-BABE0C52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B6850-9FCA-48F2-B36D-A21693E6C09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048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4FE966-FAD5-4A23-B203-4011885DF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EDAB628-B2B7-4DE9-8967-8D53B27C24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91C751B-1FA6-4BE1-A497-CF6C29659A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00848C4-B764-470A-8B51-6EAFC7C507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1F44BC-233E-4AE3-A0A3-5DB91398B3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08BEF4-96AD-4A0F-985B-07F7AAF7C092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8D8F5D3-F654-486A-81C3-5E22E3FBC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3399FF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r>
              <a:rPr lang="pt-BR" altLang="pt-BR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PROBLEMA DA TRANSFUSÃO DE SANGUE</a:t>
            </a:r>
            <a:r>
              <a:rPr lang="pt-BR" altLang="pt-BR"/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DA16F64-C479-42D5-8FA5-421183057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8077200" cy="27432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pt-BR" altLang="pt-BR" sz="28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Colossenses 1:20</a:t>
            </a:r>
          </a:p>
          <a:p>
            <a:pPr marL="609600" indent="-609600">
              <a:buFontTx/>
              <a:buAutoNum type="arabicPeriod"/>
            </a:pPr>
            <a:endParaRPr lang="pt-BR" altLang="pt-BR" sz="2800" b="1" u="sng">
              <a:latin typeface="Verdana" panose="020B0604030504040204" pitchFamily="34" charset="0"/>
            </a:endParaRPr>
          </a:p>
          <a:p>
            <a:pPr marL="609600" indent="-609600" algn="just">
              <a:buFontTx/>
              <a:buAutoNum type="arabicPeriod"/>
            </a:pPr>
            <a:r>
              <a:rPr lang="pt-BR" altLang="pt-BR" sz="2800" b="1">
                <a:latin typeface="Verdana" panose="020B0604030504040204" pitchFamily="34" charset="0"/>
              </a:rPr>
              <a:t>Deus proibiu comer sangue porque é vida. Transfusão de sangue também entraria nesta proibição?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51351769-4026-40D7-92EB-F58ABC722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743200"/>
            <a:ext cx="3200400" cy="519113"/>
          </a:xfrm>
          <a:prstGeom prst="rect">
            <a:avLst/>
          </a:prstGeom>
          <a:gradFill rotWithShape="0">
            <a:gsLst>
              <a:gs pos="0">
                <a:srgbClr val="00808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INTRODUÇÃO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bldLvl="5" autoUpdateAnimBg="0"/>
      <p:bldP spid="205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CDBD8484-A988-4976-ACF1-1CA7E0EEC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"/>
            <a:ext cx="8305800" cy="6248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pt-BR" altLang="pt-BR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 – </a:t>
            </a:r>
            <a:r>
              <a:rPr lang="pt-BR" altLang="pt-BR" sz="28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 PROIBIÇÃO DE SANGUE  NO VT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pt-BR" altLang="pt-BR" sz="1000" b="1" u="sng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1. </a:t>
            </a:r>
            <a:r>
              <a:rPr lang="pt-BR" altLang="pt-BR" sz="2800" b="1" u="sng">
                <a:solidFill>
                  <a:schemeClr val="accent2"/>
                </a:solidFill>
                <a:latin typeface="Verdana" panose="020B0604030504040204" pitchFamily="34" charset="0"/>
              </a:rPr>
              <a:t>Gên. 9:4</a:t>
            </a:r>
            <a:r>
              <a:rPr lang="pt-BR" altLang="pt-BR" sz="2800" b="1">
                <a:latin typeface="Verdana" panose="020B0604030504040204" pitchFamily="34" charset="0"/>
              </a:rPr>
              <a:t> - Proibição de comer sangue após o dilúvio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2.</a:t>
            </a:r>
            <a:r>
              <a:rPr lang="pt-BR" altLang="pt-BR" sz="2800" b="1" u="sng">
                <a:solidFill>
                  <a:srgbClr val="FF3300"/>
                </a:solidFill>
                <a:latin typeface="Verdana" panose="020B0604030504040204" pitchFamily="34" charset="0"/>
              </a:rPr>
              <a:t>Lev. 3:17</a:t>
            </a:r>
            <a:r>
              <a:rPr lang="pt-BR" altLang="pt-BR" sz="2800" b="1">
                <a:latin typeface="Verdana" panose="020B0604030504040204" pitchFamily="34" charset="0"/>
              </a:rPr>
              <a:t> - Sangue e gordura, proibidos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3. </a:t>
            </a:r>
            <a:r>
              <a:rPr lang="pt-BR" altLang="pt-BR" sz="2800" b="1" u="sng">
                <a:solidFill>
                  <a:schemeClr val="accent2"/>
                </a:solidFill>
                <a:latin typeface="Verdana" panose="020B0604030504040204" pitchFamily="34" charset="0"/>
              </a:rPr>
              <a:t>Lev. 7:26-27</a:t>
            </a:r>
            <a:r>
              <a:rPr lang="pt-BR" altLang="pt-BR" sz="2800" b="1">
                <a:latin typeface="Verdana" panose="020B0604030504040204" pitchFamily="34" charset="0"/>
              </a:rPr>
              <a:t> - Proibição de sangue de animais.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1000" b="1"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solidFill>
                  <a:srgbClr val="99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II – </a:t>
            </a:r>
            <a:r>
              <a:rPr lang="pt-BR" altLang="pt-BR" sz="2800" b="1" u="sng">
                <a:solidFill>
                  <a:srgbClr val="99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 PROIBIÇÃO DE SANGUE NO NT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2800" b="1"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1.</a:t>
            </a:r>
            <a:r>
              <a:rPr lang="pt-BR" altLang="pt-BR" sz="2800" b="1" u="sng">
                <a:solidFill>
                  <a:srgbClr val="008080"/>
                </a:solidFill>
                <a:latin typeface="Verdana" panose="020B0604030504040204" pitchFamily="34" charset="0"/>
              </a:rPr>
              <a:t>Atos 15:20 e 29</a:t>
            </a:r>
            <a:r>
              <a:rPr lang="pt-BR" altLang="pt-BR" sz="2800" b="1">
                <a:latin typeface="Verdana" panose="020B0604030504040204" pitchFamily="34" charset="0"/>
              </a:rPr>
              <a:t> - Proibição de sangue no Concílio de Jerusalém.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2.</a:t>
            </a:r>
            <a:r>
              <a:rPr lang="pt-BR" altLang="pt-BR" sz="2800" b="1" u="sng">
                <a:solidFill>
                  <a:srgbClr val="800080"/>
                </a:solidFill>
                <a:latin typeface="Verdana" panose="020B0604030504040204" pitchFamily="34" charset="0"/>
              </a:rPr>
              <a:t>Atos 21:25 </a:t>
            </a:r>
            <a:r>
              <a:rPr lang="pt-BR" altLang="pt-BR" sz="2800" b="1">
                <a:latin typeface="Verdana" panose="020B0604030504040204" pitchFamily="34" charset="0"/>
              </a:rPr>
              <a:t>- Confirmação da Proibição.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2800" b="1" u="sng">
              <a:solidFill>
                <a:srgbClr val="99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DCF9AC0-46D6-4E86-B34B-46E556FFC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"/>
            <a:ext cx="8305800" cy="62484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pt-BR" altLang="pt-BR" sz="2800" b="1">
                <a:solidFill>
                  <a:srgbClr val="008080"/>
                </a:solidFill>
                <a:latin typeface="Verdana" panose="020B0604030504040204" pitchFamily="34" charset="0"/>
              </a:rPr>
              <a:t>III – </a:t>
            </a:r>
            <a:r>
              <a:rPr lang="pt-BR" altLang="pt-BR" sz="2800" b="1" u="sng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SANGUE É VIDA E CRISTO MANDA DAR A VIDA PELOS SEUS AMIGOS</a:t>
            </a:r>
          </a:p>
          <a:p>
            <a:pPr marL="609600" indent="-609600" algn="just">
              <a:buFontTx/>
              <a:buNone/>
            </a:pPr>
            <a:endParaRPr lang="pt-BR" altLang="pt-BR" sz="1600" b="1" u="sng">
              <a:solidFill>
                <a:srgbClr val="008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r>
              <a:rPr lang="pt-BR" altLang="pt-BR" sz="2800" b="1">
                <a:solidFill>
                  <a:srgbClr val="993366"/>
                </a:solidFill>
                <a:latin typeface="Verdana" panose="020B0604030504040204" pitchFamily="34" charset="0"/>
              </a:rPr>
              <a:t>1. </a:t>
            </a:r>
            <a:r>
              <a:rPr lang="pt-BR" altLang="pt-BR" sz="2800" b="1" u="sng">
                <a:solidFill>
                  <a:srgbClr val="993366"/>
                </a:solidFill>
                <a:latin typeface="Verdana" panose="020B0604030504040204" pitchFamily="34" charset="0"/>
              </a:rPr>
              <a:t>João 15:12-14</a:t>
            </a:r>
            <a:r>
              <a:rPr lang="pt-BR" altLang="pt-BR" sz="2800" b="1">
                <a:solidFill>
                  <a:srgbClr val="008080"/>
                </a:solidFill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latin typeface="Verdana" panose="020B0604030504040204" pitchFamily="34" charset="0"/>
              </a:rPr>
              <a:t>–</a:t>
            </a:r>
            <a:r>
              <a:rPr lang="pt-BR" altLang="pt-BR" sz="2800" b="1">
                <a:solidFill>
                  <a:srgbClr val="008080"/>
                </a:solidFill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latin typeface="Verdana" panose="020B0604030504040204" pitchFamily="34" charset="0"/>
              </a:rPr>
              <a:t>O maior amor é dar a vida pelos seus amigos</a:t>
            </a:r>
            <a:r>
              <a:rPr lang="pt-BR" altLang="pt-BR" sz="2800" b="1">
                <a:solidFill>
                  <a:srgbClr val="008080"/>
                </a:solidFill>
                <a:latin typeface="Verdana" panose="020B0604030504040204" pitchFamily="34" charset="0"/>
              </a:rPr>
              <a:t>.</a:t>
            </a:r>
          </a:p>
          <a:p>
            <a:pPr marL="609600" indent="-609600" algn="just">
              <a:buFontTx/>
              <a:buNone/>
            </a:pPr>
            <a:r>
              <a:rPr lang="pt-BR" altLang="pt-BR" sz="2800" b="1">
                <a:solidFill>
                  <a:srgbClr val="FF3300"/>
                </a:solidFill>
                <a:latin typeface="Verdana" panose="020B0604030504040204" pitchFamily="34" charset="0"/>
              </a:rPr>
              <a:t>2. </a:t>
            </a:r>
            <a:r>
              <a:rPr lang="pt-BR" altLang="pt-BR" sz="2800" b="1" u="sng">
                <a:solidFill>
                  <a:srgbClr val="FF3300"/>
                </a:solidFill>
                <a:latin typeface="Verdana" panose="020B0604030504040204" pitchFamily="34" charset="0"/>
              </a:rPr>
              <a:t>I João 3:16-19</a:t>
            </a:r>
            <a:r>
              <a:rPr lang="pt-BR" altLang="pt-BR" sz="2800" b="1">
                <a:solidFill>
                  <a:srgbClr val="008080"/>
                </a:solidFill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latin typeface="Verdana" panose="020B0604030504040204" pitchFamily="34" charset="0"/>
              </a:rPr>
              <a:t>– Não fechar as entranhas negando vida (sangue) aos amigos.</a:t>
            </a:r>
          </a:p>
          <a:p>
            <a:pPr marL="609600" indent="-609600" algn="just"/>
            <a:endParaRPr lang="pt-BR" altLang="pt-BR" sz="1000" b="1"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r>
              <a:rPr lang="pt-BR" altLang="pt-BR" sz="28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CONCLUSÃO:</a:t>
            </a:r>
          </a:p>
          <a:p>
            <a:pPr marL="609600" indent="-609600" algn="just">
              <a:buFontTx/>
              <a:buNone/>
            </a:pPr>
            <a:endParaRPr lang="pt-BR" altLang="pt-BR" sz="1200" b="1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r>
              <a:rPr lang="pt-BR" altLang="pt-BR" sz="28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	</a:t>
            </a:r>
            <a:r>
              <a:rPr lang="pt-BR" altLang="pt-BR" sz="2800" b="1">
                <a:latin typeface="Verdana" panose="020B0604030504040204" pitchFamily="34" charset="0"/>
              </a:rPr>
              <a:t>Transfusão de sangue é um reabastecimento circulatório do sangue de alguém que está carente.</a:t>
            </a:r>
          </a:p>
          <a:p>
            <a:pPr marL="609600" indent="-609600" algn="just"/>
            <a:endParaRPr lang="pt-BR" altLang="pt-BR" sz="2800" b="1"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endParaRPr lang="pt-BR" altLang="pt-BR" sz="2800" b="1" u="sng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0B7F382-D279-4681-AE55-C182790DF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"/>
            <a:ext cx="8305800" cy="62484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Não se trata de alimentar-se de sangue, pois onde há o alimento, há processo de digestão, o que não acontece na transfusão onde o sangue continua “vida”. Cristo deu o seu sangue para salvar vidas e nós devemos seguir o seu exemplo.</a:t>
            </a:r>
          </a:p>
          <a:p>
            <a:pPr marL="609600" indent="-609600" algn="just">
              <a:buFontTx/>
              <a:buNone/>
            </a:pPr>
            <a:endParaRPr lang="pt-BR" altLang="pt-BR" sz="2800" b="1" u="sng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bldLvl="5" autoUpdateAnimBg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156</Words>
  <Application>Microsoft Office PowerPoint</Application>
  <PresentationFormat>Apresentação na tela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Times New Roman</vt:lpstr>
      <vt:lpstr>Verdana</vt:lpstr>
      <vt:lpstr>Estrutura padrão</vt:lpstr>
      <vt:lpstr>O PROBLEMA DA TRANSFUSÃO DE SANGUE </vt:lpstr>
      <vt:lpstr>Apresentação do PowerPoint</vt:lpstr>
      <vt:lpstr>Apresentação do PowerPoint</vt:lpstr>
      <vt:lpstr>Apresentação do PowerPoint</vt:lpstr>
    </vt:vector>
  </TitlesOfParts>
  <Company>UNB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PROBLEMA DA TANSFUSÃO DE SANGUE </dc:title>
  <dc:subject>SM-TEOLOGIA</dc:subject>
  <dc:creator>Pr. MARCELO AUGUSTO DE CARVALHO; EUNICE</dc:creator>
  <cp:keywords>www.4tons.com.br</cp:keywords>
  <dc:description>COMÉRCIO PROIBIDO. USO PESSOAL</dc:description>
  <cp:lastModifiedBy>Pr. Marcelo Carvalho</cp:lastModifiedBy>
  <cp:revision>29</cp:revision>
  <dcterms:created xsi:type="dcterms:W3CDTF">2002-03-25T13:31:50Z</dcterms:created>
  <dcterms:modified xsi:type="dcterms:W3CDTF">2019-10-21T13:44:11Z</dcterms:modified>
  <cp:category>SERMÕES</cp:category>
</cp:coreProperties>
</file>