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1" r:id="rId33"/>
    <p:sldId id="288" r:id="rId34"/>
    <p:sldId id="289" r:id="rId35"/>
    <p:sldId id="290" r:id="rId36"/>
    <p:sldId id="292" r:id="rId37"/>
    <p:sldId id="293" r:id="rId3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66"/>
    <a:srgbClr val="FF3300"/>
    <a:srgbClr val="66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A67D9-9BDE-418C-B03E-2A4D291E3A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0CD90D-21A6-4C2B-81CD-DC0FDB181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C27B08-4563-4D88-8532-00A5F7DD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AA9F13-DB17-49B5-A055-B94A6A62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9E6F4C-792D-4254-8B70-6F0AA003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C22E0-BF8E-4411-B481-A39100445A9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073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6FD3AB-DFCE-4F3A-BB56-46F18A99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153AB0C-C7D6-427D-BB7B-14CECDB6A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4956E7-2D97-4118-9E35-2210E8B64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69FC32-B987-42F3-B000-010755410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0B420A-ABB4-4B78-97B2-8E42D76A3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B32B6-9BC0-4925-91C9-34E03C8C026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81858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B2E4FC-89A8-4D28-BE3A-DB5ABB909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567866-07F9-49EB-B24C-FA6AC6968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EC35BAF-D6AD-4C5D-9DE3-9995623F1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0E5CDDD-E713-4654-837C-01E69964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1118AD-AA2B-41FE-AE44-5F0CFBDAE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3FF53-9EEB-41A7-BCB4-AFE29FC6283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7397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C3F93E-0279-448F-9BBA-9B270BEA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BD0ABE-0A95-4720-AA65-24E823628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A28C82-88C2-466E-997D-CD1164F7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F0D148-A0D5-4811-9D61-8F08EFB8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C04787-8DE1-4DD8-BBEE-52450753C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90423-5F48-4003-B32E-0D6B640B03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714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0A8E3-CC3D-4948-BCE4-8B7FF0A3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3969F0-3C76-40E8-A490-03C1428C6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F0E97D-E0A8-4D83-9169-033184D61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78E2F2-B55B-4F5E-8840-D81491913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4E1840-C3C1-494A-BFCD-64E3B64BA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73185-C355-45D9-B140-771C20481F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9245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8A7A73-A8D0-4E6E-8525-A74E69239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25EFCB-6E7C-4DBE-A0F1-1D11AFAA06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013D9B2-7BDF-4068-89B4-2A1B3DC05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E92EA36-CEFC-4D92-B623-F84B94F46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57D9A27-B465-43BE-9AC8-33B62F729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693CC2-9A4C-4787-87C6-DE0D4A322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097E8-5D99-4339-9A87-469251491F8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4423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F264F-8AE5-41C0-AE02-511F862B0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B610B6-2409-4527-803F-71F343B57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1EDE9C0-3788-4DE6-A576-BBDCE0CDD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1EB1D30-CB44-4B79-9669-0573C654B1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7BC240F-AC0F-4C35-A7AC-6A56FDB8BB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287B3C4-3103-4798-956F-314FF4538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0B2802-FD81-4BBB-BB38-44473B57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C4BADF6-C3DA-45EF-8BBD-3F96A0E07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F4ACC-F2ED-4F54-9604-F47E17D63B6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499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362CF4-4FF8-4636-ABC0-FBD4ABC0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B655EB4-801A-46A1-8A0B-3B0C20A29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C099CEB-3F89-4714-B8F8-C4165434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0D2FEFE-EEE9-41A0-9070-13D9965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087A2-7A87-415E-9492-80028C6C66F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289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72A7950-DB1A-43A6-BCAC-19577132B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2C99289-A66C-4C01-AFA0-AA953BD90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CB1B9C0-7B7C-4A0E-9532-D52356A49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8636A-CE8B-4581-A20D-974103DEC6F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26077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9223F-B228-4F04-ABAF-6C90E599A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A3DAB-5DC1-453C-BB28-1C6D8D10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29AC16-8AEA-44CC-8A58-57B65CC29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297B7A-76CE-411C-9B7E-552B53DD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B2F4743-A544-4FC1-B04C-EC5C254EA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65941DA-EB6B-49A9-B9FB-EA876ACE5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C945D-19A1-445E-BE20-3DF9C13D0D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531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FC9E3-A59D-43D3-84B6-664A50ACD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FADFD37-C1BD-4541-95B2-6EEC728931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2E3CCD6-EC19-43EE-BC7D-C2D3EB832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23CF560-2676-4861-8D7F-3BF12B52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815A12C-2DC0-4B20-9D0B-566436C09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2FC12F-8103-4FC8-9C7A-961DFDE8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CE1F1-6837-42FA-8F90-2DAC5C84ED2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5642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9D11D97-5DFE-4351-A665-E79AB44123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6A55B9A-2516-423D-A45B-709149590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61B0EEC-4FB0-47C5-B075-6DE7035B153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4606BE-9575-4EA9-B6A3-FBEB9775BA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B83B462-5253-452A-B51C-449CB97770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E7892A-BCAC-4194-9439-640A36FAB84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92B75B5-A701-4C57-B0EC-732E7C974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gradFill rotWithShape="0">
            <a:gsLst>
              <a:gs pos="0">
                <a:srgbClr val="9966FF"/>
              </a:gs>
              <a:gs pos="100000">
                <a:schemeClr val="bg1"/>
              </a:gs>
            </a:gsLst>
            <a:lin ang="5400000" scaled="1"/>
          </a:gradFill>
        </p:spPr>
        <p:txBody>
          <a:bodyPr/>
          <a:lstStyle/>
          <a:p>
            <a:br>
              <a:rPr lang="pt-BR" altLang="pt-BR" b="1">
                <a:latin typeface="Albertus Medium" charset="0"/>
              </a:rPr>
            </a:br>
            <a:br>
              <a:rPr lang="pt-BR" altLang="pt-BR" b="1">
                <a:latin typeface="Albertus Medium" charset="0"/>
              </a:rPr>
            </a:br>
            <a:br>
              <a:rPr lang="pt-BR" altLang="pt-BR" b="1">
                <a:latin typeface="Albertus Medium" charset="0"/>
              </a:rPr>
            </a:br>
            <a:r>
              <a:rPr lang="pt-BR" alt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O SELAMENTO E OS 144.000</a:t>
            </a:r>
            <a:r>
              <a:rPr lang="pt-BR" altLang="pt-BR" b="1">
                <a:cs typeface="Times New Roman" panose="02020603050405020304" pitchFamily="18" charset="0"/>
              </a:rPr>
              <a:t> 					</a:t>
            </a:r>
            <a:br>
              <a:rPr lang="pt-BR" altLang="pt-BR" b="1">
                <a:cs typeface="Times New Roman" panose="02020603050405020304" pitchFamily="18" charset="0"/>
              </a:rPr>
            </a:br>
            <a:r>
              <a:rPr lang="pt-BR" altLang="pt-BR" b="1">
                <a:cs typeface="Times New Roman" panose="02020603050405020304" pitchFamily="18" charset="0"/>
              </a:rPr>
              <a:t> </a:t>
            </a:r>
            <a:br>
              <a:rPr lang="pt-BR" altLang="pt-BR" b="1">
                <a:cs typeface="Times New Roman" panose="02020603050405020304" pitchFamily="18" charset="0"/>
              </a:rPr>
            </a:br>
            <a:endParaRPr lang="pt-BR" altLang="pt-BR" b="1">
              <a:cs typeface="Times New Roman" panose="02020603050405020304" pitchFamily="18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299C309-F499-4128-BCD9-F6C9AEE98D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27432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  <a:cs typeface="Times New Roman" panose="02020603050405020304" pitchFamily="18" charset="0"/>
              </a:rPr>
              <a:t>1. </a:t>
            </a:r>
            <a:r>
              <a:rPr lang="pt-BR" altLang="pt-BR" sz="24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6:16 e 17</a:t>
            </a:r>
            <a:r>
              <a:rPr lang="pt-BR" altLang="pt-BR" sz="2400" b="1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altLang="pt-BR" sz="2400" b="1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  <a:cs typeface="Times New Roman" panose="02020603050405020304" pitchFamily="18" charset="0"/>
              </a:rPr>
              <a:t>	 </a:t>
            </a:r>
            <a:r>
              <a:rPr lang="pt-BR" altLang="pt-BR" sz="24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2.</a:t>
            </a:r>
            <a:r>
              <a:rPr lang="pt-BR" altLang="pt-BR" sz="2400" b="1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4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 7:1-4</a:t>
            </a:r>
            <a:r>
              <a:rPr lang="pt-BR" altLang="pt-BR" sz="2400" b="1">
                <a:latin typeface="Verdana" panose="020B0604030504040204" pitchFamily="34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pt-BR" altLang="pt-BR" sz="2400" b="1">
              <a:latin typeface="Verdana" panose="020B0604030504040204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</a:rPr>
              <a:t>3.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Deus sempre sela seu povo nos momentos que antecedem as crises e destruições sobre este mundo. Sela para protegê-lo, livrá-lo, redimi-lo.</a:t>
            </a:r>
            <a:r>
              <a:rPr lang="pt-BR" altLang="pt-BR" sz="2800" b="1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843B955B-B9E4-46FE-93F2-13E76DF7E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81200"/>
            <a:ext cx="3124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2800" b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INTRODUÇÃO</a:t>
            </a:r>
            <a:r>
              <a:rPr lang="pt-BR" altLang="pt-BR" sz="2800" b="1">
                <a:latin typeface="Verdan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 autoUpdateAnimBg="0"/>
      <p:bldP spid="2051" grpId="0" build="p" bldLvl="5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248AA63-F3B4-4795-8BAF-07B6C3991E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8839200" cy="6781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1.1.1. Aliás, não queira decidir nem pelos seus filhos. Quando eles pedem o batismo deixem que sejam batizados. Não os impeçam no recebimento do selo do Deus Vivo.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   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2</a:t>
            </a:r>
            <a:r>
              <a:rPr lang="pt-BR" altLang="pt-BR" sz="2800" b="1">
                <a:solidFill>
                  <a:srgbClr val="003366"/>
                </a:solidFill>
                <a:cs typeface="Times New Roman" panose="02020603050405020304" pitchFamily="18" charset="0"/>
              </a:rPr>
              <a:t>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Marcos 2:27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Sábado  (  </a:t>
            </a:r>
            <a:r>
              <a:rPr lang="pt-BR" altLang="pt-BR" sz="2800" b="1" u="sng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S. Mat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  <a:r>
              <a:rPr lang="pt-BR" altLang="pt-BR" sz="2800" b="1" u="sng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24:20; Atos 16:12 e 13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12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3.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7:1- 4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Livramento (Só para vivos)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3.1.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PRIMEIROS ESCRITOS, 283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“Jesus queria ser honrado, transladando,  sem que vissem a morte, aos fiéis e expectantes que durante tanto tempo O haviam esperado”.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bldLvl="5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87E0A17-CBEE-4F75-AAD3-EF0C89FDD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8839200" cy="6781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        3.2. Lutero, Guilherme Muller,  foram selados  com qual selo?  Batismo.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        3.3. Ellen White foi selada com quais selos? Batismo e Sábado.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4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III –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COMO O ESPÍRITO DE PROFECIA CHAMA ESTE SELO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  1.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E.G.WHITE, MEDITAÇÕES MATINAIS, 1977, P, 241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“Qual é o selo do Deus Vivo, que é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colocado nas frontes de Seu povo? É um sinal que os anjos, mas não os olhos humanos podem ler; pois o anjo destruidor precisa ver este sinal de redenção”.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bldLvl="5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49FC054-D8D8-42FC-9A17-551957165C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76200"/>
            <a:ext cx="8839200" cy="6781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2.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TESTEMUNHOS SELETOS, Vol. 2, p. 151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“O sinal de libertamento  será posto naqueles  que guardam os mandamentos de Deus, reverenciam Sua lei e se recusam a aceitar o sinal da besta ou da sua imagem.”</a:t>
            </a:r>
          </a:p>
          <a:p>
            <a:pPr algn="just">
              <a:buFontTx/>
              <a:buNone/>
            </a:pPr>
            <a:r>
              <a:rPr lang="pt-BR" altLang="pt-BR" sz="1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3.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GRANDE CONFLITO, 662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“O sinal de livramento foi posto sobre aqueles que suspiram e gemem por causa de todas as abominações da Terra.”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3.1 Este selamento já começou? </a:t>
            </a:r>
          </a:p>
          <a:p>
            <a:pPr algn="just">
              <a:buFontTx/>
              <a:buNone/>
            </a:pPr>
            <a:endParaRPr lang="pt-BR" altLang="pt-BR" sz="16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IV – </a:t>
            </a: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QUANDO SERÁ ESTE SELAMENTO FINAL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 bldLvl="5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E992307-9C1C-4F7F-878B-237F2D4B0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76200"/>
            <a:ext cx="9144000" cy="6781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  1. </a:t>
            </a: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PRIMEIROS ESCRITOS, 70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“Os que hão de receber o Selo do Deus Vivo e ser protegidos no Tempo de Angústia, devem refletir completamente a imagem de Jesus.”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2.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MEDITAÇÕES MATINAIS, 1977, p. 241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(E.G.White) “Pouco antes de entrarmos nele (no tempo de angústia) todos nós recebemos o Selo do Deus Vivo.”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4.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VIDA E ENSINOS, 189 e 190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 Os que desconfiam do eu, humilham-se diante de Deus, e purificam a alma pela obediência à verdade, estão recebendo o molde divino, e preparando-se para receber na fronte o</a:t>
            </a:r>
            <a:endParaRPr lang="pt-BR" altLang="pt-BR" sz="24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bldLvl="5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D189C67-B3A3-468D-ABE9-0E3E18B99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-152400"/>
            <a:ext cx="9144000" cy="6781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Selo de Deus.  Quando sair o decreto, e o Selo for aplicado, o caráter permanecerá puro e sem mácula para toda a eternidade.” </a:t>
            </a:r>
          </a:p>
          <a:p>
            <a:pPr algn="just">
              <a:buFontTx/>
              <a:buNone/>
            </a:pP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	 4.1. A última geração de salvos terá os três selos: Batismo – Sábado – Livramento.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r>
              <a:rPr lang="pt-BR" altLang="pt-BR" sz="12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 –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QUEM VAI COLOCAR NO HOMEM O SELO DO LIVRAMENTO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 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1. 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7:2 e 3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pt-BR" altLang="pt-BR" sz="28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bldLvl="5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1009301-419A-45D0-B98F-01ABE166B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2.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TESTEMUNHOS PARA MINISTROS, 444 e 445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“O poderoso anjo é visto subindo do Oriente (ou nascente do sol). O mais poderoso dos anjos  tem na mão o Selo do Deus Vivo, ou  dAquele que é o único que pode dar a vida, que pode gravar nas frontes o sinal ou inscrição, dizendo a quem será concedida  imortalidade, a vida eterna. É a voz desse mais elevado dos anjos que tem autoridade para ordenar aos quatro anjos que segurem os quatro ventos até que se realize esta obra, e até que ele ordene que os soltem.”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 bldLvl="5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4CF5BBF-34BD-40DE-A099-702FFAA57C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3. </a:t>
            </a:r>
            <a:r>
              <a:rPr lang="pt-BR" altLang="pt-BR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DESEJADO DE TODAS AS NAÇÕES, 749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(13ª edição) – “O rosto que contemplam não é o de um guerreiro mortal; é a face do mais poderoso das hostes do Senhor. Este mensageiro é o que ocupa a posição da qual caiu Satanás. Fora aquele que nas colinas de Belém, proclamara o nascimento de Cristo.”</a:t>
            </a:r>
          </a:p>
          <a:p>
            <a:pPr algn="just">
              <a:buFontTx/>
              <a:buNone/>
            </a:pPr>
            <a:endParaRPr lang="pt-BR" altLang="pt-BR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</a:t>
            </a:r>
            <a:r>
              <a:rPr lang="pt-BR" altLang="pt-BR" b="1">
                <a:solidFill>
                  <a:srgbClr val="66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4.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b="1" u="sng">
                <a:solidFill>
                  <a:srgbClr val="66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S. Lucas 1:19 e 26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2F9CA8E-B46D-4974-AF95-E00A74D7E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5. </a:t>
            </a:r>
            <a:r>
              <a:rPr lang="pt-BR" altLang="pt-BR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DESEJADO DE TODAS AS NAÇÕES, 84  e 85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( 13ª edição). “As palavras do anjo: “Eu sou Gabriel, que assisto diante de Deus, mostram que ocupa posição de elevada honra, nas cortes celestiais... O anjo que ocupa em honra, o lugar logo abaixo do Filho de Deus, é o escolhido para revelar os desígnios de Deus a homens pecadores.”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bldLvl="5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3AE9BFE-B14D-44DA-AC50-A27ED3FDE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rgbClr val="66003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VI –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144.000 – SIMBÓLICO OU LITERAL</a:t>
            </a:r>
            <a:r>
              <a:rPr lang="pt-BR" altLang="pt-BR" sz="2800" b="1">
                <a:solidFill>
                  <a:srgbClr val="66003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1. Os servos de Deus vivo tem um número: 144.000. (verdade, integridade em Cristo, redenção)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Os servos da besta também tem um número: 666 (engano, mentira, falsidade, perversão,  perdição)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    1.1. Para aqueles que perguntam: “Só vão se salvar 144.000?”. Eu também pergunto para eles:” “Só vão se perder 666?”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bldLvl="5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A6B113B-2B8A-455A-A7DD-685CCFE1F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2. Seria uma farsa a salvação, se tivesse limitação de números. Seria uma crueldade da parte de Deus se Ele tivesse que fazer descer milhões e milhões à sepultura, porque só poderiam ser salvos, sem provar a morte: 144.000.</a:t>
            </a:r>
          </a:p>
          <a:p>
            <a:pPr algn="just"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Eu não estaria pregando para você, hoje, porque você poderia tomar o meu lugar. Mas, Deus é longânimo e misericordioso, por isso Ele diz: 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 2.1. </a:t>
            </a:r>
            <a:r>
              <a:rPr lang="pt-BR" altLang="pt-BR" b="1" u="sng">
                <a:solidFill>
                  <a:srgbClr val="66003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Tito 2:11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“A graça de Deus se há manifestado trazendo salvação a todos os homens.”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 bldLvl="5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F16EC9AE-2F2F-419F-8D1E-5D89795A8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  <a:cs typeface="Times New Roman" panose="02020603050405020304" pitchFamily="18" charset="0"/>
              </a:rPr>
              <a:t>	3.1.</a:t>
            </a:r>
            <a:r>
              <a:rPr lang="pt-BR" altLang="pt-BR" b="1">
                <a:cs typeface="Times New Roman" panose="02020603050405020304" pitchFamily="18" charset="0"/>
              </a:rPr>
              <a:t> </a:t>
            </a:r>
            <a:r>
              <a:rPr lang="pt-BR" altLang="pt-BR" b="1">
                <a:latin typeface="Verdana" panose="020B0604030504040204" pitchFamily="34" charset="0"/>
                <a:cs typeface="Times New Roman" panose="02020603050405020304" pitchFamily="18" charset="0"/>
              </a:rPr>
              <a:t>Deus preserva sempre um povo remanescente.</a:t>
            </a:r>
          </a:p>
          <a:p>
            <a:pPr algn="just">
              <a:buFontTx/>
              <a:buNone/>
            </a:pPr>
            <a:r>
              <a:rPr lang="pt-BR" altLang="pt-BR" sz="1200" b="1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Tx/>
              <a:buNone/>
            </a:pPr>
            <a:r>
              <a:rPr lang="pt-BR" altLang="pt-BR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3.2. </a:t>
            </a:r>
            <a:r>
              <a:rPr lang="pt-BR" altLang="pt-BR" b="1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Ezequiel 9:4-6</a:t>
            </a:r>
          </a:p>
          <a:p>
            <a:pPr algn="just">
              <a:buFontTx/>
              <a:buNone/>
            </a:pPr>
            <a:r>
              <a:rPr lang="pt-BR" altLang="pt-BR" sz="1400" b="1"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buFontTx/>
              <a:buNone/>
            </a:pPr>
            <a:r>
              <a:rPr lang="pt-BR" altLang="pt-BR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3.3. Êxodo 12:7,12 e 13</a:t>
            </a:r>
            <a:r>
              <a:rPr lang="pt-BR" altLang="pt-BR" b="1">
                <a:solidFill>
                  <a:srgbClr val="FF3300"/>
                </a:solidFill>
                <a:latin typeface="Verdana" panose="020B0604030504040204" pitchFamily="34" charset="0"/>
              </a:rPr>
              <a:t> </a:t>
            </a:r>
          </a:p>
          <a:p>
            <a:pPr>
              <a:buFontTx/>
              <a:buNone/>
            </a:pPr>
            <a:endParaRPr lang="pt-BR" altLang="pt-BR" sz="1400" b="1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  <a:cs typeface="Times New Roman" panose="02020603050405020304" pitchFamily="18" charset="0"/>
              </a:rPr>
              <a:t>3.4. Em Apocalipse 7, Deus sela o Seu povo nos momentos que antecedem o fim.</a:t>
            </a:r>
            <a:r>
              <a:rPr lang="pt-BR" altLang="pt-BR" b="1">
                <a:latin typeface="Verdana" panose="020B0604030504040204" pitchFamily="34" charset="0"/>
              </a:rPr>
              <a:t> </a:t>
            </a:r>
          </a:p>
          <a:p>
            <a:pPr algn="just">
              <a:buFontTx/>
              <a:buNone/>
            </a:pPr>
            <a:endParaRPr lang="pt-BR" altLang="pt-BR" sz="1800" b="1">
              <a:latin typeface="Verdana" panose="020B0604030504040204" pitchFamily="34" charset="0"/>
            </a:endParaRPr>
          </a:p>
          <a:p>
            <a:pPr algn="just">
              <a:buFontTx/>
              <a:buNone/>
            </a:pPr>
            <a:r>
              <a:rPr lang="en-US" altLang="pt-BR" b="1">
                <a:latin typeface="Verdana" panose="020B0604030504040204" pitchFamily="34" charset="0"/>
                <a:cs typeface="Times New Roman" panose="02020603050405020304" pitchFamily="18" charset="0"/>
              </a:rPr>
              <a:t>4.  ELLEN WHITE, CARTA 164-1909 (SDABC  Vol. 7   p. 981): </a:t>
            </a:r>
            <a:endParaRPr lang="pt-BR" altLang="pt-BR" b="1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bldLvl="5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EEF334E-756F-41E2-8350-514CFDC6C3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2.2. </a:t>
            </a:r>
            <a:r>
              <a:rPr lang="pt-BR" altLang="pt-BR" sz="2800" b="1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S. João 3:16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“Todo que nEle crê não pereça...”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12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2.3. </a:t>
            </a:r>
            <a:r>
              <a:rPr lang="pt-BR" altLang="pt-BR" sz="2800" b="1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 Timóteo 2:4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“O qual deseja que todos os homens sejam salvos.”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10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2.4.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22:17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“Quem quiser beba de graça...”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2.5. </a:t>
            </a: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COLPORTOR EVANGELISTA, 26 e 27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( 7ª edição)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“Ele representa a Igreja como sendo a luz do mundo. Por meio de sua fiel ministração, uma multidão que ninguém poderá enumerar se tornará filhos de Deus, capacitados para a eterna glória.”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 bldLvl="5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4495A684-33D1-481F-86BC-CA47369989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15400" cy="6324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3. Outras dificuldades para que se aceite que 144.000  seja  literal: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endParaRPr lang="pt-BR" altLang="pt-BR" sz="14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3.1.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7:4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diz-nos que os selados são “de todas as tribos dos filhos de Israel.” A dificuldade é que todas as tribos de Israel exceto Judá e Benjamim, perderam sua identidade quando se misturaram com as nações circunvizinhas por ocasião do cativeiro assírio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Tx/>
              <a:buNone/>
            </a:pPr>
            <a:endParaRPr lang="pt-BR" altLang="pt-BR" sz="16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		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3.1.1. DÃ e EFRAIM ficaram de fora. Entraram JOSÉ e LEVI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build="p" bldLvl="5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4828631-0F7F-4B44-8BD0-AF8D734092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15400" cy="6324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3.1.2. DÃ, significa “juízo” e representa aqueles que vivem  criticando os outros, julgando seus erros, caluniando-os e levando-os à  queda (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Gen. 49:16 e 17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3.1.3.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EFRAIM, significa “ FECUNDIDADE DUPLA” e representa aqueles que estão unidos à igreja e ao mundo e “em vindo a prova estão prontos a escolher o lado fácil, popular”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 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G.C., 614, Oséias 4:17 e 7:8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4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3.2.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14:4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diz que os 144.000 são  “virgens”ou “castos”. Se fosse literal, todos os casados seriam excluídos.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 bldLvl="5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6E064D9-9E7A-4D9E-99A2-1A9BA8AD7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15400" cy="6324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	3.3.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Apocalipse 14:4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, diz também que os 144.000 “não se macularam com mulheres.”Neste caso os 144.000 seriam só homens?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4. Se buscarmos um interpretação simbólica,  emergem os verdadeiros significados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4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4.1.  O “Israel de Deus” não é mais o Israel segundo a carne, mas o “Israel Espiritual”: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          </a:t>
            </a:r>
            <a:r>
              <a:rPr lang="pt-BR" altLang="pt-BR" sz="2800" b="1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	4.1.1.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Romanos 2:28 e 29; Gálatas 3:26-29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 bldLvl="5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E6CE7BA-9564-4B57-A48C-9208884D0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15400" cy="6324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	 	4.2. Os  “Virgens” ou “castos”,  que “não se macularam com mulheres”,  significam um povo puro que não seguiu a meretriz Babilônia, a religião apóstata. </a:t>
            </a:r>
          </a:p>
          <a:p>
            <a:pPr algn="just"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4.2.1.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II Coríntios 11:2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,  mostra-nos que quando aceitamos a Cristo, nós nos tornamos “virgens”. Este privilégio não é só para quem nasce na IASD, mas para quem se torna uma nova criatura (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II Cor. 5:17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). </a:t>
            </a:r>
          </a:p>
          <a:p>
            <a:pPr algn="just">
              <a:buFontTx/>
              <a:buNone/>
            </a:pP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5. Significado (simbolismo) do número 144.000: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 bldLvl="5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F91923A-2413-43FC-804C-BCAB8A11F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</a:t>
            </a:r>
            <a:r>
              <a:rPr lang="pt-BR" altLang="pt-BR" sz="24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5.1. </a:t>
            </a:r>
            <a:r>
              <a:rPr lang="pt-BR" altLang="pt-BR" sz="2400" b="1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4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ASSUNTOS CONTEMPORÂNEOS EM ORIENTAÇÃO PROFÉTICA, 432</a:t>
            </a:r>
            <a:r>
              <a:rPr lang="pt-BR" altLang="pt-BR" sz="2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9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“O  número  144.000 tem significado simbólico, composto como é de, 12x 12x 1000. Doze é o número do reino – o número das tribos de Israel e dos apóstolos do Cordeiro (ver Apoc. 21:12,14).  A Santa Cidade, que devia representar o povo de Deus do Velho e do Novo  Testamentos, tem dimensões de 12 – 12.000 estádios de largura e 144 côvados de altura, os seus muros com 12 portais e 12  fundamentos (versos 12,14,16 e 17). Acomoda os 144.000 com cada tribo  de  12.000  entrando  por  seu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build="p" bldLvl="5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2F62090-9684-4DF5-B19D-BA1ADFD1BC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próprio portão. O quadrado do número indica perfeição, enquanto que o múltiplo de mil significa imensidade.”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4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5.2.  Podemos então dizer que os 144.000 são os servos do Deus vivo que vivem em  submissão a vontade de Deus, expressa nas 12 Tribos de Israel (Velho Testamento) e nos 12 apóstolos ( Novo Testamento), debaixo da perfeição e da imensidade (1000) do Nosso Senhor Jesus Cristo (12x12x1000).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1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6. Os 144.000 e a Grande Multidão parecem ser um mesmo grupo: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bldLvl="5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280BB9F-2962-4E50-A42B-A1F189B6BC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705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6.1. Relação entre os 144.000 e a Grande Multidão: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Os 144.000 (Apoc. 7: 1-8)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2800" b="1" u="sng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1. “Ouvi”- verso 4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2. “ O Número”- verso 4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3.“144.000”-verso 4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4. de todas as tribos – verso 4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5. dos filhos de Israel – verso 4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6. “selados”- verso 4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7. “Quatro ventos para fazer dano à terra e o mar” vv.1e2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 GRANDE MULTIDÃO (7:9-17)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2800" b="1" u="sng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6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6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6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6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69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6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build="p" bldLvl="5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F6E2578-C77C-4F60-98AC-CA19B1456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705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1. “Vi”- verso 9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2. “Ninguém podia enumerar -verso 9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3. “Uma grande multidão – verso 9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4. “de todas as nações – verso 9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5. “de todas as tribos, povos e línguas-verso 9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6. “vestidos de vestiduras brancas - verso   	9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7. ”Grande Tribulação” -   verso 14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4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6.2. A  Relação acima nos dá fortes evidências de que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Apoc. 7:9-17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é uma explicação de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Apoc.7:1-8.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pt-BR" altLang="pt-BR" sz="2800" b="1" u="sng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7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7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 bldLvl="5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553FAF7-7EF4-4557-BC96-C1AAD4934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705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Ou seja, nos versos 4 - 8, o apóstolo João </a:t>
            </a:r>
            <a:r>
              <a:rPr lang="pt-BR" altLang="pt-BR" sz="2800" b="1">
                <a:solidFill>
                  <a:srgbClr val="66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“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ouviu</a:t>
            </a:r>
            <a:r>
              <a:rPr lang="pt-BR" altLang="pt-BR" sz="2800" b="1">
                <a:solidFill>
                  <a:srgbClr val="66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”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 (possívelmente não entendeu o que ouviu) e a partir do verso 9 ele 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“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viu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”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(e passou a entender ) que aquilo que ele tinha ouvido (144.000) representava a “grande multidão que ninguém podia enumerar”, que são os salvos da última geração de crentes.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6.3.  O Espírito de Profecia apresenta os 144.000 e a  Grande Multidão, como um mesmo grupo.  Isto se encontra no – </a:t>
            </a: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GRANDE CONFLITO, 654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(30ª edição):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pt-BR" altLang="pt-BR" b="1" u="sng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359FB3B-54AB-49B9-9866-E172B80025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	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“... Somente os que  receberem o Selo do Deus Vivo terão o passaporte para transpor as portas da Santa Cidade.”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( Meditações Matinais,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E.G.White, 19/12/1995)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2800" b="1" u="sng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5. 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QUAL É O SELO DE DEUS? O SÁBADO?</a:t>
            </a:r>
          </a:p>
          <a:p>
            <a:pPr lvl="1" algn="just">
              <a:lnSpc>
                <a:spcPct val="90000"/>
              </a:lnSpc>
              <a:buFontTx/>
              <a:buNone/>
            </a:pPr>
            <a:endParaRPr lang="pt-BR" altLang="pt-BR" b="1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endParaRPr lang="pt-BR" altLang="pt-BR" b="1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pt-BR" altLang="pt-BR" b="1">
                <a:latin typeface="Verdana" panose="020B0604030504040204" pitchFamily="34" charset="0"/>
                <a:cs typeface="Times New Roman" panose="02020603050405020304" pitchFamily="18" charset="0"/>
              </a:rPr>
              <a:t>	5.1. Se for só o Sábado, como se salvarão homens como Lutero, Guilherme Müller outros? </a:t>
            </a:r>
          </a:p>
          <a:p>
            <a:pPr lvl="1" algn="just">
              <a:lnSpc>
                <a:spcPct val="90000"/>
              </a:lnSpc>
              <a:buFontTx/>
              <a:buNone/>
            </a:pPr>
            <a:endParaRPr lang="pt-BR" altLang="pt-BR" b="1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pt-BR" altLang="pt-BR" sz="24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2800" b="1" u="sng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bldLvl="5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8084953-7B76-4957-9DCF-160F45D27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705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“É o hino de Moisés e do Cordeiro – hino de livramento. Ninguém, a não ser os cento e quarenta e quatro mil,  pode aprender aquele canto, pois é o de sua experiência e nunca ninguém teve experiência semelhante...” Estes são os que vieram de grande tribulação ( Apoc. 7:14) passaram, pelo  tempo de angústia tal como nunca houve desde que houve nação; suportaram a aflição do tempo de angústia de Jacó; permaneceram sem intercessor durante o derramamento final dos juízos de Deus. Mas foram livres, pois “lavaram os seus vestidos, e os branquearam no sangue  do  Cordeiro”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1587149-F92A-4E03-ABCE-9F301BAE0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705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Apoc. 7:14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... “Por isso  estão diante do trono de Deus, e O servem de dia e de noite no Seu Templo; e Aquele que está assentado sobre o trono os cobrirá com a Sua sombra ( Apoc. 7:15)... Nunca mais terão fome, nunca mais terão sede; nem sol, nem calma alguma cairá sobre eles. Porque o Cordeiro que está no meio do trono os apascentará, e lhes servirá de guia para as fontes das águas; e Deus limpará de seus olhos toda a lágrima.”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Apoc. 7:16 e 17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7. Mas, o importante mesmo é ter o doce e sagrado privilégio de fazer parte dos 144.000: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8D30BD1-9FEE-4ED8-823E-4C1240F3E8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15400" cy="63246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7.1.</a:t>
            </a:r>
            <a:r>
              <a:rPr lang="pt-BR" altLang="pt-BR" sz="2800" b="1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REVIEW AND HERALD, 09/03/1905 – E. G. WHITE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(SDABC, Vol. 7,  pág. 981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 – “ “Lutemos com todas as forças em Cristo Jesus para que façamos parte dos 144.000.”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7.2. Mas,  para fazer parte dos 144.000 precisa receber o Selo do Deus Vivo. Então vem a pergunta final: 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VII – </a:t>
            </a: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QUEM RECEBERÁ O SELO DO DEUS VIVO? OU SEJA, O SELO DO LIVRAMENTO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 bldLvl="5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7E3D055-40FB-441A-A8EB-F55941371E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915400" cy="63246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1. TESTEMUNHOS SELETOS, Vol II, pág. 67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“Nossa maneira de proceder determinará se      receberemos o Selo do Deus Vivo, ou seremos abatidos pelas armas destruídoras.”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10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2.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IDEM, 68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“Nem  todos os que professam  guardar o  Sábado serão selados. Muitos há, mesmo entre os que  ensinam a verdade a outros, que não receberão na testa o Selo de Deus. Tinham a luz da verdade, souberam a vontade de seu Mestre, compreenderam todos os pontos de nossa fé, mas não tiveram as obras correspondentes... Deveriam Ter dirigido sua casa  segundo</a:t>
            </a:r>
            <a:endParaRPr lang="pt-BR" altLang="pt-BR" sz="24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5146EFFE-176C-4942-A08D-718D5225B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067800" cy="6781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os mesmos princípios, para que por meio de uma família bem ordenada pudessem apresentar ao mundo a influência da verdade no coração humano.”</a:t>
            </a:r>
          </a:p>
          <a:p>
            <a:pPr algn="just">
              <a:buFontTx/>
              <a:buNone/>
            </a:pPr>
            <a:endParaRPr lang="pt-BR" altLang="pt-BR" sz="12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	3. </a:t>
            </a: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IDEM, IDEM, 69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“ Nenhum de nós jamais receberá o Selo de Deus, enquanto o caráter tiver uma nódoa ou mácula sequer. Cumpre-nos remediar os defeitos de caráter, purificar de toda a contaminação o templo da alma.”</a:t>
            </a:r>
          </a:p>
          <a:p>
            <a:pPr algn="just">
              <a:buFontTx/>
              <a:buNone/>
            </a:pPr>
            <a:endParaRPr lang="pt-BR" altLang="pt-BR" sz="16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4. 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IDEM, BIDEM, 70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“ Agora é o tempo de preparar-nos. O Selo de Deus jamais será colocado  à testa de um homem ou mulher cobiçosos ou amantes do mundo... </a:t>
            </a:r>
            <a:endParaRPr lang="pt-BR" altLang="pt-BR" sz="24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build="p" bldLvl="5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85ADC37-C8BC-4F48-8049-658731CE91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067800" cy="6781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Todos os que recebem o Selo devem ser imaculados diante de Deus – candidatos para o Céu”.  </a:t>
            </a:r>
          </a:p>
          <a:p>
            <a:pPr algn="just">
              <a:buFontTx/>
              <a:buNone/>
            </a:pPr>
            <a:endParaRPr lang="pt-BR" altLang="pt-BR" sz="10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CONCLUSÃO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endParaRPr lang="pt-BR" altLang="pt-BR" sz="900" b="1">
              <a:solidFill>
                <a:srgbClr val="8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1. Deus teve um tríplice Selo na história do Antigo Testamento: 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CIRCUNCISÃO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 – 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SÁBADO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– LIVRAMENTO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r>
              <a:rPr lang="pt-BR" altLang="pt-BR" sz="12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 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2. O Senhor Deus tem um tríplice Selo no Novo Testamento: 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	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2.1. Batismo (substitui a circuncisão). É o Selo da entronização (entrada) no Plano da Salvação pela fé. É o selo da justificação (</a:t>
            </a:r>
            <a:r>
              <a:rPr lang="pt-BR" altLang="pt-BR" sz="2800" b="1" u="sng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Rom. 4:11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  <a:r>
              <a:rPr lang="pt-BR" altLang="pt-BR" sz="2800" b="1">
                <a:solidFill>
                  <a:srgbClr val="8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bldLvl="5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7E3760E-D99B-4302-95E1-10C075DAC9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067800" cy="6781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2.2. </a:t>
            </a:r>
            <a:r>
              <a:rPr lang="pt-BR" altLang="pt-BR" sz="2800" b="1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Sábado (Selo da Santificação – Ezequiel 20:12).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2.3. Livramento ( Selo de proteção, que habilita para a glorificação) . – Selo aplicado pelo Anjo Gabriel nos momentos que antecedem o fechamento da Porta da Graça. (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Apoc. 7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3. Para receber  o Selo do Livramento, é preciso ter as características dos 144.000: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 3.1. Apoc. 14:1-5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bldLvl="5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443BC8D-A907-433B-AF79-BC7EC3B2F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067800" cy="6781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 3.2. A mais importante dessas características para mim é: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“São eles os seguidores do Cordeiro por onde quer que vá.”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Apoc. 14:4</a:t>
            </a: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3.3.Tem você essa santa característica na sua vida?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rgbClr val="003366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3.4. Deus abençoe a você e sua família, para que seguindo o Cordeiro por onde quer que Ele vá, recebam o Selo do Deus Vivo, façam, parte dos 144.000, o verdadeiro Israel de Deus, o Espiritual – “para que lhes assista o direito à árvore da vida, e entrem na cidade pelas portas.”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AMÉM! Vem, Senhor Jesus!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5B65920-5419-4A82-BCAF-A81343F7A8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  <a:cs typeface="Times New Roman" panose="02020603050405020304" pitchFamily="18" charset="0"/>
              </a:rPr>
              <a:t>	 </a:t>
            </a:r>
          </a:p>
          <a:p>
            <a:pPr algn="just">
              <a:buFontTx/>
              <a:buNone/>
            </a:pPr>
            <a:r>
              <a:rPr lang="pt-BR" altLang="pt-BR" b="1"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5.1.1.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PRIMEIROS ESCRITOS, 258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-  “Moisés errou quando estava prestes a entrar na Terra Prometida. Assim também, eu vi que Guilherme Müller errou quando devia logo entrar na Canaã Celestial, em permitir que sua influência fosse contra a verdade. Outros levaram-no a isto; outros darão conta por isto. Mas os anjos vigiam o precioso pó deste servo de Deus, e ele ressurgirá ao som da última trombeta.”</a:t>
            </a:r>
            <a:r>
              <a:rPr lang="pt-BR" altLang="pt-BR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</a:p>
          <a:p>
            <a:pPr algn="just">
              <a:buFontTx/>
              <a:buNone/>
            </a:pPr>
            <a:endParaRPr lang="pt-BR" altLang="pt-BR" b="1" u="sng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bldLvl="5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9E92BDF-C86D-4450-A6D5-A6F1567706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5.1.2.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GRANDE CONFLITO, 450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 (30ª edição) – “ Mas os cristãos das gerações passadas observaram o domingo, supondo que assim fazendo estavam a guardar o Sábado bíblico; e hoje existem verdadeiros cristãos em todas as igrejas, não excetuando a comunhão católica romana, que creêm sinceramente ser o domingo o dia de repouso divinamente instruído. Deus aceita a sinceridade de propósito de tais pessoas e sua integridade. Quando, porém, a observância do domingo for imposta por lei, e o mundo for esclarecido relativamente à obrigação do  verdadeiro   Sábado,     quem então  </a:t>
            </a:r>
            <a:endParaRPr lang="pt-BR" altLang="pt-BR" sz="2800" b="1" u="sng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bldLvl="5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2F1E46F-671A-4425-B4FE-8A3A31D122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transgredir o mandamento de Deus para obedecer a um preceito que não tem maior autoridade que a de Roma, honrará desta maneira ao papado mais do que a Deus. Prestará homenagem a Roma, e ao poder que impõe a instituição que Roma  ordenou... E somente depois que esta situação esteja assim plenamente exposta perante o povo e este seja levado a optar entre os mandamentos de Deus e os dos homens, é que, então, aqueles que continuam a transgredir hão de receber “o sinal da besta.” </a:t>
            </a:r>
            <a:endParaRPr lang="pt-BR" altLang="pt-BR" sz="28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endParaRPr lang="pt-BR" altLang="pt-BR" sz="2800" b="1" u="sng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bldLvl="5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900C716-08F1-46DE-8C89-D8A69E8A2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5.2.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Mas, como vão se salvar aqueles que morreram guardando o domingo, se não guardaram o Sábado, nem têm o selo, quando só passarão pelos portais da Cidade Santa os que tiverem o selo de Deus?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None/>
            </a:pPr>
            <a:endParaRPr lang="pt-BR" altLang="pt-BR" sz="28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   5.2.1. </a:t>
            </a:r>
            <a:r>
              <a:rPr lang="pt-BR" altLang="pt-BR" sz="2800" b="1">
                <a:latin typeface="Verdana" panose="020B0604030504040204" pitchFamily="34" charset="0"/>
                <a:cs typeface="Times New Roman" panose="02020603050405020304" pitchFamily="18" charset="0"/>
              </a:rPr>
              <a:t>Isto prova que o Selo do Deus Vivo não pode ser somente o Sábado e que muitos  mesmos guardando o domingo foram selados, certamente com outro selo além do  sábado.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bldLvl="5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4B4675C-9CD2-477B-B6BD-8DD47EA180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 – 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TRÍPLICE SELO DE DEUS NO VELHO TESTAMENTO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10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 1.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Gênesis 17:10 e 11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Circuncisão (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Romanos 4:1 e 11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 2.</a:t>
            </a:r>
            <a:r>
              <a:rPr lang="pt-BR" altLang="pt-BR" sz="2800" b="1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Êxodo 31:13,16 e 17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Sábado ( </a:t>
            </a:r>
            <a:r>
              <a:rPr lang="pt-BR" altLang="pt-BR" sz="2800" b="1" u="sng">
                <a:solidFill>
                  <a:srgbClr val="66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Êxodo 20:8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 </a:t>
            </a:r>
            <a:endParaRPr lang="pt-BR" altLang="pt-BR" sz="16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 3.</a:t>
            </a:r>
            <a:r>
              <a:rPr lang="pt-BR" altLang="pt-BR" sz="2800" b="1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pt-BR" altLang="pt-BR" sz="2800" b="1" u="sng">
                <a:solidFill>
                  <a:srgbClr val="660033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Êxodo 12:7,12 e 13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Livramento ( só para vivos)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12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      3.1.</a:t>
            </a:r>
            <a:r>
              <a:rPr lang="pt-BR" altLang="pt-BR" sz="12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Para os filhos de Deus que estão vivos no momento da crise ou destruição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EA5F5C5-EE28-468E-B1C6-E4885A593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6400800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     3.2. Abraão, Isaque, Jacó, José, não receberam este selo porque já estavam mortos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II – </a:t>
            </a:r>
            <a:r>
              <a:rPr lang="pt-BR" altLang="pt-BR" sz="2800" b="1" u="sng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O TRÍPLICE SELO DE DEUS NO NOVO TESTAMENTO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1. </a:t>
            </a:r>
            <a:r>
              <a:rPr lang="pt-BR" altLang="pt-BR" sz="2800" b="1" u="sng">
                <a:solidFill>
                  <a:srgbClr val="003366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Colossenses 2:11 e 12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– Batismo (</a:t>
            </a:r>
            <a:r>
              <a:rPr lang="pt-BR" altLang="pt-BR" sz="2800" b="1" u="sng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Efésios 1:12 e 13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10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		   1.1. No Novo Testamento homem e mulher, cada um tem que decidir por si próprio </a:t>
            </a:r>
            <a:r>
              <a:rPr lang="pt-BR" altLang="pt-BR" sz="2800" b="1">
                <a:solidFill>
                  <a:srgbClr val="FF33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(Atos 8:12).</a:t>
            </a:r>
            <a:r>
              <a:rPr lang="pt-BR" altLang="pt-BR" sz="2800" b="1">
                <a:solidFill>
                  <a:schemeClr val="accent2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Por isso todos devem ser batizados. Todos devem ser circuncidados com a circuncisão de Cristo.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pt-BR" altLang="pt-BR" sz="2800" b="1">
              <a:solidFill>
                <a:schemeClr val="accent2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bldLvl="5" autoUpdateAnimBg="0"/>
    </p:bld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845</Words>
  <Application>Microsoft Office PowerPoint</Application>
  <PresentationFormat>Apresentação na tela (4:3)</PresentationFormat>
  <Paragraphs>204</Paragraphs>
  <Slides>37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41" baseType="lpstr">
      <vt:lpstr>Times New Roman</vt:lpstr>
      <vt:lpstr>Albertus Medium</vt:lpstr>
      <vt:lpstr>Verdana</vt:lpstr>
      <vt:lpstr>Estrutura padrão</vt:lpstr>
      <vt:lpstr>   O SELAMENTO E OS 144.000        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O SELAMENTO E OS 144.000         </dc:title>
  <dc:subject>SM-TEOLOGIA</dc:subject>
  <dc:creator>Pr. MARCELO AUGUSTO DE CARVALHO; EUNICE</dc:creator>
  <cp:keywords>www.4tons.com.br</cp:keywords>
  <dc:description>COMÉRCIO PROIBIDO. USO PESSOAL</dc:description>
  <cp:lastModifiedBy>Pr. Marcelo Carvalho</cp:lastModifiedBy>
  <cp:revision>167</cp:revision>
  <dcterms:created xsi:type="dcterms:W3CDTF">2002-05-06T14:05:18Z</dcterms:created>
  <dcterms:modified xsi:type="dcterms:W3CDTF">2019-10-21T13:43:35Z</dcterms:modified>
  <cp:category>SERMÕES</cp:category>
</cp:coreProperties>
</file>