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2" r:id="rId27"/>
    <p:sldId id="283" r:id="rId28"/>
    <p:sldId id="284" r:id="rId29"/>
    <p:sldId id="285" r:id="rId30"/>
    <p:sldId id="286" r:id="rId31"/>
    <p:sldId id="287" r:id="rId32"/>
    <p:sldId id="281" r:id="rId33"/>
    <p:sldId id="288" r:id="rId34"/>
    <p:sldId id="289" r:id="rId35"/>
    <p:sldId id="290" r:id="rId36"/>
    <p:sldId id="292" r:id="rId37"/>
    <p:sldId id="293" r:id="rId38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3366"/>
    <a:srgbClr val="FF3300"/>
    <a:srgbClr val="663300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1" d="100"/>
          <a:sy n="61" d="100"/>
        </p:scale>
        <p:origin x="78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3A67D9-9BDE-418C-B03E-2A4D291E3A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10CD90D-21A6-4C2B-81CD-DC0FDB181E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4C27B08-4563-4D88-8532-00A5F7DDF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0AA9F13-DB17-49B5-A055-B94A6A623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B9E6F4C-792D-4254-8B70-6F0AA0030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2C22E0-BF8E-4411-B481-A39100445A9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30731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6FD3AB-DFCE-4F3A-BB56-46F18A995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153AB0C-C7D6-427D-BB7B-14CECDB6A2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94956E7-2D97-4118-9E35-2210E8B64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169FC32-B987-42F3-B000-010755410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30B420A-ABB4-4B78-97B2-8E42D76A3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7B32B6-9BC0-4925-91C9-34E03C8C026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81858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5B2E4FC-89A8-4D28-BE3A-DB5ABB909D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B567866-07F9-49EB-B24C-FA6AC6968A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EC35BAF-D6AD-4C5D-9DE3-9995623F1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0E5CDDD-E713-4654-837C-01E699646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B1118AD-AA2B-41FE-AE44-5F0CFBDAE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43FF53-9EEB-41A7-BCB4-AFE29FC6283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73974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C3F93E-0279-448F-9BBA-9B270BEAC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DBD0ABE-0A95-4720-AA65-24E823628D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FA28C82-88C2-466E-997D-CD1164F7F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2F0D148-A0D5-4811-9D61-8F08EFB80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9C04787-8DE1-4DD8-BBEE-52450753C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590423-5F48-4003-B32E-0D6B640B03E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17147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D0A8E3-CC3D-4948-BCE4-8B7FF0A34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53969F0-3C76-40E8-A490-03C1428C60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DF0E97D-E0A8-4D83-9169-033184D61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D78E2F2-B55B-4F5E-8840-D81491913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C4E1840-C3C1-494A-BFCD-64E3B64BA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973185-C355-45D9-B140-771C20481F3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92452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8A7A73-A8D0-4E6E-8525-A74E69239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B25EFCB-6E7C-4DBE-A0F1-1D11AFAA06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013D9B2-7BDF-4068-89B4-2A1B3DC052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E92EA36-CEFC-4D92-B623-F84B94F46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57D9A27-B465-43BE-9AC8-33B62F729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E693CC2-9A4C-4787-87C6-DE0D4A322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7097E8-5D99-4339-9A87-469251491F8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44232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EF264F-8AE5-41C0-AE02-511F862B0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4B610B6-2409-4527-803F-71F343B573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1EDE9C0-3788-4DE6-A576-BBDCE0CDDE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D1EB1D30-CB44-4B79-9669-0573C654B1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A7BC240F-AC0F-4C35-A7AC-6A56FDB8BB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E287B3C4-3103-4798-956F-314FF4538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3B0B2802-FD81-4BBB-BB38-44473B574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C4BADF6-C3DA-45EF-8BBD-3F96A0E07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FF4ACC-F2ED-4F54-9604-F47E17D63B6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94991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362CF4-4FF8-4636-ABC0-FBD4ABC04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BB655EB4-801A-46A1-8A0B-3B0C20A29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C099CEB-3F89-4714-B8F8-C41654345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50D2FEFE-EEE9-41A0-9070-13D996571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7087A2-7A87-415E-9492-80028C6C66F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82897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772A7950-DB1A-43A6-BCAC-19577132B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2C99289-A66C-4C01-AFA0-AA953BD90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4CB1B9C0-7B7C-4A0E-9532-D52356A49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D8636A-CE8B-4581-A20D-974103DEC6F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26077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79223F-B228-4F04-ABAF-6C90E599A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D8A3DAB-5DC1-453C-BB28-1C6D8D1091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A29AC16-8AEA-44CC-8A58-57B65CC291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0297B7A-76CE-411C-9B7E-552B53DD4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B2F4743-A544-4FC1-B04C-EC5C254EA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65941DA-EB6B-49A9-B9FB-EA876ACE5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C945D-19A1-445E-BE20-3DF9C13D0D0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25316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2FC9E3-A59D-43D3-84B6-664A50ACD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FADFD37-C1BD-4541-95B2-6EEC728931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2E3CCD6-EC19-43EE-BC7D-C2D3EB8325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23CF560-2676-4861-8D7F-3BF12B52C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815A12C-2DC0-4B20-9D0B-566436C09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B2FC12F-8103-4FC8-9C7A-961DFDE8B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ECE1F1-6837-42FA-8F90-2DAC5C84ED2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56425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9D11D97-5DFE-4351-A665-E79AB44123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6A55B9A-2516-423D-A45B-709149590C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61B0EEC-4FB0-47C5-B075-6DE7035B153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BR" altLang="pt-B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C4606BE-9575-4EA9-B6A3-FBEB9775BA5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BR" altLang="pt-B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B83B462-5253-452A-B51C-449CB977703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6E7892A-BCAC-4194-9439-640A36FAB84E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92B75B5-A701-4C57-B0EC-732E7C974C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  <a:gradFill rotWithShape="0">
            <a:gsLst>
              <a:gs pos="0">
                <a:srgbClr val="9966FF"/>
              </a:gs>
              <a:gs pos="100000">
                <a:schemeClr val="bg1"/>
              </a:gs>
            </a:gsLst>
            <a:lin ang="5400000" scaled="1"/>
          </a:gradFill>
        </p:spPr>
        <p:txBody>
          <a:bodyPr/>
          <a:lstStyle/>
          <a:p>
            <a:br>
              <a:rPr lang="pt-BR" altLang="pt-BR" b="1">
                <a:latin typeface="Albertus Medium" charset="0"/>
              </a:rPr>
            </a:br>
            <a:br>
              <a:rPr lang="pt-BR" altLang="pt-BR" b="1">
                <a:latin typeface="Albertus Medium" charset="0"/>
              </a:rPr>
            </a:br>
            <a:br>
              <a:rPr lang="pt-BR" altLang="pt-BR" b="1">
                <a:latin typeface="Albertus Medium" charset="0"/>
              </a:rPr>
            </a:br>
            <a:r>
              <a:rPr lang="pt-BR" altLang="pt-BR" b="1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O SELAMENTO E OS 144.000</a:t>
            </a:r>
            <a:r>
              <a:rPr lang="pt-BR" altLang="pt-BR" b="1">
                <a:cs typeface="Times New Roman" panose="02020603050405020304" pitchFamily="18" charset="0"/>
              </a:rPr>
              <a:t> 					</a:t>
            </a:r>
            <a:br>
              <a:rPr lang="pt-BR" altLang="pt-BR" b="1">
                <a:cs typeface="Times New Roman" panose="02020603050405020304" pitchFamily="18" charset="0"/>
              </a:rPr>
            </a:br>
            <a:r>
              <a:rPr lang="pt-BR" altLang="pt-BR" b="1">
                <a:cs typeface="Times New Roman" panose="02020603050405020304" pitchFamily="18" charset="0"/>
              </a:rPr>
              <a:t> </a:t>
            </a:r>
            <a:br>
              <a:rPr lang="pt-BR" altLang="pt-BR" b="1">
                <a:cs typeface="Times New Roman" panose="02020603050405020304" pitchFamily="18" charset="0"/>
              </a:rPr>
            </a:br>
            <a:endParaRPr lang="pt-BR" altLang="pt-BR" b="1">
              <a:cs typeface="Times New Roman" panose="02020603050405020304" pitchFamily="18" charset="0"/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C299C309-F499-4128-BCD9-F6C9AEE98D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90600" y="2743200"/>
            <a:ext cx="7772400" cy="3505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pt-BR" altLang="pt-BR" sz="2400" b="1">
                <a:latin typeface="Verdana" panose="020B0604030504040204" pitchFamily="34" charset="0"/>
                <a:cs typeface="Times New Roman" panose="02020603050405020304" pitchFamily="18" charset="0"/>
              </a:rPr>
              <a:t>1. </a:t>
            </a:r>
            <a:r>
              <a:rPr lang="pt-BR" altLang="pt-BR" sz="2400" b="1" u="sng">
                <a:solidFill>
                  <a:schemeClr val="accent2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Apocalipse 6:16 e 17</a:t>
            </a:r>
            <a:r>
              <a:rPr lang="pt-BR" altLang="pt-BR" sz="2400" b="1">
                <a:latin typeface="Verdana" panose="020B060403050404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90000"/>
              </a:lnSpc>
              <a:buFontTx/>
              <a:buNone/>
            </a:pPr>
            <a:endParaRPr lang="pt-BR" altLang="pt-BR" sz="2400" b="1"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pt-BR" altLang="pt-BR" sz="2400" b="1">
                <a:latin typeface="Verdana" panose="020B0604030504040204" pitchFamily="34" charset="0"/>
                <a:cs typeface="Times New Roman" panose="02020603050405020304" pitchFamily="18" charset="0"/>
              </a:rPr>
              <a:t>	 </a:t>
            </a:r>
            <a:r>
              <a:rPr lang="pt-BR" altLang="pt-BR" sz="2400" b="1">
                <a:solidFill>
                  <a:srgbClr val="FF33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2.</a:t>
            </a:r>
            <a:r>
              <a:rPr lang="pt-BR" altLang="pt-BR" sz="2400" b="1"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pt-BR" altLang="pt-BR" sz="2400" b="1" u="sng">
                <a:solidFill>
                  <a:srgbClr val="FF33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Apocalipse  7:1-4</a:t>
            </a:r>
            <a:r>
              <a:rPr lang="pt-BR" altLang="pt-BR" sz="2400" b="1">
                <a:latin typeface="Verdana" panose="020B0604030504040204" pitchFamily="34" charset="0"/>
              </a:rPr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endParaRPr lang="pt-BR" altLang="pt-BR" sz="2400" b="1">
              <a:latin typeface="Verdana" panose="020B0604030504040204" pitchFamily="34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pt-BR" altLang="pt-BR" sz="2400" b="1">
                <a:latin typeface="Verdana" panose="020B0604030504040204" pitchFamily="34" charset="0"/>
              </a:rPr>
              <a:t>	</a:t>
            </a:r>
            <a:r>
              <a:rPr lang="pt-BR" altLang="pt-BR" sz="2800" b="1">
                <a:latin typeface="Verdana" panose="020B0604030504040204" pitchFamily="34" charset="0"/>
              </a:rPr>
              <a:t>3. </a:t>
            </a:r>
            <a:r>
              <a:rPr lang="pt-BR" altLang="pt-BR" sz="2800" b="1">
                <a:latin typeface="Verdana" panose="020B0604030504040204" pitchFamily="34" charset="0"/>
                <a:cs typeface="Times New Roman" panose="02020603050405020304" pitchFamily="18" charset="0"/>
              </a:rPr>
              <a:t>Deus sempre sela seu povo nos momentos que antecedem as crises e destruições sobre este mundo. Sela para protegê-lo, livrá-lo, redimi-lo.</a:t>
            </a:r>
            <a:r>
              <a:rPr lang="pt-BR" altLang="pt-BR" sz="2800" b="1">
                <a:latin typeface="Verdana" panose="020B0604030504040204" pitchFamily="34" charset="0"/>
              </a:rPr>
              <a:t> </a:t>
            </a:r>
          </a:p>
        </p:txBody>
      </p:sp>
      <p:sp>
        <p:nvSpPr>
          <p:cNvPr id="2053" name="Text Box 5">
            <a:extLst>
              <a:ext uri="{FF2B5EF4-FFF2-40B4-BE49-F238E27FC236}">
                <a16:creationId xmlns:a16="http://schemas.microsoft.com/office/drawing/2014/main" id="{843B955B-B9E4-46FE-93F2-13E76DF7EF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981200"/>
            <a:ext cx="3124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2800" b="1">
                <a:solidFill>
                  <a:srgbClr val="FF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INTRODUÇÃO</a:t>
            </a:r>
            <a:r>
              <a:rPr lang="pt-BR" altLang="pt-BR" sz="2800" b="1">
                <a:latin typeface="Verdana" panose="020B0604030504040204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 autoUpdateAnimBg="0"/>
      <p:bldP spid="2051" grpId="0" build="p" bldLvl="5" autoUpdateAnimBg="0"/>
      <p:bldP spid="2053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0248AA63-F3B4-4795-8BAF-07B6C3991E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76200"/>
            <a:ext cx="8839200" cy="6781800"/>
          </a:xfrm>
        </p:spPr>
        <p:txBody>
          <a:bodyPr/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pt-BR" altLang="pt-BR" sz="24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     </a:t>
            </a:r>
            <a:r>
              <a:rPr lang="pt-BR" altLang="pt-BR" sz="28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1.1.1. Aliás, não queira decidir nem pelos seus filhos. Quando eles pedem o batismo deixem que sejam batizados. Não os impeçam no recebimento do selo do Deus Vivo. 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         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	2</a:t>
            </a:r>
            <a:r>
              <a:rPr lang="pt-BR" altLang="pt-BR" sz="2800" b="1">
                <a:solidFill>
                  <a:srgbClr val="003366"/>
                </a:solidFill>
                <a:cs typeface="Times New Roman" panose="02020603050405020304" pitchFamily="18" charset="0"/>
              </a:rPr>
              <a:t>. </a:t>
            </a:r>
            <a:r>
              <a:rPr lang="pt-BR" altLang="pt-BR" sz="2800" b="1" u="sng">
                <a:solidFill>
                  <a:srgbClr val="FF33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Marcos 2:27</a:t>
            </a:r>
            <a:r>
              <a:rPr lang="pt-BR" altLang="pt-BR" sz="28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– Sábado  (  </a:t>
            </a:r>
            <a:r>
              <a:rPr lang="pt-BR" altLang="pt-BR" sz="2800" b="1" u="sng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S. Mat</a:t>
            </a:r>
            <a:r>
              <a:rPr lang="pt-BR" altLang="pt-BR" sz="28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. </a:t>
            </a:r>
            <a:r>
              <a:rPr lang="pt-BR" altLang="pt-BR" sz="2800" b="1" u="sng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24:20; Atos 16:12 e 13</a:t>
            </a:r>
            <a:r>
              <a:rPr lang="pt-BR" altLang="pt-BR" sz="28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)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pt-BR" altLang="pt-BR" sz="12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 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	3. </a:t>
            </a:r>
            <a:r>
              <a:rPr lang="pt-BR" altLang="pt-BR" sz="2800" b="1" u="sng">
                <a:solidFill>
                  <a:schemeClr val="accent2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Apocalipse 7:1- 4</a:t>
            </a:r>
            <a:r>
              <a:rPr lang="pt-BR" altLang="pt-BR" sz="28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– Livramento (Só para vivos) </a:t>
            </a:r>
          </a:p>
          <a:p>
            <a:pPr algn="just">
              <a:lnSpc>
                <a:spcPct val="90000"/>
              </a:lnSpc>
              <a:buFontTx/>
              <a:buNone/>
            </a:pPr>
            <a:endParaRPr lang="pt-BR" altLang="pt-BR" sz="1000" b="1">
              <a:solidFill>
                <a:srgbClr val="003366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		3.1. </a:t>
            </a:r>
            <a:r>
              <a:rPr lang="pt-BR" altLang="pt-BR" sz="2800" b="1" u="sng">
                <a:solidFill>
                  <a:srgbClr val="FF33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PRIMEIROS ESCRITOS, 283</a:t>
            </a:r>
            <a:r>
              <a:rPr lang="pt-BR" altLang="pt-BR" sz="28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– “Jesus queria ser honrado, transladando,  sem que vissem a morte, aos fiéis e expectantes que durante tanto tempo O haviam esperado”.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build="p" bldLvl="5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B87E0A17-CBEE-4F75-AAD3-EF0C89FDD3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76200"/>
            <a:ext cx="8839200" cy="6781800"/>
          </a:xfrm>
        </p:spPr>
        <p:txBody>
          <a:bodyPr/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             3.2. Lutero, Guilherme Muller,  foram selados  com qual selo?  Batismo.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             3.3. Ellen White foi selada com quais selos? Batismo e Sábado. </a:t>
            </a:r>
          </a:p>
          <a:p>
            <a:pPr algn="just">
              <a:lnSpc>
                <a:spcPct val="90000"/>
              </a:lnSpc>
              <a:buFontTx/>
              <a:buNone/>
            </a:pPr>
            <a:endParaRPr lang="pt-BR" altLang="pt-BR" sz="1400" b="1">
              <a:solidFill>
                <a:srgbClr val="003366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solidFill>
                  <a:srgbClr val="FF33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III – </a:t>
            </a:r>
            <a:r>
              <a:rPr lang="pt-BR" altLang="pt-BR" sz="2800" b="1" u="sng">
                <a:solidFill>
                  <a:srgbClr val="FF33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COMO O ESPÍRITO DE PROFECIA CHAMA ESTE SELO</a:t>
            </a:r>
            <a:r>
              <a:rPr lang="pt-BR" altLang="pt-BR" sz="2800" b="1">
                <a:solidFill>
                  <a:srgbClr val="FF33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?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 </a:t>
            </a:r>
            <a:endParaRPr lang="pt-BR" altLang="pt-BR" sz="1200" b="1">
              <a:solidFill>
                <a:srgbClr val="003366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       1. </a:t>
            </a:r>
            <a:r>
              <a:rPr lang="pt-BR" altLang="pt-BR" sz="2800" b="1" u="sng">
                <a:solidFill>
                  <a:schemeClr val="accent2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E.G.WHITE, MEDITAÇÕES MATINAIS, 1977, P, 241</a:t>
            </a:r>
            <a:r>
              <a:rPr lang="pt-BR" altLang="pt-BR" sz="28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– “Qual é o selo do Deus Vivo, que é 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	colocado nas frontes de Seu povo? É um sinal que os anjos, mas não os olhos humanos podem ler; pois o anjo destruidor precisa ver este sinal de redenção”.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build="p" bldLvl="5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249FC054-D8D8-42FC-9A17-551957165C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76200"/>
            <a:ext cx="8839200" cy="6781800"/>
          </a:xfrm>
        </p:spPr>
        <p:txBody>
          <a:bodyPr/>
          <a:lstStyle/>
          <a:p>
            <a:pPr algn="just">
              <a:buFontTx/>
              <a:buNone/>
            </a:pPr>
            <a:r>
              <a:rPr lang="pt-BR" altLang="pt-BR" sz="28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  2. </a:t>
            </a:r>
            <a:r>
              <a:rPr lang="pt-BR" altLang="pt-BR" sz="2800" b="1" u="sng">
                <a:solidFill>
                  <a:schemeClr val="accent2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TESTEMUNHOS SELETOS, Vol. 2, p. 151</a:t>
            </a:r>
            <a:r>
              <a:rPr lang="pt-BR" altLang="pt-BR" sz="28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– “O sinal de libertamento  será posto naqueles  que guardam os mandamentos de Deus, reverenciam Sua lei e se recusam a aceitar o sinal da besta ou da sua imagem.”</a:t>
            </a:r>
          </a:p>
          <a:p>
            <a:pPr algn="just">
              <a:buFontTx/>
              <a:buNone/>
            </a:pPr>
            <a:r>
              <a:rPr lang="pt-BR" altLang="pt-BR" sz="14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 </a:t>
            </a:r>
          </a:p>
          <a:p>
            <a:pPr algn="just">
              <a:buFontTx/>
              <a:buNone/>
            </a:pPr>
            <a:r>
              <a:rPr lang="pt-BR" altLang="pt-BR" sz="28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	3. </a:t>
            </a:r>
            <a:r>
              <a:rPr lang="pt-BR" altLang="pt-BR" sz="2800" b="1" u="sng">
                <a:solidFill>
                  <a:srgbClr val="FF33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O GRANDE CONFLITO, 662</a:t>
            </a:r>
            <a:r>
              <a:rPr lang="pt-BR" altLang="pt-BR" sz="28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– “O sinal de livramento foi posto sobre aqueles que suspiram e gemem por causa de todas as abominações da Terra.”</a:t>
            </a:r>
          </a:p>
          <a:p>
            <a:pPr algn="just">
              <a:buFontTx/>
              <a:buNone/>
            </a:pPr>
            <a:r>
              <a:rPr lang="pt-BR" altLang="pt-BR" sz="28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		3.1 Este selamento já começou? </a:t>
            </a:r>
          </a:p>
          <a:p>
            <a:pPr algn="just">
              <a:buFontTx/>
              <a:buNone/>
            </a:pPr>
            <a:endParaRPr lang="pt-BR" altLang="pt-BR" sz="1600" b="1">
              <a:solidFill>
                <a:srgbClr val="003366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>
              <a:buFontTx/>
              <a:buNone/>
            </a:pPr>
            <a:r>
              <a:rPr lang="pt-BR" altLang="pt-BR" sz="2800" b="1">
                <a:solidFill>
                  <a:srgbClr val="8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IV – </a:t>
            </a:r>
            <a:r>
              <a:rPr lang="pt-BR" altLang="pt-BR" sz="2800" b="1" u="sng">
                <a:solidFill>
                  <a:srgbClr val="8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QUANDO SERÁ ESTE SELAMENTO FINAL</a:t>
            </a:r>
            <a:r>
              <a:rPr lang="pt-BR" altLang="pt-BR" sz="2800" b="1">
                <a:solidFill>
                  <a:srgbClr val="8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? </a:t>
            </a:r>
          </a:p>
          <a:p>
            <a:pPr algn="just">
              <a:buFontTx/>
              <a:buNone/>
            </a:pPr>
            <a:endParaRPr lang="pt-BR" altLang="pt-BR" sz="2800" b="1">
              <a:solidFill>
                <a:srgbClr val="800000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build="p" bldLvl="5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6E992307-9C1C-4F7F-878B-237F2D4B05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76200"/>
            <a:ext cx="9144000" cy="6781800"/>
          </a:xfrm>
        </p:spPr>
        <p:txBody>
          <a:bodyPr/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       1. </a:t>
            </a:r>
            <a:r>
              <a:rPr lang="pt-BR" altLang="pt-BR" sz="2800" b="1" u="sng">
                <a:solidFill>
                  <a:srgbClr val="8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PRIMEIROS ESCRITOS, 70</a:t>
            </a:r>
            <a:r>
              <a:rPr lang="pt-BR" altLang="pt-BR" sz="28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– “Os que hão de receber o Selo do Deus Vivo e ser protegidos no Tempo de Angústia, devem refletir completamente a imagem de Jesus.”</a:t>
            </a:r>
          </a:p>
          <a:p>
            <a:pPr algn="just">
              <a:lnSpc>
                <a:spcPct val="90000"/>
              </a:lnSpc>
              <a:buFontTx/>
              <a:buNone/>
            </a:pPr>
            <a:endParaRPr lang="pt-BR" altLang="pt-BR" sz="1000" b="1">
              <a:solidFill>
                <a:srgbClr val="003366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		2. </a:t>
            </a:r>
            <a:r>
              <a:rPr lang="pt-BR" altLang="pt-BR" sz="2800" b="1" u="sng">
                <a:solidFill>
                  <a:srgbClr val="FF33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MEDITAÇÕES MATINAIS, 1977, p. 241</a:t>
            </a:r>
            <a:r>
              <a:rPr lang="pt-BR" altLang="pt-BR" sz="28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(E.G.White) “Pouco antes de entrarmos nele (no tempo de angústia) todos nós recebemos o Selo do Deus Vivo.”</a:t>
            </a:r>
          </a:p>
          <a:p>
            <a:pPr algn="just">
              <a:lnSpc>
                <a:spcPct val="90000"/>
              </a:lnSpc>
              <a:buFontTx/>
              <a:buNone/>
            </a:pPr>
            <a:endParaRPr lang="pt-BR" altLang="pt-BR" sz="1200" b="1">
              <a:solidFill>
                <a:srgbClr val="003366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  4. </a:t>
            </a:r>
            <a:r>
              <a:rPr lang="pt-BR" altLang="pt-BR" sz="2800" b="1" u="sng">
                <a:solidFill>
                  <a:schemeClr val="accent2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VIDA E ENSINOS, 189 e 190</a:t>
            </a:r>
            <a:r>
              <a:rPr lang="pt-BR" altLang="pt-BR" sz="28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– “ Os que desconfiam do eu, humilham-se diante de Deus, e purificam a alma pela obediência à verdade, estão recebendo o molde divino, e preparando-se para receber na fronte o</a:t>
            </a:r>
            <a:endParaRPr lang="pt-BR" altLang="pt-BR" sz="2400" b="1">
              <a:solidFill>
                <a:srgbClr val="800000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build="p" bldLvl="5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0D189C67-B3A3-468D-ABE9-0E3E18B99E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-152400"/>
            <a:ext cx="9144000" cy="6781800"/>
          </a:xfrm>
        </p:spPr>
        <p:txBody>
          <a:bodyPr/>
          <a:lstStyle/>
          <a:p>
            <a:pPr algn="just">
              <a:buFontTx/>
              <a:buNone/>
            </a:pPr>
            <a:r>
              <a:rPr lang="pt-BR" altLang="pt-BR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	</a:t>
            </a:r>
          </a:p>
          <a:p>
            <a:pPr algn="just">
              <a:buFontTx/>
              <a:buNone/>
            </a:pPr>
            <a:r>
              <a:rPr lang="pt-BR" altLang="pt-BR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	</a:t>
            </a:r>
            <a:r>
              <a:rPr lang="pt-BR" altLang="pt-BR" sz="28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Selo de Deus.  Quando sair o decreto, e o Selo for aplicado, o caráter permanecerá puro e sem mácula para toda a eternidade.” </a:t>
            </a:r>
          </a:p>
          <a:p>
            <a:pPr algn="just">
              <a:buFontTx/>
              <a:buNone/>
            </a:pPr>
            <a:endParaRPr lang="pt-BR" altLang="pt-BR" sz="1200" b="1">
              <a:solidFill>
                <a:srgbClr val="003366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>
              <a:buFontTx/>
              <a:buNone/>
            </a:pPr>
            <a:endParaRPr lang="pt-BR" altLang="pt-BR" sz="1200" b="1">
              <a:solidFill>
                <a:srgbClr val="003366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  <a:cs typeface="Times New Roman" panose="02020603050405020304" pitchFamily="18" charset="0"/>
              </a:rPr>
              <a:t>	 4.1. A última geração de salvos terá os três selos: Batismo – Sábado – Livramento.</a:t>
            </a:r>
            <a:r>
              <a:rPr lang="pt-BR" altLang="pt-BR" sz="28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</a:p>
          <a:p>
            <a:pPr algn="just">
              <a:buFontTx/>
              <a:buNone/>
            </a:pPr>
            <a:r>
              <a:rPr lang="pt-BR" altLang="pt-BR" sz="12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 </a:t>
            </a:r>
          </a:p>
          <a:p>
            <a:pPr algn="just">
              <a:buFontTx/>
              <a:buNone/>
            </a:pPr>
            <a:r>
              <a:rPr lang="pt-BR" altLang="pt-BR" sz="2800" b="1">
                <a:solidFill>
                  <a:schemeClr val="accent2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V –</a:t>
            </a:r>
            <a:r>
              <a:rPr lang="pt-BR" altLang="pt-BR" sz="28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pt-BR" altLang="pt-BR" sz="2800" b="1" u="sng">
                <a:solidFill>
                  <a:schemeClr val="accent2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QUEM VAI COLOCAR NO HOMEM O SELO DO LIVRAMENTO</a:t>
            </a:r>
            <a:r>
              <a:rPr lang="pt-BR" altLang="pt-BR" sz="28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? </a:t>
            </a:r>
          </a:p>
          <a:p>
            <a:pPr algn="just">
              <a:buFontTx/>
              <a:buNone/>
            </a:pPr>
            <a:r>
              <a:rPr lang="pt-BR" altLang="pt-BR" sz="28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 </a:t>
            </a:r>
            <a:endParaRPr lang="pt-BR" altLang="pt-BR" sz="1000" b="1">
              <a:solidFill>
                <a:srgbClr val="003366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>
              <a:buFontTx/>
              <a:buNone/>
            </a:pPr>
            <a:r>
              <a:rPr lang="pt-BR" altLang="pt-BR" sz="28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		</a:t>
            </a:r>
            <a:r>
              <a:rPr lang="pt-BR" altLang="pt-BR" sz="2800" b="1">
                <a:solidFill>
                  <a:srgbClr val="FF33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1. </a:t>
            </a:r>
            <a:r>
              <a:rPr lang="pt-BR" altLang="pt-BR" sz="2800" b="1" u="sng">
                <a:solidFill>
                  <a:srgbClr val="FF33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Apocalipse 7:2 e 3</a:t>
            </a:r>
            <a:r>
              <a:rPr lang="pt-BR" altLang="pt-BR" sz="28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</a:p>
          <a:p>
            <a:pPr algn="just">
              <a:buFontTx/>
              <a:buNone/>
            </a:pPr>
            <a:endParaRPr lang="pt-BR" altLang="pt-BR" sz="2800" b="1">
              <a:solidFill>
                <a:srgbClr val="003366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>
              <a:buFontTx/>
              <a:buNone/>
            </a:pPr>
            <a:endParaRPr lang="pt-BR" altLang="pt-BR" sz="2800" b="1">
              <a:solidFill>
                <a:srgbClr val="800000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3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build="p" bldLvl="5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E1009301-419A-45D0-B98F-01ABE166BD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915400" cy="6324600"/>
          </a:xfrm>
        </p:spPr>
        <p:txBody>
          <a:bodyPr/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	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	2. </a:t>
            </a:r>
            <a:r>
              <a:rPr lang="pt-BR" altLang="pt-BR" sz="2800" b="1" u="sng">
                <a:solidFill>
                  <a:srgbClr val="FF33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TESTEMUNHOS PARA MINISTROS, 444 e 445</a:t>
            </a:r>
            <a:r>
              <a:rPr lang="pt-BR" altLang="pt-BR" sz="28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– “O poderoso anjo é visto subindo do Oriente (ou nascente do sol). O mais poderoso dos anjos  tem na mão o Selo do Deus Vivo, ou  dAquele que é o único que pode dar a vida, que pode gravar nas frontes o sinal ou inscrição, dizendo a quem será concedida  imortalidade, a vida eterna. É a voz desse mais elevado dos anjos que tem autoridade para ordenar aos quatro anjos que segurem os quatro ventos até que se realize esta obra, e até que ele ordene que os soltem.”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build="p" bldLvl="5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24CF5BBF-34BD-40DE-A099-702FFAA57C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915400" cy="6324600"/>
          </a:xfrm>
        </p:spPr>
        <p:txBody>
          <a:bodyPr/>
          <a:lstStyle/>
          <a:p>
            <a:pPr algn="just">
              <a:buFontTx/>
              <a:buNone/>
            </a:pPr>
            <a:r>
              <a:rPr lang="pt-BR" altLang="pt-BR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	3. </a:t>
            </a:r>
            <a:r>
              <a:rPr lang="pt-BR" altLang="pt-BR" b="1" u="sng">
                <a:solidFill>
                  <a:schemeClr val="accent2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O DESEJADO DE TODAS AS NAÇÕES, 749</a:t>
            </a:r>
            <a:r>
              <a:rPr lang="pt-BR" altLang="pt-BR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(13ª edição) – “O rosto que contemplam não é o de um guerreiro mortal; é a face do mais poderoso das hostes do Senhor. Este mensageiro é o que ocupa a posição da qual caiu Satanás. Fora aquele que nas colinas de Belém, proclamara o nascimento de Cristo.”</a:t>
            </a:r>
          </a:p>
          <a:p>
            <a:pPr algn="just">
              <a:buFontTx/>
              <a:buNone/>
            </a:pPr>
            <a:endParaRPr lang="pt-BR" altLang="pt-BR" b="1">
              <a:solidFill>
                <a:srgbClr val="003366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>
              <a:buFontTx/>
              <a:buNone/>
            </a:pPr>
            <a:r>
              <a:rPr lang="pt-BR" altLang="pt-BR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  </a:t>
            </a:r>
            <a:r>
              <a:rPr lang="pt-BR" altLang="pt-BR" b="1">
                <a:solidFill>
                  <a:srgbClr val="6633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4.</a:t>
            </a:r>
            <a:r>
              <a:rPr lang="pt-BR" altLang="pt-BR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pt-BR" altLang="pt-BR" b="1" u="sng">
                <a:solidFill>
                  <a:srgbClr val="6633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S. Lucas 1:19 e 26</a:t>
            </a:r>
            <a:r>
              <a:rPr lang="pt-BR" altLang="pt-BR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build="p" bldLvl="5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72F9CA8E-B46D-4974-AF95-E00A74D7EA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915400" cy="6324600"/>
          </a:xfrm>
        </p:spPr>
        <p:txBody>
          <a:bodyPr/>
          <a:lstStyle/>
          <a:p>
            <a:pPr algn="just">
              <a:buFontTx/>
              <a:buNone/>
            </a:pPr>
            <a:r>
              <a:rPr lang="pt-BR" altLang="pt-BR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	5. </a:t>
            </a:r>
            <a:r>
              <a:rPr lang="pt-BR" altLang="pt-BR" b="1" u="sng">
                <a:solidFill>
                  <a:srgbClr val="FF33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O DESEJADO DE TODAS AS NAÇÕES, 84  e 85</a:t>
            </a:r>
            <a:r>
              <a:rPr lang="pt-BR" altLang="pt-BR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( 13ª edição). “As palavras do anjo: “Eu sou Gabriel, que assisto diante de Deus, mostram que ocupa posição de elevada honra, nas cortes celestiais... O anjo que ocupa em honra, o lugar logo abaixo do Filho de Deus, é o escolhido para revelar os desígnios de Deus a homens pecadores.”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build="p" bldLvl="5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03AE9BFE-B14D-44DA-AC50-A27ED3FDEC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915400" cy="6324600"/>
          </a:xfrm>
        </p:spPr>
        <p:txBody>
          <a:bodyPr/>
          <a:lstStyle/>
          <a:p>
            <a:pPr algn="just">
              <a:buFontTx/>
              <a:buNone/>
            </a:pPr>
            <a:r>
              <a:rPr lang="pt-BR" altLang="pt-BR" sz="2800" b="1">
                <a:solidFill>
                  <a:srgbClr val="660033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VI – </a:t>
            </a:r>
            <a:r>
              <a:rPr lang="pt-BR" altLang="pt-BR" sz="2800" b="1" u="sng">
                <a:solidFill>
                  <a:srgbClr val="660033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144.000 – SIMBÓLICO OU LITERAL</a:t>
            </a:r>
            <a:r>
              <a:rPr lang="pt-BR" altLang="pt-BR" sz="2800" b="1">
                <a:solidFill>
                  <a:srgbClr val="660033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?</a:t>
            </a:r>
            <a:r>
              <a:rPr lang="pt-BR" altLang="pt-BR" sz="28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</a:p>
          <a:p>
            <a:pPr algn="just">
              <a:buFontTx/>
              <a:buNone/>
            </a:pPr>
            <a:endParaRPr lang="pt-BR" altLang="pt-BR" sz="1000" b="1">
              <a:solidFill>
                <a:srgbClr val="003366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>
              <a:buFontTx/>
              <a:buNone/>
            </a:pPr>
            <a:r>
              <a:rPr lang="pt-BR" altLang="pt-BR" sz="28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		1. Os servos de Deus vivo tem um número: 144.000. (verdade, integridade em Cristo, redenção)</a:t>
            </a:r>
          </a:p>
          <a:p>
            <a:pPr algn="just">
              <a:buFontTx/>
              <a:buNone/>
            </a:pPr>
            <a:r>
              <a:rPr lang="pt-BR" altLang="pt-BR" sz="28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 Os servos da besta também tem um número: 666 (engano, mentira, falsidade, perversão,  perdição) </a:t>
            </a:r>
          </a:p>
          <a:p>
            <a:pPr algn="just">
              <a:buFontTx/>
              <a:buNone/>
            </a:pPr>
            <a:endParaRPr lang="pt-BR" altLang="pt-BR" sz="2800" b="1">
              <a:solidFill>
                <a:srgbClr val="003366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>
              <a:buFontTx/>
              <a:buNone/>
            </a:pPr>
            <a:r>
              <a:rPr lang="pt-BR" altLang="pt-BR" sz="28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		    1.1. Para aqueles que perguntam: “Só vão se salvar 144.000?”. Eu também pergunto para eles:” “Só vão se perder 666?”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build="p" bldLvl="5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FA6B113B-2B8A-455A-A7DD-685CCFE1FF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915400" cy="6324600"/>
          </a:xfrm>
        </p:spPr>
        <p:txBody>
          <a:bodyPr/>
          <a:lstStyle/>
          <a:p>
            <a:pPr algn="just">
              <a:buFontTx/>
              <a:buNone/>
            </a:pPr>
            <a:r>
              <a:rPr lang="pt-BR" altLang="pt-BR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 </a:t>
            </a:r>
            <a:r>
              <a:rPr lang="pt-BR" altLang="pt-BR" sz="28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2. Seria uma farsa a salvação, se tivesse limitação de números. Seria uma crueldade da parte de Deus se Ele tivesse que fazer descer milhões e milhões à sepultura, porque só poderiam ser salvos, sem provar a morte: 144.000.</a:t>
            </a:r>
          </a:p>
          <a:p>
            <a:pPr algn="just">
              <a:buFontTx/>
              <a:buNone/>
            </a:pPr>
            <a:endParaRPr lang="pt-BR" altLang="pt-BR" sz="1000" b="1">
              <a:solidFill>
                <a:srgbClr val="003366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>
              <a:buFontTx/>
              <a:buNone/>
            </a:pPr>
            <a:r>
              <a:rPr lang="pt-BR" altLang="pt-BR" sz="28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  Eu não estaria pregando para você, hoje, porque você poderia tomar o meu lugar. Mas, Deus é longânimo e misericordioso, por isso Ele diz: </a:t>
            </a:r>
            <a:r>
              <a:rPr lang="pt-BR" altLang="pt-BR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</a:p>
          <a:p>
            <a:pPr algn="just">
              <a:buFontTx/>
              <a:buNone/>
            </a:pPr>
            <a:r>
              <a:rPr lang="pt-BR" altLang="pt-BR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	   2.1. </a:t>
            </a:r>
            <a:r>
              <a:rPr lang="pt-BR" altLang="pt-BR" b="1" u="sng">
                <a:solidFill>
                  <a:srgbClr val="660033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Tito 2:11</a:t>
            </a:r>
            <a:r>
              <a:rPr lang="pt-BR" altLang="pt-BR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– “A graça de Deus se há manifestado trazendo salvação a todos os homens.”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build="p" bldLvl="5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>
            <a:extLst>
              <a:ext uri="{FF2B5EF4-FFF2-40B4-BE49-F238E27FC236}">
                <a16:creationId xmlns:a16="http://schemas.microsoft.com/office/drawing/2014/main" id="{F16EC9AE-2F2F-419F-8D1E-5D89795A8E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228600"/>
            <a:ext cx="8534400" cy="6400800"/>
          </a:xfrm>
        </p:spPr>
        <p:txBody>
          <a:bodyPr/>
          <a:lstStyle/>
          <a:p>
            <a:pPr algn="just">
              <a:buFontTx/>
              <a:buNone/>
            </a:pPr>
            <a:r>
              <a:rPr lang="pt-BR" altLang="pt-BR" b="1">
                <a:latin typeface="Verdana" panose="020B0604030504040204" pitchFamily="34" charset="0"/>
                <a:cs typeface="Times New Roman" panose="02020603050405020304" pitchFamily="18" charset="0"/>
              </a:rPr>
              <a:t>	3.1.</a:t>
            </a:r>
            <a:r>
              <a:rPr lang="pt-BR" altLang="pt-BR" b="1">
                <a:cs typeface="Times New Roman" panose="02020603050405020304" pitchFamily="18" charset="0"/>
              </a:rPr>
              <a:t> </a:t>
            </a:r>
            <a:r>
              <a:rPr lang="pt-BR" altLang="pt-BR" b="1">
                <a:latin typeface="Verdana" panose="020B0604030504040204" pitchFamily="34" charset="0"/>
                <a:cs typeface="Times New Roman" panose="02020603050405020304" pitchFamily="18" charset="0"/>
              </a:rPr>
              <a:t>Deus preserva sempre um povo remanescente.</a:t>
            </a:r>
          </a:p>
          <a:p>
            <a:pPr algn="just">
              <a:buFontTx/>
              <a:buNone/>
            </a:pPr>
            <a:r>
              <a:rPr lang="pt-BR" altLang="pt-BR" sz="1200" b="1">
                <a:latin typeface="Verdana" panose="020B0604030504040204" pitchFamily="34" charset="0"/>
                <a:cs typeface="Times New Roman" panose="02020603050405020304" pitchFamily="18" charset="0"/>
              </a:rPr>
              <a:t> </a:t>
            </a:r>
          </a:p>
          <a:p>
            <a:pPr algn="just">
              <a:buFontTx/>
              <a:buNone/>
            </a:pPr>
            <a:r>
              <a:rPr lang="pt-BR" altLang="pt-BR" b="1">
                <a:solidFill>
                  <a:schemeClr val="accent2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	3.2. </a:t>
            </a:r>
            <a:r>
              <a:rPr lang="pt-BR" altLang="pt-BR" b="1">
                <a:solidFill>
                  <a:schemeClr val="accent2"/>
                </a:solidFill>
                <a:cs typeface="Times New Roman" panose="02020603050405020304" pitchFamily="18" charset="0"/>
              </a:rPr>
              <a:t> </a:t>
            </a:r>
            <a:r>
              <a:rPr lang="pt-BR" altLang="pt-BR" b="1">
                <a:solidFill>
                  <a:schemeClr val="accent2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Ezequiel 9:4-6</a:t>
            </a:r>
          </a:p>
          <a:p>
            <a:pPr algn="just">
              <a:buFontTx/>
              <a:buNone/>
            </a:pPr>
            <a:r>
              <a:rPr lang="pt-BR" altLang="pt-BR" sz="1400" b="1">
                <a:latin typeface="Verdana" panose="020B060403050404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buFontTx/>
              <a:buNone/>
            </a:pPr>
            <a:r>
              <a:rPr lang="pt-BR" altLang="pt-BR" b="1">
                <a:solidFill>
                  <a:srgbClr val="FF33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3.3. Êxodo 12:7,12 e 13</a:t>
            </a:r>
            <a:r>
              <a:rPr lang="pt-BR" altLang="pt-BR" b="1">
                <a:solidFill>
                  <a:srgbClr val="FF3300"/>
                </a:solidFill>
                <a:latin typeface="Verdana" panose="020B0604030504040204" pitchFamily="34" charset="0"/>
              </a:rPr>
              <a:t> </a:t>
            </a:r>
          </a:p>
          <a:p>
            <a:pPr>
              <a:buFontTx/>
              <a:buNone/>
            </a:pPr>
            <a:endParaRPr lang="pt-BR" altLang="pt-BR" sz="1400" b="1">
              <a:solidFill>
                <a:srgbClr val="FF3300"/>
              </a:solidFill>
              <a:latin typeface="Verdana" panose="020B0604030504040204" pitchFamily="34" charset="0"/>
            </a:endParaRPr>
          </a:p>
          <a:p>
            <a:pPr algn="just">
              <a:buFontTx/>
              <a:buNone/>
            </a:pPr>
            <a:r>
              <a:rPr lang="pt-BR" altLang="pt-BR" b="1">
                <a:latin typeface="Verdana" panose="020B0604030504040204" pitchFamily="34" charset="0"/>
                <a:cs typeface="Times New Roman" panose="02020603050405020304" pitchFamily="18" charset="0"/>
              </a:rPr>
              <a:t>3.4. Em Apocalipse 7, Deus sela o Seu povo nos momentos que antecedem o fim.</a:t>
            </a:r>
            <a:r>
              <a:rPr lang="pt-BR" altLang="pt-BR" b="1">
                <a:latin typeface="Verdana" panose="020B0604030504040204" pitchFamily="34" charset="0"/>
              </a:rPr>
              <a:t> </a:t>
            </a:r>
          </a:p>
          <a:p>
            <a:pPr algn="just">
              <a:buFontTx/>
              <a:buNone/>
            </a:pPr>
            <a:endParaRPr lang="pt-BR" altLang="pt-BR" sz="1800" b="1">
              <a:latin typeface="Verdana" panose="020B0604030504040204" pitchFamily="34" charset="0"/>
            </a:endParaRPr>
          </a:p>
          <a:p>
            <a:pPr algn="just">
              <a:buFontTx/>
              <a:buNone/>
            </a:pPr>
            <a:r>
              <a:rPr lang="en-US" altLang="pt-BR" b="1">
                <a:latin typeface="Verdana" panose="020B0604030504040204" pitchFamily="34" charset="0"/>
                <a:cs typeface="Times New Roman" panose="02020603050405020304" pitchFamily="18" charset="0"/>
              </a:rPr>
              <a:t>4.  ELLEN WHITE, CARTA 164-1909 (SDABC  Vol. 7   p. 981): </a:t>
            </a:r>
            <a:endParaRPr lang="pt-BR" altLang="pt-BR" b="1">
              <a:latin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bldLvl="5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5EEF334E-756F-41E2-8350-514CFDC6C3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915400" cy="6324600"/>
          </a:xfrm>
        </p:spPr>
        <p:txBody>
          <a:bodyPr/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 2.2. </a:t>
            </a:r>
            <a:r>
              <a:rPr lang="pt-BR" altLang="pt-BR" sz="2800" b="1">
                <a:solidFill>
                  <a:srgbClr val="003366"/>
                </a:solidFill>
                <a:cs typeface="Times New Roman" panose="02020603050405020304" pitchFamily="18" charset="0"/>
              </a:rPr>
              <a:t> </a:t>
            </a:r>
            <a:r>
              <a:rPr lang="pt-BR" altLang="pt-BR" sz="2800" b="1" u="sng">
                <a:solidFill>
                  <a:srgbClr val="660033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S. João 3:16</a:t>
            </a:r>
            <a:r>
              <a:rPr lang="pt-BR" altLang="pt-BR" sz="28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– “Todo que nEle crê não pereça...”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pt-BR" altLang="pt-BR" sz="12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 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	2.3. </a:t>
            </a:r>
            <a:r>
              <a:rPr lang="pt-BR" altLang="pt-BR" sz="2800" b="1">
                <a:solidFill>
                  <a:srgbClr val="003366"/>
                </a:solidFill>
                <a:cs typeface="Times New Roman" panose="02020603050405020304" pitchFamily="18" charset="0"/>
              </a:rPr>
              <a:t> </a:t>
            </a:r>
            <a:r>
              <a:rPr lang="pt-BR" altLang="pt-BR" sz="2800" b="1" u="sng">
                <a:solidFill>
                  <a:srgbClr val="FF33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I Timóteo 2:4</a:t>
            </a:r>
            <a:r>
              <a:rPr lang="pt-BR" altLang="pt-BR" sz="28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– “O qual deseja que todos os homens sejam salvos.”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pt-BR" altLang="pt-BR" sz="10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 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	2.4. </a:t>
            </a:r>
            <a:r>
              <a:rPr lang="pt-BR" altLang="pt-BR" sz="2800" b="1" u="sng">
                <a:solidFill>
                  <a:schemeClr val="accent2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Apocalipse 22:17</a:t>
            </a:r>
            <a:r>
              <a:rPr lang="pt-BR" altLang="pt-BR" sz="28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– “Quem quiser beba de graça...” </a:t>
            </a:r>
          </a:p>
          <a:p>
            <a:pPr algn="just">
              <a:lnSpc>
                <a:spcPct val="90000"/>
              </a:lnSpc>
              <a:buFontTx/>
              <a:buNone/>
            </a:pPr>
            <a:endParaRPr lang="pt-BR" altLang="pt-BR" sz="1000" b="1">
              <a:solidFill>
                <a:srgbClr val="003366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	2.5. </a:t>
            </a:r>
            <a:r>
              <a:rPr lang="pt-BR" altLang="pt-BR" sz="2800" b="1" u="sng">
                <a:solidFill>
                  <a:srgbClr val="8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O COLPORTOR EVANGELISTA, 26 e 27</a:t>
            </a:r>
            <a:r>
              <a:rPr lang="pt-BR" altLang="pt-BR" sz="28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pt-BR" altLang="pt-BR" sz="2800" b="1">
                <a:solidFill>
                  <a:srgbClr val="FF33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( 7ª edição)</a:t>
            </a:r>
            <a:r>
              <a:rPr lang="pt-BR" altLang="pt-BR" sz="28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– “Ele representa a Igreja como sendo a luz do mundo. Por meio de sua fiel ministração, uma multidão que ninguém poderá enumerar se tornará filhos de Deus, capacitados para a eterna glória.”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build="p" bldLvl="5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4495A684-33D1-481F-86BC-CA47369989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304800"/>
            <a:ext cx="8915400" cy="6324600"/>
          </a:xfrm>
        </p:spPr>
        <p:txBody>
          <a:bodyPr/>
          <a:lstStyle/>
          <a:p>
            <a:pPr algn="just">
              <a:buFontTx/>
              <a:buNone/>
            </a:pPr>
            <a:r>
              <a:rPr lang="pt-BR" altLang="pt-BR" sz="28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 3. Outras dificuldades para que se aceite que 144.000  seja  literal:</a:t>
            </a:r>
            <a:r>
              <a:rPr lang="pt-BR" altLang="pt-BR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</a:p>
          <a:p>
            <a:pPr algn="just">
              <a:buFontTx/>
              <a:buNone/>
            </a:pPr>
            <a:endParaRPr lang="pt-BR" altLang="pt-BR" sz="1400" b="1">
              <a:solidFill>
                <a:srgbClr val="003366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>
              <a:buFontTx/>
              <a:buNone/>
            </a:pPr>
            <a:r>
              <a:rPr lang="pt-BR" altLang="pt-BR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     </a:t>
            </a:r>
            <a:r>
              <a:rPr lang="pt-BR" altLang="pt-BR" sz="28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3.1. </a:t>
            </a:r>
            <a:r>
              <a:rPr lang="pt-BR" altLang="pt-BR" sz="2800" b="1" u="sng">
                <a:solidFill>
                  <a:srgbClr val="FF33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Apocalipse 7:4</a:t>
            </a:r>
            <a:r>
              <a:rPr lang="pt-BR" altLang="pt-BR" sz="28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, diz-nos que os selados são “de todas as tribos dos filhos de Israel.” A dificuldade é que todas as tribos de Israel exceto Judá e Benjamim, perderam sua identidade quando se misturaram com as nações circunvizinhas por ocasião do cativeiro assírio</a:t>
            </a:r>
            <a:r>
              <a:rPr lang="pt-BR" altLang="pt-BR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>
              <a:buFontTx/>
              <a:buNone/>
            </a:pPr>
            <a:endParaRPr lang="pt-BR" altLang="pt-BR" sz="1600" b="1">
              <a:solidFill>
                <a:srgbClr val="003366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>
              <a:buFontTx/>
              <a:buNone/>
            </a:pPr>
            <a:r>
              <a:rPr lang="pt-BR" altLang="pt-BR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     		</a:t>
            </a:r>
            <a:r>
              <a:rPr lang="pt-BR" altLang="pt-BR" sz="28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3.1.1. DÃ e EFRAIM ficaram de fora. Entraram JOSÉ e LEVI</a:t>
            </a:r>
            <a:r>
              <a:rPr lang="pt-BR" altLang="pt-BR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build="p" bldLvl="5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B4828631-0F7F-4B44-8BD0-AF8D734092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304800"/>
            <a:ext cx="8915400" cy="6324600"/>
          </a:xfrm>
        </p:spPr>
        <p:txBody>
          <a:bodyPr/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pt-BR" altLang="pt-BR" sz="24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    </a:t>
            </a:r>
            <a:r>
              <a:rPr lang="pt-BR" altLang="pt-BR" sz="28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3.1.2. DÃ, significa “juízo” e representa aqueles que vivem  criticando os outros, julgando seus erros, caluniando-os e levando-os à  queda (</a:t>
            </a:r>
            <a:r>
              <a:rPr lang="pt-BR" altLang="pt-BR" sz="2800" b="1" u="sng">
                <a:solidFill>
                  <a:srgbClr val="FF33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Gen. 49:16 e 17</a:t>
            </a:r>
            <a:r>
              <a:rPr lang="pt-BR" altLang="pt-BR" sz="28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). </a:t>
            </a:r>
          </a:p>
          <a:p>
            <a:pPr algn="just">
              <a:lnSpc>
                <a:spcPct val="90000"/>
              </a:lnSpc>
              <a:buFontTx/>
              <a:buNone/>
            </a:pPr>
            <a:endParaRPr lang="pt-BR" altLang="pt-BR" sz="1200" b="1">
              <a:solidFill>
                <a:srgbClr val="003366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	 </a:t>
            </a:r>
            <a:r>
              <a:rPr lang="pt-BR" altLang="pt-BR" sz="2800" b="1">
                <a:latin typeface="Verdana" panose="020B0604030504040204" pitchFamily="34" charset="0"/>
                <a:cs typeface="Times New Roman" panose="02020603050405020304" pitchFamily="18" charset="0"/>
              </a:rPr>
              <a:t>3.1.3.</a:t>
            </a:r>
            <a:r>
              <a:rPr lang="pt-BR" altLang="pt-BR" sz="28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pt-BR" altLang="pt-BR" sz="2800" b="1">
                <a:latin typeface="Verdana" panose="020B0604030504040204" pitchFamily="34" charset="0"/>
                <a:cs typeface="Times New Roman" panose="02020603050405020304" pitchFamily="18" charset="0"/>
              </a:rPr>
              <a:t>EFRAIM, significa “ FECUNDIDADE DUPLA” e representa aqueles que estão unidos à igreja e ao mundo e “em vindo a prova estão prontos a escolher o lado fácil, popular”</a:t>
            </a:r>
            <a:r>
              <a:rPr lang="pt-BR" altLang="pt-BR" sz="28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( </a:t>
            </a:r>
            <a:r>
              <a:rPr lang="pt-BR" altLang="pt-BR" sz="2800" b="1" u="sng">
                <a:solidFill>
                  <a:srgbClr val="6633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G.C., 614, Oséias 4:17 e 7:8</a:t>
            </a:r>
            <a:r>
              <a:rPr lang="pt-BR" altLang="pt-BR" sz="28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). </a:t>
            </a:r>
          </a:p>
          <a:p>
            <a:pPr algn="just">
              <a:lnSpc>
                <a:spcPct val="90000"/>
              </a:lnSpc>
              <a:buFontTx/>
              <a:buNone/>
            </a:pPr>
            <a:endParaRPr lang="pt-BR" altLang="pt-BR" sz="1400" b="1">
              <a:solidFill>
                <a:srgbClr val="003366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  3.2. </a:t>
            </a:r>
            <a:r>
              <a:rPr lang="pt-BR" altLang="pt-BR" sz="2800" b="1" u="sng">
                <a:solidFill>
                  <a:schemeClr val="accent2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Apocalipse 14:4</a:t>
            </a:r>
            <a:r>
              <a:rPr lang="pt-BR" altLang="pt-BR" sz="28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pt-BR" altLang="pt-BR" sz="2800" b="1">
                <a:latin typeface="Verdana" panose="020B0604030504040204" pitchFamily="34" charset="0"/>
                <a:cs typeface="Times New Roman" panose="02020603050405020304" pitchFamily="18" charset="0"/>
              </a:rPr>
              <a:t>diz que os 144.000 são  “virgens”ou “castos”. Se fosse literal, todos os casados seriam excluídos.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build="p" bldLvl="5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C6E064D9-9E7A-4D9E-99A2-1A9BA8AD76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304800"/>
            <a:ext cx="8915400" cy="6324600"/>
          </a:xfrm>
        </p:spPr>
        <p:txBody>
          <a:bodyPr/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   	3.3. </a:t>
            </a:r>
            <a:r>
              <a:rPr lang="pt-BR" altLang="pt-BR" sz="2800" b="1" u="sng">
                <a:solidFill>
                  <a:srgbClr val="FF33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Apocalipse 14:4</a:t>
            </a:r>
            <a:r>
              <a:rPr lang="pt-BR" altLang="pt-BR" sz="28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, diz também que os 144.000 “não se macularam com mulheres.”Neste caso os 144.000 seriam só homens? </a:t>
            </a:r>
          </a:p>
          <a:p>
            <a:pPr algn="just">
              <a:lnSpc>
                <a:spcPct val="90000"/>
              </a:lnSpc>
              <a:buFontTx/>
              <a:buNone/>
            </a:pPr>
            <a:endParaRPr lang="pt-BR" altLang="pt-BR" sz="1200" b="1">
              <a:solidFill>
                <a:srgbClr val="003366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	</a:t>
            </a:r>
            <a:r>
              <a:rPr lang="pt-BR" altLang="pt-BR" sz="2800" b="1">
                <a:latin typeface="Verdana" panose="020B0604030504040204" pitchFamily="34" charset="0"/>
                <a:cs typeface="Times New Roman" panose="02020603050405020304" pitchFamily="18" charset="0"/>
              </a:rPr>
              <a:t>4. Se buscarmos um interpretação simbólica,  emergem os verdadeiros significados</a:t>
            </a:r>
            <a:r>
              <a:rPr lang="pt-BR" altLang="pt-BR" sz="28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: </a:t>
            </a:r>
          </a:p>
          <a:p>
            <a:pPr algn="just">
              <a:lnSpc>
                <a:spcPct val="90000"/>
              </a:lnSpc>
              <a:buFontTx/>
              <a:buNone/>
            </a:pPr>
            <a:endParaRPr lang="pt-BR" altLang="pt-BR" sz="1400" b="1">
              <a:solidFill>
                <a:srgbClr val="003366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	   </a:t>
            </a:r>
            <a:r>
              <a:rPr lang="pt-BR" altLang="pt-BR" sz="2800" b="1">
                <a:latin typeface="Verdana" panose="020B0604030504040204" pitchFamily="34" charset="0"/>
                <a:cs typeface="Times New Roman" panose="02020603050405020304" pitchFamily="18" charset="0"/>
              </a:rPr>
              <a:t>4.1.  O “Israel de Deus” não é mais o Israel segundo a carne, mas o “Israel Espiritual”: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solidFill>
                  <a:srgbClr val="003366"/>
                </a:solidFill>
                <a:cs typeface="Times New Roman" panose="02020603050405020304" pitchFamily="18" charset="0"/>
              </a:rPr>
              <a:t>	</a:t>
            </a:r>
            <a:r>
              <a:rPr lang="pt-BR" altLang="pt-BR" sz="28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           </a:t>
            </a:r>
            <a:r>
              <a:rPr lang="pt-BR" altLang="pt-BR" sz="2800" b="1">
                <a:solidFill>
                  <a:srgbClr val="003366"/>
                </a:solidFill>
                <a:cs typeface="Times New Roman" panose="02020603050405020304" pitchFamily="18" charset="0"/>
              </a:rPr>
              <a:t> </a:t>
            </a:r>
            <a:r>
              <a:rPr lang="pt-BR" altLang="pt-BR" sz="28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 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			4.1.1. </a:t>
            </a:r>
            <a:r>
              <a:rPr lang="pt-BR" altLang="pt-BR" sz="2800" b="1" u="sng">
                <a:solidFill>
                  <a:srgbClr val="FF33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Romanos 2:28 e 29; Gálatas 3:26-29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5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build="p" bldLvl="5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DE6CE7BA-9564-4B57-A48C-9208884D03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304800"/>
            <a:ext cx="8915400" cy="6324600"/>
          </a:xfrm>
        </p:spPr>
        <p:txBody>
          <a:bodyPr/>
          <a:lstStyle/>
          <a:p>
            <a:pPr algn="just">
              <a:buFontTx/>
              <a:buNone/>
            </a:pPr>
            <a:r>
              <a:rPr lang="pt-BR" altLang="pt-BR" sz="28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   	 	4.2. Os  “Virgens” ou “castos”,  que “não se macularam com mulheres”,  significam um povo puro que não seguiu a meretriz Babilônia, a religião apóstata. </a:t>
            </a:r>
          </a:p>
          <a:p>
            <a:pPr algn="just">
              <a:buFontTx/>
              <a:buNone/>
            </a:pPr>
            <a:endParaRPr lang="pt-BR" altLang="pt-BR" sz="1000" b="1">
              <a:solidFill>
                <a:srgbClr val="003366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>
              <a:buFontTx/>
              <a:buNone/>
            </a:pPr>
            <a:r>
              <a:rPr lang="pt-BR" altLang="pt-BR" sz="28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    4.2.1. </a:t>
            </a:r>
            <a:r>
              <a:rPr lang="pt-BR" altLang="pt-BR" sz="2800" b="1" u="sng">
                <a:solidFill>
                  <a:srgbClr val="FF33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II Coríntios 11:2</a:t>
            </a:r>
            <a:r>
              <a:rPr lang="pt-BR" altLang="pt-BR" sz="28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,  mostra-nos que quando aceitamos a Cristo, nós nos tornamos “virgens”. Este privilégio não é só para quem nasce na IASD, mas para quem se torna uma nova criatura ( </a:t>
            </a:r>
            <a:r>
              <a:rPr lang="pt-BR" altLang="pt-BR" sz="2800" b="1" u="sng">
                <a:solidFill>
                  <a:schemeClr val="accent2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II Cor. 5:17</a:t>
            </a:r>
            <a:r>
              <a:rPr lang="pt-BR" altLang="pt-BR" sz="28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). </a:t>
            </a:r>
          </a:p>
          <a:p>
            <a:pPr algn="just">
              <a:buFontTx/>
              <a:buNone/>
            </a:pPr>
            <a:endParaRPr lang="pt-BR" altLang="pt-BR" sz="1200" b="1">
              <a:solidFill>
                <a:srgbClr val="003366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>
              <a:buFontTx/>
              <a:buNone/>
            </a:pPr>
            <a:r>
              <a:rPr lang="pt-BR" altLang="pt-BR" sz="28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	</a:t>
            </a:r>
            <a:r>
              <a:rPr lang="pt-BR" altLang="pt-BR" sz="2800" b="1">
                <a:latin typeface="Verdana" panose="020B0604030504040204" pitchFamily="34" charset="0"/>
                <a:cs typeface="Times New Roman" panose="02020603050405020304" pitchFamily="18" charset="0"/>
              </a:rPr>
              <a:t>5. Significado (simbolismo) do número 144.000:</a:t>
            </a:r>
            <a:r>
              <a:rPr lang="pt-BR" altLang="pt-BR" sz="28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build="p" bldLvl="5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FF91923A-2413-43FC-804C-BCAB8A11F8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915400" cy="6324600"/>
          </a:xfrm>
        </p:spPr>
        <p:txBody>
          <a:bodyPr/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pt-BR" altLang="pt-BR" sz="24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    </a:t>
            </a:r>
            <a:r>
              <a:rPr lang="pt-BR" altLang="pt-BR" sz="2400" b="1">
                <a:solidFill>
                  <a:srgbClr val="FF33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5.1. </a:t>
            </a:r>
            <a:r>
              <a:rPr lang="pt-BR" altLang="pt-BR" sz="2400" b="1">
                <a:solidFill>
                  <a:srgbClr val="003366"/>
                </a:solidFill>
                <a:cs typeface="Times New Roman" panose="02020603050405020304" pitchFamily="18" charset="0"/>
              </a:rPr>
              <a:t> </a:t>
            </a:r>
            <a:r>
              <a:rPr lang="pt-BR" altLang="pt-BR" sz="2400" b="1" u="sng">
                <a:solidFill>
                  <a:srgbClr val="FF33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ASSUNTOS CONTEMPORÂNEOS EM ORIENTAÇÃO PROFÉTICA, 432</a:t>
            </a:r>
            <a:r>
              <a:rPr lang="pt-BR" altLang="pt-BR" sz="24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pt-BR" altLang="pt-BR" sz="9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 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pt-BR" altLang="pt-BR" sz="24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	</a:t>
            </a:r>
            <a:r>
              <a:rPr lang="pt-BR" altLang="pt-BR" sz="28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“O  número  144.000 tem significado simbólico, composto como é de, 12x 12x 1000. Doze é o número do reino – o número das tribos de Israel e dos apóstolos do Cordeiro (ver Apoc. 21:12,14).  A Santa Cidade, que devia representar o povo de Deus do Velho e do Novo  Testamentos, tem dimensões de 12 – 12.000 estádios de largura e 144 côvados de altura, os seus muros com 12 portais e 12  fundamentos (versos 12,14,16 e 17). Acomoda os 144.000 com cada tribo  de  12.000  entrando  por  seu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build="p" bldLvl="5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62F62090-9684-4DF5-B19D-BA1ADFD1BC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915400" cy="6324600"/>
          </a:xfrm>
        </p:spPr>
        <p:txBody>
          <a:bodyPr/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pt-BR" altLang="pt-BR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	</a:t>
            </a:r>
            <a:r>
              <a:rPr lang="pt-BR" altLang="pt-BR" sz="28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próprio portão. O quadrado do número indica perfeição, enquanto que o múltiplo de mil significa imensidade.”</a:t>
            </a:r>
          </a:p>
          <a:p>
            <a:pPr algn="just">
              <a:lnSpc>
                <a:spcPct val="90000"/>
              </a:lnSpc>
              <a:buFontTx/>
              <a:buNone/>
            </a:pPr>
            <a:endParaRPr lang="pt-BR" altLang="pt-BR" sz="1400" b="1">
              <a:solidFill>
                <a:srgbClr val="003366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  </a:t>
            </a:r>
            <a:r>
              <a:rPr lang="pt-BR" altLang="pt-BR" sz="2800" b="1">
                <a:latin typeface="Verdana" panose="020B0604030504040204" pitchFamily="34" charset="0"/>
                <a:cs typeface="Times New Roman" panose="02020603050405020304" pitchFamily="18" charset="0"/>
              </a:rPr>
              <a:t>5.2.  Podemos então dizer que os 144.000 são os servos do Deus vivo que vivem em  submissão a vontade de Deus, expressa nas 12 Tribos de Israel (Velho Testamento) e nos 12 apóstolos ( Novo Testamento), debaixo da perfeição e da imensidade (1000) do Nosso Senhor Jesus Cristo (12x12x1000).</a:t>
            </a:r>
            <a:r>
              <a:rPr lang="pt-BR" altLang="pt-BR" sz="28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pt-BR" altLang="pt-BR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pt-BR" altLang="pt-BR" sz="14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	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  <a:cs typeface="Times New Roman" panose="02020603050405020304" pitchFamily="18" charset="0"/>
              </a:rPr>
              <a:t>6. Os 144.000 e a Grande Multidão parecem ser um mesmo grupo:</a:t>
            </a:r>
            <a:r>
              <a:rPr lang="pt-BR" altLang="pt-BR" sz="28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 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8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86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build="p" bldLvl="5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1280BB9F-2962-4E50-A42B-A1F189B6BC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915400" cy="6705600"/>
          </a:xfrm>
        </p:spPr>
        <p:txBody>
          <a:bodyPr/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pt-BR" altLang="pt-BR" sz="24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 </a:t>
            </a:r>
            <a:r>
              <a:rPr lang="pt-BR" altLang="pt-BR" sz="28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6.1. Relação entre os 144.000 e a Grande Multidão: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pt-BR" altLang="pt-BR" sz="2800" b="1" u="sng">
                <a:solidFill>
                  <a:srgbClr val="8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Os 144.000 (Apoc. 7: 1-8)</a:t>
            </a:r>
          </a:p>
          <a:p>
            <a:pPr algn="just">
              <a:lnSpc>
                <a:spcPct val="90000"/>
              </a:lnSpc>
              <a:buFontTx/>
              <a:buNone/>
            </a:pPr>
            <a:endParaRPr lang="pt-BR" altLang="pt-BR" sz="2800" b="1" u="sng">
              <a:solidFill>
                <a:srgbClr val="800000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1. “Ouvi”- verso 4 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2. “ O Número”- verso 4 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3.“144.000”-verso 4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4. de todas as tribos – verso 4 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5. dos filhos de Israel – verso 4 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6. “selados”- verso 4 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7. “Quatro ventos para fazer dano à terra e o mar” vv.1e2 </a:t>
            </a:r>
          </a:p>
          <a:p>
            <a:pPr algn="just">
              <a:lnSpc>
                <a:spcPct val="90000"/>
              </a:lnSpc>
              <a:buFontTx/>
              <a:buNone/>
            </a:pPr>
            <a:endParaRPr lang="pt-BR" altLang="pt-BR" sz="2800" b="1">
              <a:solidFill>
                <a:srgbClr val="003366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pt-BR" altLang="pt-BR" sz="2800" b="1" u="sng">
                <a:solidFill>
                  <a:srgbClr val="FF33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A GRANDE MULTIDÃO (7:9-17)</a:t>
            </a:r>
          </a:p>
          <a:p>
            <a:pPr algn="just">
              <a:lnSpc>
                <a:spcPct val="90000"/>
              </a:lnSpc>
              <a:buFontTx/>
              <a:buNone/>
            </a:pPr>
            <a:endParaRPr lang="pt-BR" altLang="pt-BR" sz="2800" b="1" u="sng">
              <a:solidFill>
                <a:srgbClr val="003366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9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96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96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96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96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969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969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build="p" bldLvl="5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6F6E2578-C77C-4F60-98AC-CA19B14568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915400" cy="6705600"/>
          </a:xfrm>
        </p:spPr>
        <p:txBody>
          <a:bodyPr/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 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 1. “Vi”- verso 9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 2. “Ninguém podia enumerar -verso 9 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 3. “Uma grande multidão – verso 9 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 4. “de todas as nações – verso 9 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 5. “de todas as tribos, povos e línguas-verso 9 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 6. “vestidos de vestiduras brancas - verso   	9 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 7. ”Grande Tribulação” -   verso 14</a:t>
            </a:r>
          </a:p>
          <a:p>
            <a:pPr algn="just">
              <a:lnSpc>
                <a:spcPct val="90000"/>
              </a:lnSpc>
              <a:buFontTx/>
              <a:buNone/>
            </a:pPr>
            <a:endParaRPr lang="pt-BR" altLang="pt-BR" sz="1400" b="1">
              <a:solidFill>
                <a:srgbClr val="003366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 6.2. A  Relação acima nos dá fortes evidências de que </a:t>
            </a:r>
            <a:r>
              <a:rPr lang="pt-BR" altLang="pt-BR" sz="2800" b="1" u="sng">
                <a:solidFill>
                  <a:srgbClr val="FF33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Apoc. 7:9-17</a:t>
            </a:r>
            <a:r>
              <a:rPr lang="pt-BR" altLang="pt-BR" sz="28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é uma explicação de </a:t>
            </a:r>
            <a:r>
              <a:rPr lang="pt-BR" altLang="pt-BR" sz="2800" b="1" u="sng">
                <a:solidFill>
                  <a:schemeClr val="accent2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Apoc.7:1-8. 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pt-BR" altLang="pt-BR" sz="24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endParaRPr lang="pt-BR" altLang="pt-BR" sz="2800" b="1" u="sng">
              <a:solidFill>
                <a:srgbClr val="003366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0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07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07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07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07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07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build="p" bldLvl="5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B553FAF7-7EF4-4557-BC96-C1AAD49346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915400" cy="6705600"/>
          </a:xfrm>
        </p:spPr>
        <p:txBody>
          <a:bodyPr/>
          <a:lstStyle/>
          <a:p>
            <a:pPr algn="just">
              <a:buFontTx/>
              <a:buNone/>
            </a:pPr>
            <a:r>
              <a:rPr lang="pt-BR" altLang="pt-BR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 </a:t>
            </a:r>
            <a:r>
              <a:rPr lang="pt-BR" altLang="pt-BR" sz="2800" b="1">
                <a:latin typeface="Verdana" panose="020B0604030504040204" pitchFamily="34" charset="0"/>
                <a:cs typeface="Times New Roman" panose="02020603050405020304" pitchFamily="18" charset="0"/>
              </a:rPr>
              <a:t>Ou seja, nos versos 4 - 8, o apóstolo João </a:t>
            </a:r>
            <a:r>
              <a:rPr lang="pt-BR" altLang="pt-BR" sz="2800" b="1">
                <a:solidFill>
                  <a:srgbClr val="6633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“</a:t>
            </a:r>
            <a:r>
              <a:rPr lang="pt-BR" altLang="pt-BR" sz="2800" b="1" u="sng">
                <a:solidFill>
                  <a:srgbClr val="6633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ouviu</a:t>
            </a:r>
            <a:r>
              <a:rPr lang="pt-BR" altLang="pt-BR" sz="2800" b="1">
                <a:solidFill>
                  <a:srgbClr val="6633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”</a:t>
            </a:r>
            <a:r>
              <a:rPr lang="pt-BR" altLang="pt-BR" sz="2800" b="1">
                <a:latin typeface="Verdana" panose="020B0604030504040204" pitchFamily="34" charset="0"/>
                <a:cs typeface="Times New Roman" panose="02020603050405020304" pitchFamily="18" charset="0"/>
              </a:rPr>
              <a:t> (possívelmente não entendeu o que ouviu) e a partir do verso 9 ele </a:t>
            </a:r>
            <a:r>
              <a:rPr lang="pt-BR" altLang="pt-BR" sz="2800" b="1">
                <a:solidFill>
                  <a:srgbClr val="FF33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“</a:t>
            </a:r>
            <a:r>
              <a:rPr lang="pt-BR" altLang="pt-BR" sz="2800" b="1" u="sng">
                <a:solidFill>
                  <a:srgbClr val="FF33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viu</a:t>
            </a:r>
            <a:r>
              <a:rPr lang="pt-BR" altLang="pt-BR" sz="2800" b="1">
                <a:solidFill>
                  <a:srgbClr val="FF33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”</a:t>
            </a:r>
            <a:r>
              <a:rPr lang="pt-BR" altLang="pt-BR" sz="2800" b="1">
                <a:latin typeface="Verdana" panose="020B0604030504040204" pitchFamily="34" charset="0"/>
                <a:cs typeface="Times New Roman" panose="02020603050405020304" pitchFamily="18" charset="0"/>
              </a:rPr>
              <a:t>(e passou a entender ) que aquilo que ele tinha ouvido (144.000) representava a “grande multidão que ninguém podia enumerar”, que são os salvos da última geração de crentes.</a:t>
            </a:r>
            <a:r>
              <a:rPr lang="pt-BR" altLang="pt-BR" sz="28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</a:p>
          <a:p>
            <a:pPr algn="just">
              <a:buFontTx/>
              <a:buNone/>
            </a:pPr>
            <a:endParaRPr lang="pt-BR" altLang="pt-BR" sz="2800" b="1">
              <a:solidFill>
                <a:srgbClr val="003366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>
              <a:buFontTx/>
              <a:buNone/>
            </a:pPr>
            <a:r>
              <a:rPr lang="pt-BR" altLang="pt-BR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 </a:t>
            </a:r>
            <a:r>
              <a:rPr lang="pt-BR" altLang="pt-BR" sz="28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6.3.  O Espírito de Profecia apresenta os 144.000 e a  Grande Multidão, como um mesmo grupo.  Isto se encontra no – </a:t>
            </a:r>
            <a:r>
              <a:rPr lang="pt-BR" altLang="pt-BR" sz="2800" b="1" u="sng">
                <a:solidFill>
                  <a:srgbClr val="8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O GRANDE CONFLITO, 654</a:t>
            </a:r>
            <a:r>
              <a:rPr lang="pt-BR" altLang="pt-BR" sz="2800" b="1">
                <a:solidFill>
                  <a:srgbClr val="8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(30ª edição):</a:t>
            </a:r>
            <a:r>
              <a:rPr lang="pt-BR" altLang="pt-BR" sz="28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endParaRPr lang="pt-BR" altLang="pt-BR" b="1" u="sng">
              <a:solidFill>
                <a:srgbClr val="003366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>
              <a:buFontTx/>
              <a:buNone/>
            </a:pPr>
            <a:r>
              <a:rPr lang="pt-BR" altLang="pt-BR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build="p" bldLvl="5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359FB3B-54AB-49B9-9866-E172B80025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228600"/>
            <a:ext cx="8534400" cy="6400800"/>
          </a:xfrm>
        </p:spPr>
        <p:txBody>
          <a:bodyPr/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  <a:cs typeface="Times New Roman" panose="02020603050405020304" pitchFamily="18" charset="0"/>
              </a:rPr>
              <a:t>	 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pt-BR" altLang="pt-BR" sz="2400" b="1">
                <a:latin typeface="Verdana" panose="020B0604030504040204" pitchFamily="34" charset="0"/>
                <a:cs typeface="Times New Roman" panose="02020603050405020304" pitchFamily="18" charset="0"/>
              </a:rPr>
              <a:t>	</a:t>
            </a:r>
            <a:r>
              <a:rPr lang="pt-BR" altLang="pt-BR" sz="2800" b="1">
                <a:latin typeface="Verdana" panose="020B0604030504040204" pitchFamily="34" charset="0"/>
                <a:cs typeface="Times New Roman" panose="02020603050405020304" pitchFamily="18" charset="0"/>
              </a:rPr>
              <a:t>“... Somente os que  receberem o Selo do Deus Vivo terão o passaporte para transpor as portas da Santa Cidade.” </a:t>
            </a:r>
            <a:r>
              <a:rPr lang="pt-BR" altLang="pt-BR" sz="2800" b="1" u="sng">
                <a:solidFill>
                  <a:schemeClr val="accent2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( Meditações Matinais,</a:t>
            </a:r>
            <a:r>
              <a:rPr lang="pt-BR" altLang="pt-BR" sz="2800" b="1"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pt-BR" altLang="pt-BR" sz="2800" b="1" u="sng">
                <a:solidFill>
                  <a:schemeClr val="accent2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E.G.White, 19/12/1995)</a:t>
            </a:r>
          </a:p>
          <a:p>
            <a:pPr algn="just">
              <a:lnSpc>
                <a:spcPct val="90000"/>
              </a:lnSpc>
              <a:buFontTx/>
              <a:buNone/>
            </a:pPr>
            <a:endParaRPr lang="pt-BR" altLang="pt-BR" sz="2800" b="1" u="sng">
              <a:solidFill>
                <a:schemeClr val="accent2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  <a:cs typeface="Times New Roman" panose="02020603050405020304" pitchFamily="18" charset="0"/>
              </a:rPr>
              <a:t>5. </a:t>
            </a:r>
            <a:r>
              <a:rPr lang="pt-BR" altLang="pt-BR" sz="2800" b="1">
                <a:solidFill>
                  <a:srgbClr val="FF33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QUAL É O SELO DE DEUS? O SÁBADO?</a:t>
            </a:r>
          </a:p>
          <a:p>
            <a:pPr lvl="1" algn="just">
              <a:lnSpc>
                <a:spcPct val="90000"/>
              </a:lnSpc>
              <a:buFontTx/>
              <a:buNone/>
            </a:pPr>
            <a:endParaRPr lang="pt-BR" altLang="pt-BR" b="1"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90000"/>
              </a:lnSpc>
              <a:buFontTx/>
              <a:buNone/>
            </a:pPr>
            <a:endParaRPr lang="pt-BR" altLang="pt-BR" b="1"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90000"/>
              </a:lnSpc>
              <a:buFontTx/>
              <a:buNone/>
            </a:pPr>
            <a:r>
              <a:rPr lang="pt-BR" altLang="pt-BR" b="1">
                <a:latin typeface="Verdana" panose="020B0604030504040204" pitchFamily="34" charset="0"/>
                <a:cs typeface="Times New Roman" panose="02020603050405020304" pitchFamily="18" charset="0"/>
              </a:rPr>
              <a:t>	5.1. Se for só o Sábado, como se salvarão homens como Lutero, Guilherme Müller outros? </a:t>
            </a:r>
          </a:p>
          <a:p>
            <a:pPr lvl="1" algn="just">
              <a:lnSpc>
                <a:spcPct val="90000"/>
              </a:lnSpc>
              <a:buFontTx/>
              <a:buNone/>
            </a:pPr>
            <a:endParaRPr lang="pt-BR" altLang="pt-BR" b="1"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90000"/>
              </a:lnSpc>
              <a:buFontTx/>
              <a:buNone/>
            </a:pPr>
            <a:r>
              <a:rPr lang="pt-BR" altLang="pt-BR" sz="2400" b="1">
                <a:solidFill>
                  <a:schemeClr val="accent2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	 </a:t>
            </a:r>
          </a:p>
          <a:p>
            <a:pPr algn="just">
              <a:lnSpc>
                <a:spcPct val="90000"/>
              </a:lnSpc>
              <a:buFontTx/>
              <a:buNone/>
            </a:pPr>
            <a:endParaRPr lang="pt-BR" altLang="pt-BR" sz="2800" b="1" u="sng">
              <a:solidFill>
                <a:schemeClr val="accent2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0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build="p" bldLvl="5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C8084953-7B76-4957-9DCF-160F45D27A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915400" cy="6705600"/>
          </a:xfrm>
        </p:spPr>
        <p:txBody>
          <a:bodyPr/>
          <a:lstStyle/>
          <a:p>
            <a:pPr algn="just">
              <a:buFontTx/>
              <a:buNone/>
            </a:pPr>
            <a:r>
              <a:rPr lang="pt-BR" altLang="pt-BR" sz="28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    “É o hino de Moisés e do Cordeiro – hino de livramento. Ninguém, a não ser os cento e quarenta e quatro mil,  pode aprender aquele canto, pois é o de sua experiência e nunca ninguém teve experiência semelhante...” Estes são os que vieram de grande tribulação ( Apoc. 7:14) passaram, pelo  tempo de angústia tal como nunca houve desde que houve nação; suportaram a aflição do tempo de angústia de Jacó; permaneceram sem intercessor durante o derramamento final dos juízos de Deus. Mas foram livres, pois “lavaram os seus vestidos, e os branquearam no sangue  do  Cordeiro”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build="p" bldLvl="5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A1587149-F92A-4E03-ABCE-9F301BAE04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915400" cy="6705600"/>
          </a:xfrm>
        </p:spPr>
        <p:txBody>
          <a:bodyPr/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pt-BR" altLang="pt-BR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	</a:t>
            </a:r>
            <a:r>
              <a:rPr lang="pt-BR" altLang="pt-BR" sz="2800" b="1" u="sng">
                <a:solidFill>
                  <a:srgbClr val="FF33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Apoc. 7:14</a:t>
            </a:r>
            <a:r>
              <a:rPr lang="pt-BR" altLang="pt-BR" sz="28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... “Por isso  estão diante do trono de Deus, e O servem de dia e de noite no Seu Templo; e Aquele que está assentado sobre o trono os cobrirá com a Sua sombra ( Apoc. 7:15)... Nunca mais terão fome, nunca mais terão sede; nem sol, nem calma alguma cairá sobre eles. Porque o Cordeiro que está no meio do trono os apascentará, e lhes servirá de guia para as fontes das águas; e Deus limpará de seus olhos toda a lágrima.” </a:t>
            </a:r>
            <a:r>
              <a:rPr lang="pt-BR" altLang="pt-BR" sz="2800" b="1" u="sng">
                <a:solidFill>
                  <a:schemeClr val="accent2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Apoc. 7:16 e 17</a:t>
            </a:r>
            <a:r>
              <a:rPr lang="pt-BR" altLang="pt-BR" sz="28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	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7. Mas, o importante mesmo é ter o doce e sagrado privilégio de fazer parte dos 144.000: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build="p" bldLvl="5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F8D30BD1-9FEE-4ED8-823E-4C1240F3E8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304800"/>
            <a:ext cx="8915400" cy="6324600"/>
          </a:xfrm>
        </p:spPr>
        <p:txBody>
          <a:bodyPr/>
          <a:lstStyle/>
          <a:p>
            <a:pPr algn="just">
              <a:buFontTx/>
              <a:buNone/>
            </a:pPr>
            <a:r>
              <a:rPr lang="pt-BR" altLang="pt-BR" sz="28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  7.1.</a:t>
            </a:r>
            <a:r>
              <a:rPr lang="pt-BR" altLang="pt-BR" sz="2800" b="1">
                <a:solidFill>
                  <a:srgbClr val="003366"/>
                </a:solidFill>
                <a:cs typeface="Times New Roman" panose="02020603050405020304" pitchFamily="18" charset="0"/>
              </a:rPr>
              <a:t> </a:t>
            </a:r>
            <a:r>
              <a:rPr lang="pt-BR" altLang="pt-BR" sz="2800" b="1" u="sng">
                <a:solidFill>
                  <a:schemeClr val="accent2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REVIEW AND HERALD, 09/03/1905 – E. G. WHITE</a:t>
            </a:r>
            <a:r>
              <a:rPr lang="pt-BR" altLang="pt-BR" sz="28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pt-BR" altLang="pt-BR" sz="2800" b="1" u="sng">
                <a:solidFill>
                  <a:schemeClr val="accent2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(SDABC, Vol. 7,  pág. 981</a:t>
            </a:r>
            <a:r>
              <a:rPr lang="pt-BR" altLang="pt-BR" sz="28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) – “ “Lutemos com todas as forças em Cristo Jesus para que façamos parte dos 144.000.”</a:t>
            </a:r>
          </a:p>
          <a:p>
            <a:pPr algn="just">
              <a:buFontTx/>
              <a:buNone/>
            </a:pPr>
            <a:r>
              <a:rPr lang="pt-BR" altLang="pt-BR" sz="28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 </a:t>
            </a:r>
          </a:p>
          <a:p>
            <a:pPr algn="just">
              <a:buFontTx/>
              <a:buNone/>
            </a:pPr>
            <a:r>
              <a:rPr lang="pt-BR" altLang="pt-BR" sz="28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	7.2. Mas,  para fazer parte dos 144.000 precisa receber o Selo do Deus Vivo. Então vem a pergunta final:  </a:t>
            </a:r>
          </a:p>
          <a:p>
            <a:pPr algn="just">
              <a:buFontTx/>
              <a:buNone/>
            </a:pPr>
            <a:endParaRPr lang="pt-BR" altLang="pt-BR" sz="2800" b="1">
              <a:solidFill>
                <a:srgbClr val="003366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>
              <a:buFontTx/>
              <a:buNone/>
            </a:pPr>
            <a:r>
              <a:rPr lang="pt-BR" altLang="pt-BR" sz="2800" b="1">
                <a:solidFill>
                  <a:srgbClr val="8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VII – </a:t>
            </a:r>
            <a:r>
              <a:rPr lang="pt-BR" altLang="pt-BR" sz="2800" b="1" u="sng">
                <a:solidFill>
                  <a:srgbClr val="8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QUEM RECEBERÁ O SELO DO DEUS VIVO? OU SEJA, O SELO DO LIVRAMENTO</a:t>
            </a:r>
            <a:r>
              <a:rPr lang="pt-BR" altLang="pt-BR" sz="2800" b="1">
                <a:solidFill>
                  <a:srgbClr val="8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?</a:t>
            </a:r>
          </a:p>
          <a:p>
            <a:pPr algn="just">
              <a:buFontTx/>
              <a:buNone/>
            </a:pPr>
            <a:endParaRPr lang="pt-BR" altLang="pt-BR" sz="2800" b="1">
              <a:solidFill>
                <a:srgbClr val="800000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build="p" bldLvl="5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E7E3D055-40FB-441A-A8EB-F55941371E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915400" cy="6324600"/>
          </a:xfrm>
        </p:spPr>
        <p:txBody>
          <a:bodyPr/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   </a:t>
            </a:r>
            <a:r>
              <a:rPr lang="pt-BR" altLang="pt-BR" sz="2800" b="1" u="sng">
                <a:solidFill>
                  <a:srgbClr val="FF33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1. TESTEMUNHOS SELETOS, Vol II, pág. 67</a:t>
            </a:r>
            <a:r>
              <a:rPr lang="pt-BR" altLang="pt-BR" sz="28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– “Nossa maneira de proceder determinará se      receberemos o Selo do Deus Vivo, ou seremos abatidos pelas armas destruídoras.”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pt-BR" altLang="pt-BR" sz="10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 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	2. </a:t>
            </a:r>
            <a:r>
              <a:rPr lang="pt-BR" altLang="pt-BR" sz="2800" b="1" u="sng">
                <a:solidFill>
                  <a:schemeClr val="accent2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IDEM, 68</a:t>
            </a:r>
            <a:r>
              <a:rPr lang="pt-BR" altLang="pt-BR" sz="28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– “Nem  todos os que professam  guardar o  Sábado serão selados. Muitos há, mesmo entre os que  ensinam a verdade a outros, que não receberão na testa o Selo de Deus. Tinham a luz da verdade, souberam a vontade de seu Mestre, compreenderam todos os pontos de nossa fé, mas não tiveram as obras correspondentes... Deveriam Ter dirigido sua casa  segundo</a:t>
            </a:r>
            <a:endParaRPr lang="pt-BR" altLang="pt-BR" sz="2400" b="1">
              <a:solidFill>
                <a:srgbClr val="800000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4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build="p" bldLvl="5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5146EFFE-176C-4942-A08D-718D5225B5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067800" cy="6781800"/>
          </a:xfrm>
        </p:spPr>
        <p:txBody>
          <a:bodyPr/>
          <a:lstStyle/>
          <a:p>
            <a:pPr algn="just">
              <a:buFontTx/>
              <a:buNone/>
            </a:pPr>
            <a:r>
              <a:rPr lang="pt-BR" altLang="pt-BR" sz="28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	os mesmos princípios, para que por meio de uma família bem ordenada pudessem apresentar ao mundo a influência da verdade no coração humano.”</a:t>
            </a:r>
          </a:p>
          <a:p>
            <a:pPr algn="just">
              <a:buFontTx/>
              <a:buNone/>
            </a:pPr>
            <a:endParaRPr lang="pt-BR" altLang="pt-BR" sz="1200" b="1">
              <a:solidFill>
                <a:srgbClr val="003366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>
              <a:buFontTx/>
              <a:buNone/>
            </a:pPr>
            <a:r>
              <a:rPr lang="pt-BR" altLang="pt-BR" sz="2800" b="1">
                <a:solidFill>
                  <a:srgbClr val="8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	3. </a:t>
            </a:r>
            <a:r>
              <a:rPr lang="pt-BR" altLang="pt-BR" sz="2800" b="1" u="sng">
                <a:solidFill>
                  <a:srgbClr val="8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IDEM, IDEM, 69</a:t>
            </a:r>
            <a:r>
              <a:rPr lang="pt-BR" altLang="pt-BR" sz="2800" b="1">
                <a:solidFill>
                  <a:srgbClr val="8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– </a:t>
            </a:r>
            <a:r>
              <a:rPr lang="pt-BR" altLang="pt-BR" sz="2800" b="1">
                <a:solidFill>
                  <a:schemeClr val="accent2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“ Nenhum de nós jamais receberá o Selo de Deus, enquanto o caráter tiver uma nódoa ou mácula sequer. Cumpre-nos remediar os defeitos de caráter, purificar de toda a contaminação o templo da alma.”</a:t>
            </a:r>
          </a:p>
          <a:p>
            <a:pPr algn="just">
              <a:buFontTx/>
              <a:buNone/>
            </a:pPr>
            <a:endParaRPr lang="pt-BR" altLang="pt-BR" sz="1600" b="1">
              <a:solidFill>
                <a:schemeClr val="accent2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>
              <a:buFontTx/>
              <a:buNone/>
            </a:pPr>
            <a:r>
              <a:rPr lang="pt-BR" altLang="pt-BR" sz="2800" b="1">
                <a:solidFill>
                  <a:srgbClr val="8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	4.  </a:t>
            </a:r>
            <a:r>
              <a:rPr lang="pt-BR" altLang="pt-BR" sz="2800" b="1" u="sng">
                <a:solidFill>
                  <a:srgbClr val="FF33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IDEM, BIDEM, 70</a:t>
            </a:r>
            <a:r>
              <a:rPr lang="pt-BR" altLang="pt-BR" sz="2800" b="1">
                <a:solidFill>
                  <a:srgbClr val="8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– “ Agora é o tempo de preparar-nos. O Selo de Deus jamais será colocado  à testa de um homem ou mulher cobiçosos ou amantes do mundo... </a:t>
            </a:r>
            <a:endParaRPr lang="pt-BR" altLang="pt-BR" sz="2400" b="1">
              <a:solidFill>
                <a:srgbClr val="800000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5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58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 build="p" bldLvl="5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B85ADC37-C8BC-4F48-8049-658731CE91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067800" cy="6781800"/>
          </a:xfrm>
        </p:spPr>
        <p:txBody>
          <a:bodyPr/>
          <a:lstStyle/>
          <a:p>
            <a:pPr algn="just">
              <a:buFontTx/>
              <a:buNone/>
            </a:pPr>
            <a:r>
              <a:rPr lang="pt-BR" altLang="pt-BR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	</a:t>
            </a:r>
            <a:r>
              <a:rPr lang="pt-BR" altLang="pt-BR" sz="2800" b="1">
                <a:solidFill>
                  <a:srgbClr val="8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Todos os que recebem o Selo devem ser imaculados diante de Deus – candidatos para o Céu”.  </a:t>
            </a:r>
          </a:p>
          <a:p>
            <a:pPr algn="just">
              <a:buFontTx/>
              <a:buNone/>
            </a:pPr>
            <a:endParaRPr lang="pt-BR" altLang="pt-BR" sz="1000" b="1">
              <a:solidFill>
                <a:srgbClr val="800000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>
              <a:buFontTx/>
              <a:buNone/>
            </a:pPr>
            <a:r>
              <a:rPr lang="pt-BR" altLang="pt-BR" sz="2800" b="1">
                <a:solidFill>
                  <a:schemeClr val="accent2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CONCLUSÃO</a:t>
            </a:r>
            <a:r>
              <a:rPr lang="pt-BR" altLang="pt-BR" sz="2800" b="1">
                <a:solidFill>
                  <a:srgbClr val="8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</a:p>
          <a:p>
            <a:pPr algn="just">
              <a:buFontTx/>
              <a:buNone/>
            </a:pPr>
            <a:endParaRPr lang="pt-BR" altLang="pt-BR" sz="900" b="1">
              <a:solidFill>
                <a:srgbClr val="800000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>
              <a:buFontTx/>
              <a:buNone/>
            </a:pPr>
            <a:r>
              <a:rPr lang="pt-BR" altLang="pt-BR" sz="2800" b="1">
                <a:solidFill>
                  <a:schemeClr val="accent2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	</a:t>
            </a:r>
            <a:r>
              <a:rPr lang="pt-BR" altLang="pt-BR" sz="2800" b="1">
                <a:latin typeface="Verdana" panose="020B0604030504040204" pitchFamily="34" charset="0"/>
                <a:cs typeface="Times New Roman" panose="02020603050405020304" pitchFamily="18" charset="0"/>
              </a:rPr>
              <a:t>1. Deus teve um tríplice Selo na história do Antigo Testamento: </a:t>
            </a:r>
            <a:r>
              <a:rPr lang="pt-BR" altLang="pt-BR" sz="2800" b="1">
                <a:solidFill>
                  <a:schemeClr val="accent2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CIRCUNCISÃO</a:t>
            </a:r>
            <a:r>
              <a:rPr lang="pt-BR" altLang="pt-BR" sz="2800" b="1">
                <a:latin typeface="Verdana" panose="020B0604030504040204" pitchFamily="34" charset="0"/>
                <a:cs typeface="Times New Roman" panose="02020603050405020304" pitchFamily="18" charset="0"/>
              </a:rPr>
              <a:t> – </a:t>
            </a:r>
            <a:r>
              <a:rPr lang="pt-BR" altLang="pt-BR" sz="2800" b="1">
                <a:solidFill>
                  <a:srgbClr val="FF33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SÁBADO</a:t>
            </a:r>
            <a:r>
              <a:rPr lang="pt-BR" altLang="pt-BR" sz="2800" b="1"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pt-BR" altLang="pt-BR" sz="2800" b="1">
                <a:solidFill>
                  <a:srgbClr val="8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– LIVRAMENTO</a:t>
            </a:r>
            <a:r>
              <a:rPr lang="pt-BR" altLang="pt-BR" sz="2800" b="1">
                <a:latin typeface="Verdana" panose="020B0604030504040204" pitchFamily="34" charset="0"/>
                <a:cs typeface="Times New Roman" panose="02020603050405020304" pitchFamily="18" charset="0"/>
              </a:rPr>
              <a:t>.</a:t>
            </a:r>
            <a:r>
              <a:rPr lang="pt-BR" altLang="pt-BR" sz="2800" b="1">
                <a:solidFill>
                  <a:srgbClr val="8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</a:p>
          <a:p>
            <a:pPr algn="just">
              <a:buFontTx/>
              <a:buNone/>
            </a:pPr>
            <a:r>
              <a:rPr lang="pt-BR" altLang="pt-BR" sz="1200" b="1">
                <a:solidFill>
                  <a:srgbClr val="8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	 </a:t>
            </a:r>
          </a:p>
          <a:p>
            <a:pPr algn="just">
              <a:buFontTx/>
              <a:buNone/>
            </a:pPr>
            <a:r>
              <a:rPr lang="pt-BR" altLang="pt-BR" sz="2800" b="1">
                <a:solidFill>
                  <a:srgbClr val="8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	2. O Senhor Deus tem um tríplice Selo no Novo Testamento: </a:t>
            </a:r>
          </a:p>
          <a:p>
            <a:pPr algn="just">
              <a:buFontTx/>
              <a:buNone/>
            </a:pPr>
            <a:r>
              <a:rPr lang="pt-BR" altLang="pt-BR" sz="2800" b="1">
                <a:solidFill>
                  <a:srgbClr val="8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	  	</a:t>
            </a:r>
            <a:r>
              <a:rPr lang="pt-BR" altLang="pt-BR" sz="2800" b="1">
                <a:latin typeface="Verdana" panose="020B0604030504040204" pitchFamily="34" charset="0"/>
                <a:cs typeface="Times New Roman" panose="02020603050405020304" pitchFamily="18" charset="0"/>
              </a:rPr>
              <a:t>2.1. Batismo (substitui a circuncisão). É o Selo da entronização (entrada) no Plano da Salvação pela fé. É o selo da justificação (</a:t>
            </a:r>
            <a:r>
              <a:rPr lang="pt-BR" altLang="pt-BR" sz="2800" b="1" u="sng">
                <a:solidFill>
                  <a:srgbClr val="8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Rom. 4:11</a:t>
            </a:r>
            <a:r>
              <a:rPr lang="pt-BR" altLang="pt-BR" sz="2800" b="1">
                <a:latin typeface="Verdana" panose="020B0604030504040204" pitchFamily="34" charset="0"/>
                <a:cs typeface="Times New Roman" panose="02020603050405020304" pitchFamily="18" charset="0"/>
              </a:rPr>
              <a:t>)</a:t>
            </a:r>
            <a:r>
              <a:rPr lang="pt-BR" altLang="pt-BR" sz="2800" b="1">
                <a:solidFill>
                  <a:srgbClr val="8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68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68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68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68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 build="p" bldLvl="5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17E3760E-D99B-4302-95E1-10C075DAC9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067800" cy="6781800"/>
          </a:xfrm>
        </p:spPr>
        <p:txBody>
          <a:bodyPr/>
          <a:lstStyle/>
          <a:p>
            <a:pPr algn="just">
              <a:buFontTx/>
              <a:buNone/>
            </a:pPr>
            <a:r>
              <a:rPr lang="pt-BR" altLang="pt-BR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	  </a:t>
            </a:r>
            <a:r>
              <a:rPr lang="pt-BR" altLang="pt-BR" sz="28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2.2. </a:t>
            </a:r>
            <a:r>
              <a:rPr lang="pt-BR" altLang="pt-BR" sz="2800" b="1">
                <a:solidFill>
                  <a:srgbClr val="003366"/>
                </a:solidFill>
                <a:cs typeface="Times New Roman" panose="02020603050405020304" pitchFamily="18" charset="0"/>
              </a:rPr>
              <a:t> </a:t>
            </a:r>
            <a:r>
              <a:rPr lang="pt-BR" altLang="pt-BR" sz="28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Sábado (Selo da Santificação – Ezequiel 20:12).</a:t>
            </a:r>
          </a:p>
          <a:p>
            <a:pPr algn="just">
              <a:buFontTx/>
              <a:buNone/>
            </a:pPr>
            <a:r>
              <a:rPr lang="pt-BR" altLang="pt-BR" sz="28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 </a:t>
            </a:r>
          </a:p>
          <a:p>
            <a:pPr algn="just">
              <a:buFontTx/>
              <a:buNone/>
            </a:pPr>
            <a:r>
              <a:rPr lang="pt-BR" altLang="pt-BR" sz="28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	  2.3. Livramento ( Selo de proteção, que habilita para a glorificação) . – Selo aplicado pelo Anjo Gabriel nos momentos que antecedem o fechamento da Porta da Graça. (</a:t>
            </a:r>
            <a:r>
              <a:rPr lang="pt-BR" altLang="pt-BR" sz="2800" b="1" u="sng">
                <a:solidFill>
                  <a:srgbClr val="FF33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Apoc. 7</a:t>
            </a:r>
            <a:r>
              <a:rPr lang="pt-BR" altLang="pt-BR" sz="28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) </a:t>
            </a:r>
          </a:p>
          <a:p>
            <a:pPr algn="just">
              <a:buFontTx/>
              <a:buNone/>
            </a:pPr>
            <a:endParaRPr lang="pt-BR" altLang="pt-BR" sz="2800" b="1">
              <a:solidFill>
                <a:srgbClr val="003366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>
              <a:buFontTx/>
              <a:buNone/>
            </a:pPr>
            <a:r>
              <a:rPr lang="pt-BR" altLang="pt-BR" sz="28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3. Para receber  o Selo do Livramento, é preciso ter as características dos 144.000: </a:t>
            </a:r>
          </a:p>
          <a:p>
            <a:pPr algn="just">
              <a:buFontTx/>
              <a:buNone/>
            </a:pPr>
            <a:endParaRPr lang="pt-BR" altLang="pt-BR" sz="2800" b="1">
              <a:solidFill>
                <a:srgbClr val="003366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>
              <a:buFontTx/>
              <a:buNone/>
            </a:pPr>
            <a:r>
              <a:rPr lang="pt-BR" altLang="pt-BR" sz="28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	   3.1. Apoc. 14:1-5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8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8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8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89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build="p" bldLvl="5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D443BC8D-A907-433B-AF79-BC7EC3B2F9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067800" cy="6781800"/>
          </a:xfrm>
        </p:spPr>
        <p:txBody>
          <a:bodyPr/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	   3.2. A mais importante dessas características para mim é: </a:t>
            </a:r>
            <a:r>
              <a:rPr lang="pt-BR" altLang="pt-BR" sz="2800" b="1" u="sng">
                <a:solidFill>
                  <a:schemeClr val="accent2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“São eles os seguidores do Cordeiro por onde quer que vá.”</a:t>
            </a:r>
            <a:r>
              <a:rPr lang="pt-BR" altLang="pt-BR" sz="28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pt-BR" altLang="pt-BR" sz="2800" b="1" u="sng">
                <a:solidFill>
                  <a:srgbClr val="FF33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Apoc. 14:4</a:t>
            </a:r>
            <a:r>
              <a:rPr lang="pt-BR" altLang="pt-BR" sz="28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90000"/>
              </a:lnSpc>
              <a:buFontTx/>
              <a:buNone/>
            </a:pPr>
            <a:endParaRPr lang="pt-BR" altLang="pt-BR" sz="1000" b="1">
              <a:solidFill>
                <a:srgbClr val="003366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	  3.3.Tem você essa santa característica na sua vida?</a:t>
            </a:r>
          </a:p>
          <a:p>
            <a:pPr algn="just">
              <a:lnSpc>
                <a:spcPct val="90000"/>
              </a:lnSpc>
              <a:buFontTx/>
              <a:buNone/>
            </a:pPr>
            <a:endParaRPr lang="pt-BR" altLang="pt-BR" sz="1000" b="1">
              <a:solidFill>
                <a:srgbClr val="003366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	3.4. Deus abençoe a você e sua família, para que seguindo o Cordeiro por onde quer que Ele vá, recebam o Selo do Deus Vivo, façam, parte dos 144.000, o verdadeiro Israel de Deus, o Espiritual – “para que lhes assista o direito à árvore da vida, e entrem na cidade pelas portas.”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 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	AMÉM! Vem, Senhor Jesus!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99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99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99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99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 build="p" bldLvl="5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75B65920-5419-4A82-BCAF-A81343F7A8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228600"/>
            <a:ext cx="8534400" cy="6400800"/>
          </a:xfrm>
        </p:spPr>
        <p:txBody>
          <a:bodyPr/>
          <a:lstStyle/>
          <a:p>
            <a:pPr algn="just">
              <a:buFontTx/>
              <a:buNone/>
            </a:pPr>
            <a:r>
              <a:rPr lang="pt-BR" altLang="pt-BR" b="1">
                <a:latin typeface="Verdana" panose="020B0604030504040204" pitchFamily="34" charset="0"/>
                <a:cs typeface="Times New Roman" panose="02020603050405020304" pitchFamily="18" charset="0"/>
              </a:rPr>
              <a:t>	 </a:t>
            </a:r>
          </a:p>
          <a:p>
            <a:pPr algn="just">
              <a:buFontTx/>
              <a:buNone/>
            </a:pPr>
            <a:r>
              <a:rPr lang="pt-BR" altLang="pt-BR" b="1">
                <a:latin typeface="Verdana" panose="020B0604030504040204" pitchFamily="34" charset="0"/>
                <a:cs typeface="Times New Roman" panose="02020603050405020304" pitchFamily="18" charset="0"/>
              </a:rPr>
              <a:t>	</a:t>
            </a:r>
            <a:r>
              <a:rPr lang="pt-BR" altLang="pt-BR" sz="2800" b="1">
                <a:latin typeface="Verdana" panose="020B0604030504040204" pitchFamily="34" charset="0"/>
                <a:cs typeface="Times New Roman" panose="02020603050405020304" pitchFamily="18" charset="0"/>
              </a:rPr>
              <a:t>5.1.1. </a:t>
            </a:r>
            <a:r>
              <a:rPr lang="pt-BR" altLang="pt-BR" sz="2800" b="1" u="sng">
                <a:solidFill>
                  <a:schemeClr val="accent2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PRIMEIROS ESCRITOS, 258</a:t>
            </a:r>
            <a:r>
              <a:rPr lang="pt-BR" altLang="pt-BR" sz="2800" b="1">
                <a:latin typeface="Verdana" panose="020B0604030504040204" pitchFamily="34" charset="0"/>
                <a:cs typeface="Times New Roman" panose="02020603050405020304" pitchFamily="18" charset="0"/>
              </a:rPr>
              <a:t>-  “Moisés errou quando estava prestes a entrar na Terra Prometida. Assim também, eu vi que Guilherme Müller errou quando devia logo entrar na Canaã Celestial, em permitir que sua influência fosse contra a verdade. Outros levaram-no a isto; outros darão conta por isto. Mas os anjos vigiam o precioso pó deste servo de Deus, e ele ressurgirá ao som da última trombeta.”</a:t>
            </a:r>
            <a:r>
              <a:rPr lang="pt-BR" altLang="pt-BR" b="1">
                <a:solidFill>
                  <a:schemeClr val="accent2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 </a:t>
            </a:r>
          </a:p>
          <a:p>
            <a:pPr algn="just">
              <a:buFontTx/>
              <a:buNone/>
            </a:pPr>
            <a:endParaRPr lang="pt-BR" altLang="pt-BR" b="1" u="sng">
              <a:solidFill>
                <a:schemeClr val="accent2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build="p" bldLvl="5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D9E92BDF-C86D-4450-A6D5-A6F1567706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228600"/>
            <a:ext cx="8534400" cy="6400800"/>
          </a:xfrm>
        </p:spPr>
        <p:txBody>
          <a:bodyPr/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solidFill>
                  <a:schemeClr val="accent2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	 5.1.2. </a:t>
            </a:r>
            <a:r>
              <a:rPr lang="pt-BR" altLang="pt-BR" sz="2800" b="1" u="sng">
                <a:solidFill>
                  <a:schemeClr val="accent2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O GRANDE CONFLITO, 450</a:t>
            </a:r>
            <a:r>
              <a:rPr lang="pt-BR" altLang="pt-BR" sz="2800" b="1">
                <a:latin typeface="Verdana" panose="020B0604030504040204" pitchFamily="34" charset="0"/>
                <a:cs typeface="Times New Roman" panose="02020603050405020304" pitchFamily="18" charset="0"/>
              </a:rPr>
              <a:t> (30ª edição) – “ Mas os cristãos das gerações passadas observaram o domingo, supondo que assim fazendo estavam a guardar o Sábado bíblico; e hoje existem verdadeiros cristãos em todas as igrejas, não excetuando a comunhão católica romana, que creêm sinceramente ser o domingo o dia de repouso divinamente instruído. Deus aceita a sinceridade de propósito de tais pessoas e sua integridade. Quando, porém, a observância do domingo for imposta por lei, e o mundo for esclarecido relativamente à obrigação do  verdadeiro   Sábado,     quem então  </a:t>
            </a:r>
            <a:endParaRPr lang="pt-BR" altLang="pt-BR" sz="2800" b="1" u="sng">
              <a:solidFill>
                <a:schemeClr val="accent2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build="p" bldLvl="5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82F1E46F-671A-4425-B4FE-8A3A31D122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228600"/>
            <a:ext cx="8534400" cy="6400800"/>
          </a:xfrm>
        </p:spPr>
        <p:txBody>
          <a:bodyPr/>
          <a:lstStyle/>
          <a:p>
            <a:pPr algn="just">
              <a:buFontTx/>
              <a:buNone/>
            </a:pPr>
            <a:r>
              <a:rPr lang="pt-BR" altLang="pt-BR" sz="2800" b="1">
                <a:solidFill>
                  <a:schemeClr val="accent2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	</a:t>
            </a:r>
            <a:r>
              <a:rPr lang="pt-BR" altLang="pt-BR" sz="2800" b="1">
                <a:latin typeface="Verdana" panose="020B0604030504040204" pitchFamily="34" charset="0"/>
                <a:cs typeface="Times New Roman" panose="02020603050405020304" pitchFamily="18" charset="0"/>
              </a:rPr>
              <a:t>transgredir o mandamento de Deus para obedecer a um preceito que não tem maior autoridade que a de Roma, honrará desta maneira ao papado mais do que a Deus. Prestará homenagem a Roma, e ao poder que impõe a instituição que Roma  ordenou... E somente depois que esta situação esteja assim plenamente exposta perante o povo e este seja levado a optar entre os mandamentos de Deus e os dos homens, é que, então, aqueles que continuam a transgredir hão de receber “o sinal da besta.” </a:t>
            </a:r>
            <a:endParaRPr lang="pt-BR" altLang="pt-BR" sz="2800" b="1">
              <a:solidFill>
                <a:schemeClr val="accent2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>
              <a:buFontTx/>
              <a:buNone/>
            </a:pPr>
            <a:endParaRPr lang="pt-BR" altLang="pt-BR" sz="2800" b="1" u="sng">
              <a:solidFill>
                <a:schemeClr val="accent2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build="p" bldLvl="5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A900C716-08F1-46DE-8C89-D8A69E8A2A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228600"/>
            <a:ext cx="8534400" cy="6400800"/>
          </a:xfrm>
        </p:spPr>
        <p:txBody>
          <a:bodyPr/>
          <a:lstStyle/>
          <a:p>
            <a:pPr algn="just">
              <a:buFontTx/>
              <a:buNone/>
            </a:pPr>
            <a:r>
              <a:rPr lang="pt-BR" altLang="pt-BR" sz="2800" b="1">
                <a:solidFill>
                  <a:schemeClr val="accent2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	5.2. </a:t>
            </a:r>
            <a:r>
              <a:rPr lang="pt-BR" altLang="pt-BR" sz="2800" b="1">
                <a:latin typeface="Verdana" panose="020B0604030504040204" pitchFamily="34" charset="0"/>
                <a:cs typeface="Times New Roman" panose="02020603050405020304" pitchFamily="18" charset="0"/>
              </a:rPr>
              <a:t>Mas, como vão se salvar aqueles que morreram guardando o domingo, se não guardaram o Sábado, nem têm o selo, quando só passarão pelos portais da Cidade Santa os que tiverem o selo de Deus?</a:t>
            </a:r>
            <a:r>
              <a:rPr lang="pt-BR" altLang="pt-BR" sz="2800" b="1">
                <a:solidFill>
                  <a:schemeClr val="accent2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</a:p>
          <a:p>
            <a:pPr algn="just">
              <a:buFontTx/>
              <a:buNone/>
            </a:pPr>
            <a:endParaRPr lang="pt-BR" altLang="pt-BR" sz="2800" b="1">
              <a:solidFill>
                <a:schemeClr val="accent2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>
              <a:buFontTx/>
              <a:buNone/>
            </a:pPr>
            <a:r>
              <a:rPr lang="pt-BR" altLang="pt-BR" sz="2800" b="1">
                <a:solidFill>
                  <a:schemeClr val="accent2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		   5.2.1. </a:t>
            </a:r>
            <a:r>
              <a:rPr lang="pt-BR" altLang="pt-BR" sz="2800" b="1">
                <a:latin typeface="Verdana" panose="020B0604030504040204" pitchFamily="34" charset="0"/>
                <a:cs typeface="Times New Roman" panose="02020603050405020304" pitchFamily="18" charset="0"/>
              </a:rPr>
              <a:t>Isto prova que o Selo do Deus Vivo não pode ser somente o Sábado e que muitos  mesmos guardando o domingo foram selados, certamente com outro selo além do  sábado.</a:t>
            </a:r>
            <a:r>
              <a:rPr lang="pt-BR" altLang="pt-BR" sz="2800" b="1">
                <a:solidFill>
                  <a:schemeClr val="accent2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build="p" bldLvl="5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C4B4675C-9CD2-477B-B6BD-8DD47EA180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228600"/>
            <a:ext cx="8534400" cy="6400800"/>
          </a:xfrm>
        </p:spPr>
        <p:txBody>
          <a:bodyPr/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solidFill>
                  <a:srgbClr val="FF33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I – </a:t>
            </a:r>
            <a:r>
              <a:rPr lang="pt-BR" altLang="pt-BR" sz="2800" b="1" u="sng">
                <a:solidFill>
                  <a:srgbClr val="FF33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O TRÍPLICE SELO DE DEUS NO VELHO TESTAMENTO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pt-BR" altLang="pt-BR" sz="1000" b="1">
                <a:solidFill>
                  <a:schemeClr val="accent2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 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solidFill>
                  <a:schemeClr val="accent2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		 1. </a:t>
            </a:r>
            <a:r>
              <a:rPr lang="pt-BR" altLang="pt-BR" sz="2800" b="1" u="sng">
                <a:solidFill>
                  <a:schemeClr val="accent2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Gênesis 17:10 e 11</a:t>
            </a:r>
            <a:r>
              <a:rPr lang="pt-BR" altLang="pt-BR" sz="2800" b="1">
                <a:solidFill>
                  <a:schemeClr val="accent2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– Circuncisão (</a:t>
            </a:r>
            <a:r>
              <a:rPr lang="pt-BR" altLang="pt-BR" sz="2800" b="1" u="sng">
                <a:solidFill>
                  <a:srgbClr val="FF33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Romanos 4:1 e 11</a:t>
            </a:r>
            <a:r>
              <a:rPr lang="pt-BR" altLang="pt-BR" sz="2800" b="1">
                <a:solidFill>
                  <a:schemeClr val="accent2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)</a:t>
            </a:r>
          </a:p>
          <a:p>
            <a:pPr algn="just">
              <a:lnSpc>
                <a:spcPct val="90000"/>
              </a:lnSpc>
              <a:buFontTx/>
              <a:buNone/>
            </a:pPr>
            <a:endParaRPr lang="pt-BR" altLang="pt-BR" sz="1000" b="1">
              <a:solidFill>
                <a:schemeClr val="accent2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solidFill>
                  <a:schemeClr val="accent2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		 2.</a:t>
            </a:r>
            <a:r>
              <a:rPr lang="pt-BR" altLang="pt-BR" sz="2800" b="1">
                <a:solidFill>
                  <a:schemeClr val="accent2"/>
                </a:solidFill>
                <a:cs typeface="Times New Roman" panose="02020603050405020304" pitchFamily="18" charset="0"/>
              </a:rPr>
              <a:t> </a:t>
            </a:r>
            <a:r>
              <a:rPr lang="pt-BR" altLang="pt-BR" sz="2800" b="1" u="sng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Êxodo 31:13,16 e 17</a:t>
            </a:r>
            <a:r>
              <a:rPr lang="pt-BR" altLang="pt-BR" sz="2800" b="1">
                <a:solidFill>
                  <a:schemeClr val="accent2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– Sábado ( </a:t>
            </a:r>
            <a:r>
              <a:rPr lang="pt-BR" altLang="pt-BR" sz="2800" b="1" u="sng">
                <a:solidFill>
                  <a:srgbClr val="6633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Êxodo 20:8</a:t>
            </a:r>
            <a:r>
              <a:rPr lang="pt-BR" altLang="pt-BR" sz="2800" b="1">
                <a:solidFill>
                  <a:schemeClr val="accent2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)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solidFill>
                  <a:schemeClr val="accent2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 </a:t>
            </a:r>
            <a:endParaRPr lang="pt-BR" altLang="pt-BR" sz="1600" b="1">
              <a:solidFill>
                <a:schemeClr val="accent2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solidFill>
                  <a:schemeClr val="accent2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		 3.</a:t>
            </a:r>
            <a:r>
              <a:rPr lang="pt-BR" altLang="pt-BR" sz="2800" b="1">
                <a:solidFill>
                  <a:schemeClr val="accent2"/>
                </a:solidFill>
                <a:cs typeface="Times New Roman" panose="02020603050405020304" pitchFamily="18" charset="0"/>
              </a:rPr>
              <a:t> </a:t>
            </a:r>
            <a:r>
              <a:rPr lang="pt-BR" altLang="pt-BR" sz="2800" b="1" u="sng">
                <a:solidFill>
                  <a:srgbClr val="660033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Êxodo 12:7,12 e 13</a:t>
            </a:r>
            <a:r>
              <a:rPr lang="pt-BR" altLang="pt-BR" sz="2800" b="1">
                <a:solidFill>
                  <a:schemeClr val="accent2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– Livramento ( só para vivos)</a:t>
            </a:r>
          </a:p>
          <a:p>
            <a:pPr algn="just">
              <a:lnSpc>
                <a:spcPct val="90000"/>
              </a:lnSpc>
              <a:buFontTx/>
              <a:buNone/>
            </a:pPr>
            <a:endParaRPr lang="pt-BR" altLang="pt-BR" sz="2800" b="1">
              <a:solidFill>
                <a:schemeClr val="accent2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pt-BR" altLang="pt-BR" sz="1200" b="1">
                <a:solidFill>
                  <a:schemeClr val="accent2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	</a:t>
            </a:r>
            <a:r>
              <a:rPr lang="pt-BR" altLang="pt-BR" sz="2800" b="1">
                <a:solidFill>
                  <a:schemeClr val="accent2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	      3.1.</a:t>
            </a:r>
            <a:r>
              <a:rPr lang="pt-BR" altLang="pt-BR" sz="1200" b="1">
                <a:solidFill>
                  <a:schemeClr val="accent2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pt-BR" altLang="pt-BR" sz="2800" b="1">
                <a:solidFill>
                  <a:schemeClr val="accent2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Para os filhos de Deus que estão vivos no momento da crise ou destruição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2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build="p" bldLvl="5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4EA5F5C5-EE28-468E-B1C6-E4885A593B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228600"/>
            <a:ext cx="8534400" cy="6400800"/>
          </a:xfrm>
        </p:spPr>
        <p:txBody>
          <a:bodyPr/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     3.2. Abraão, Isaque, Jacó, José, não receberam este selo porque já estavam mortos</a:t>
            </a:r>
            <a:r>
              <a:rPr lang="pt-BR" altLang="pt-BR" sz="2800" b="1">
                <a:solidFill>
                  <a:schemeClr val="accent2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90000"/>
              </a:lnSpc>
              <a:buFontTx/>
              <a:buNone/>
            </a:pPr>
            <a:endParaRPr lang="pt-BR" altLang="pt-BR" sz="1000" b="1">
              <a:solidFill>
                <a:schemeClr val="accent2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solidFill>
                  <a:schemeClr val="accent2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II – </a:t>
            </a:r>
            <a:r>
              <a:rPr lang="pt-BR" altLang="pt-BR" sz="2800" b="1" u="sng">
                <a:solidFill>
                  <a:schemeClr val="accent2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O TRÍPLICE SELO DE DEUS NO NOVO TESTAMENTO</a:t>
            </a:r>
          </a:p>
          <a:p>
            <a:pPr algn="just">
              <a:lnSpc>
                <a:spcPct val="90000"/>
              </a:lnSpc>
              <a:buFontTx/>
              <a:buNone/>
            </a:pPr>
            <a:endParaRPr lang="pt-BR" altLang="pt-BR" sz="1000" b="1">
              <a:solidFill>
                <a:schemeClr val="accent2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solidFill>
                  <a:schemeClr val="accent2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		1. </a:t>
            </a:r>
            <a:r>
              <a:rPr lang="pt-BR" altLang="pt-BR" sz="2800" b="1" u="sng">
                <a:solidFill>
                  <a:srgbClr val="00336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Colossenses 2:11 e 12</a:t>
            </a:r>
            <a:r>
              <a:rPr lang="pt-BR" altLang="pt-BR" sz="2800" b="1">
                <a:solidFill>
                  <a:schemeClr val="accent2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– Batismo (</a:t>
            </a:r>
            <a:r>
              <a:rPr lang="pt-BR" altLang="pt-BR" sz="2800" b="1" u="sng">
                <a:solidFill>
                  <a:srgbClr val="FF33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Efésios 1:12 e 13</a:t>
            </a:r>
            <a:r>
              <a:rPr lang="pt-BR" altLang="pt-BR" sz="2800" b="1">
                <a:solidFill>
                  <a:schemeClr val="accent2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)</a:t>
            </a:r>
          </a:p>
          <a:p>
            <a:pPr algn="just">
              <a:lnSpc>
                <a:spcPct val="90000"/>
              </a:lnSpc>
              <a:buFontTx/>
              <a:buNone/>
            </a:pPr>
            <a:endParaRPr lang="pt-BR" altLang="pt-BR" sz="1000" b="1">
              <a:solidFill>
                <a:schemeClr val="accent2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solidFill>
                  <a:schemeClr val="accent2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		   1.1. No Novo Testamento homem e mulher, cada um tem que decidir por si próprio </a:t>
            </a:r>
            <a:r>
              <a:rPr lang="pt-BR" altLang="pt-BR" sz="2800" b="1">
                <a:solidFill>
                  <a:srgbClr val="FF33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(Atos 8:12).</a:t>
            </a:r>
            <a:r>
              <a:rPr lang="pt-BR" altLang="pt-BR" sz="2800" b="1">
                <a:solidFill>
                  <a:schemeClr val="accent2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Por isso todos devem ser batizados. Todos devem ser circuncidados com a circuncisão de Cristo. </a:t>
            </a:r>
          </a:p>
          <a:p>
            <a:pPr algn="just">
              <a:lnSpc>
                <a:spcPct val="90000"/>
              </a:lnSpc>
              <a:buFontTx/>
              <a:buNone/>
            </a:pPr>
            <a:endParaRPr lang="pt-BR" altLang="pt-BR" sz="2800" b="1">
              <a:solidFill>
                <a:schemeClr val="accent2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build="p" bldLvl="5" autoUpdateAnimBg="0"/>
    </p:bldLst>
  </p:timing>
</p:sld>
</file>

<file path=ppt/theme/theme1.xml><?xml version="1.0" encoding="utf-8"?>
<a:theme xmlns:a="http://schemas.openxmlformats.org/drawingml/2006/main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845</Words>
  <Application>Microsoft Office PowerPoint</Application>
  <PresentationFormat>Apresentação na tela (4:3)</PresentationFormat>
  <Paragraphs>204</Paragraphs>
  <Slides>37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37</vt:i4>
      </vt:variant>
    </vt:vector>
  </HeadingPairs>
  <TitlesOfParts>
    <vt:vector size="41" baseType="lpstr">
      <vt:lpstr>Times New Roman</vt:lpstr>
      <vt:lpstr>Albertus Medium</vt:lpstr>
      <vt:lpstr>Verdana</vt:lpstr>
      <vt:lpstr>Estrutura padrão</vt:lpstr>
      <vt:lpstr>   O SELAMENTO E OS 144.000        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UNB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O SELAMENTO E OS 144.000         </dc:title>
  <dc:subject>SM-TEOLOGIA</dc:subject>
  <dc:creator>Pr. MARCELO AUGUSTO DE CARVALHO; EUNICE</dc:creator>
  <cp:keywords>www.4tons.com.br</cp:keywords>
  <dc:description>COMÉRCIO PROIBIDO. USO PESSOAL</dc:description>
  <cp:lastModifiedBy>Pr. Marcelo Carvalho</cp:lastModifiedBy>
  <cp:revision>167</cp:revision>
  <dcterms:created xsi:type="dcterms:W3CDTF">2002-05-06T14:05:18Z</dcterms:created>
  <dcterms:modified xsi:type="dcterms:W3CDTF">2019-10-21T13:43:35Z</dcterms:modified>
  <cp:category>SERMÕES</cp:category>
</cp:coreProperties>
</file>