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8000"/>
    <a:srgbClr val="003399"/>
    <a:srgbClr val="0000FF"/>
    <a:srgbClr val="9933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1" d="100"/>
          <a:sy n="61" d="100"/>
        </p:scale>
        <p:origin x="7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5D0554-0C50-4BDB-B3BB-1A0801F5F7B1}"/>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FE175774-401D-407E-9FFA-72555C09C23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B25D7D20-A46F-4068-901D-A0889810BA23}"/>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D77B1522-F092-4340-A02A-B5FF2870BD90}"/>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64AAA94-710B-407A-8532-22C3FD904279}"/>
              </a:ext>
            </a:extLst>
          </p:cNvPr>
          <p:cNvSpPr>
            <a:spLocks noGrp="1"/>
          </p:cNvSpPr>
          <p:nvPr>
            <p:ph type="sldNum" sz="quarter" idx="12"/>
          </p:nvPr>
        </p:nvSpPr>
        <p:spPr/>
        <p:txBody>
          <a:bodyPr/>
          <a:lstStyle>
            <a:lvl1pPr>
              <a:defRPr/>
            </a:lvl1pPr>
          </a:lstStyle>
          <a:p>
            <a:fld id="{EE6A61DC-F1DC-4569-8498-5B4AEF8CCE4B}" type="slidenum">
              <a:rPr lang="pt-BR" altLang="pt-BR"/>
              <a:pPr/>
              <a:t>‹nº›</a:t>
            </a:fld>
            <a:endParaRPr lang="pt-BR" altLang="pt-BR"/>
          </a:p>
        </p:txBody>
      </p:sp>
    </p:spTree>
    <p:extLst>
      <p:ext uri="{BB962C8B-B14F-4D97-AF65-F5344CB8AC3E}">
        <p14:creationId xmlns:p14="http://schemas.microsoft.com/office/powerpoint/2010/main" val="117880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00070D-84D1-4FBA-840B-AA0653ECF6C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6A2879B9-0128-4E98-846C-E77EDFF0054E}"/>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118BBD7-77F3-4925-AEC8-C30D025DEEFF}"/>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FF170F2D-019D-41A4-9BA1-B3540E5B1CE0}"/>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CA21815-49C3-4806-9373-8AE034210E1F}"/>
              </a:ext>
            </a:extLst>
          </p:cNvPr>
          <p:cNvSpPr>
            <a:spLocks noGrp="1"/>
          </p:cNvSpPr>
          <p:nvPr>
            <p:ph type="sldNum" sz="quarter" idx="12"/>
          </p:nvPr>
        </p:nvSpPr>
        <p:spPr/>
        <p:txBody>
          <a:bodyPr/>
          <a:lstStyle>
            <a:lvl1pPr>
              <a:defRPr/>
            </a:lvl1pPr>
          </a:lstStyle>
          <a:p>
            <a:fld id="{511AC4D6-6108-4D72-88C1-C36B2C3A8C3D}" type="slidenum">
              <a:rPr lang="pt-BR" altLang="pt-BR"/>
              <a:pPr/>
              <a:t>‹nº›</a:t>
            </a:fld>
            <a:endParaRPr lang="pt-BR" altLang="pt-BR"/>
          </a:p>
        </p:txBody>
      </p:sp>
    </p:spTree>
    <p:extLst>
      <p:ext uri="{BB962C8B-B14F-4D97-AF65-F5344CB8AC3E}">
        <p14:creationId xmlns:p14="http://schemas.microsoft.com/office/powerpoint/2010/main" val="1261736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D38A942-D490-4CF7-8AB6-CEC2892BDB59}"/>
              </a:ext>
            </a:extLst>
          </p:cNvPr>
          <p:cNvSpPr>
            <a:spLocks noGrp="1"/>
          </p:cNvSpPr>
          <p:nvPr>
            <p:ph type="title" orient="vert"/>
          </p:nvPr>
        </p:nvSpPr>
        <p:spPr>
          <a:xfrm>
            <a:off x="6515100" y="609600"/>
            <a:ext cx="1943100" cy="54864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59194342-E11C-4F05-A97D-65D6C69E6598}"/>
              </a:ext>
            </a:extLst>
          </p:cNvPr>
          <p:cNvSpPr>
            <a:spLocks noGrp="1"/>
          </p:cNvSpPr>
          <p:nvPr>
            <p:ph type="body" orient="vert" idx="1"/>
          </p:nvPr>
        </p:nvSpPr>
        <p:spPr>
          <a:xfrm>
            <a:off x="685800" y="609600"/>
            <a:ext cx="5676900" cy="54864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DBEA2E2F-8634-471C-85B4-197D19FBA263}"/>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A283B9FA-DDF9-49EC-ADBC-C44EF6034FA5}"/>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3187E726-03AE-4050-AB4E-4C676EC289AF}"/>
              </a:ext>
            </a:extLst>
          </p:cNvPr>
          <p:cNvSpPr>
            <a:spLocks noGrp="1"/>
          </p:cNvSpPr>
          <p:nvPr>
            <p:ph type="sldNum" sz="quarter" idx="12"/>
          </p:nvPr>
        </p:nvSpPr>
        <p:spPr/>
        <p:txBody>
          <a:bodyPr/>
          <a:lstStyle>
            <a:lvl1pPr>
              <a:defRPr/>
            </a:lvl1pPr>
          </a:lstStyle>
          <a:p>
            <a:fld id="{36C457D9-0C93-4B42-8E80-E74EC537F4D8}" type="slidenum">
              <a:rPr lang="pt-BR" altLang="pt-BR"/>
              <a:pPr/>
              <a:t>‹nº›</a:t>
            </a:fld>
            <a:endParaRPr lang="pt-BR" altLang="pt-BR"/>
          </a:p>
        </p:txBody>
      </p:sp>
    </p:spTree>
    <p:extLst>
      <p:ext uri="{BB962C8B-B14F-4D97-AF65-F5344CB8AC3E}">
        <p14:creationId xmlns:p14="http://schemas.microsoft.com/office/powerpoint/2010/main" val="381989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67968C-F0B7-4E46-87DF-89513BDE5B5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6D9DE43-A522-4D77-A43F-86D54BF90E4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CF6E3B1-2933-4069-A871-5DF5A7388A3F}"/>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9B42ECD8-DC91-4143-97C7-B404FC18C225}"/>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ADEF9EAC-AA55-4F0D-AFCB-7BBE6CBA0AE2}"/>
              </a:ext>
            </a:extLst>
          </p:cNvPr>
          <p:cNvSpPr>
            <a:spLocks noGrp="1"/>
          </p:cNvSpPr>
          <p:nvPr>
            <p:ph type="sldNum" sz="quarter" idx="12"/>
          </p:nvPr>
        </p:nvSpPr>
        <p:spPr/>
        <p:txBody>
          <a:bodyPr/>
          <a:lstStyle>
            <a:lvl1pPr>
              <a:defRPr/>
            </a:lvl1pPr>
          </a:lstStyle>
          <a:p>
            <a:fld id="{57DC3732-7807-4AB7-8A4A-1CC16E589C80}" type="slidenum">
              <a:rPr lang="pt-BR" altLang="pt-BR"/>
              <a:pPr/>
              <a:t>‹nº›</a:t>
            </a:fld>
            <a:endParaRPr lang="pt-BR" altLang="pt-BR"/>
          </a:p>
        </p:txBody>
      </p:sp>
    </p:spTree>
    <p:extLst>
      <p:ext uri="{BB962C8B-B14F-4D97-AF65-F5344CB8AC3E}">
        <p14:creationId xmlns:p14="http://schemas.microsoft.com/office/powerpoint/2010/main" val="3664211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AAA70B-D3A8-49CC-A02E-20492D8AE30E}"/>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7BCBC237-0091-4424-A54D-B5537450E70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B449176-E403-4935-951D-7067E577630A}"/>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0FA1412-02FA-4517-9E8A-D277192EC346}"/>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64D97519-2EBE-4F95-B4DB-E8D9EF1B71CD}"/>
              </a:ext>
            </a:extLst>
          </p:cNvPr>
          <p:cNvSpPr>
            <a:spLocks noGrp="1"/>
          </p:cNvSpPr>
          <p:nvPr>
            <p:ph type="sldNum" sz="quarter" idx="12"/>
          </p:nvPr>
        </p:nvSpPr>
        <p:spPr/>
        <p:txBody>
          <a:bodyPr/>
          <a:lstStyle>
            <a:lvl1pPr>
              <a:defRPr/>
            </a:lvl1pPr>
          </a:lstStyle>
          <a:p>
            <a:fld id="{13036CB8-7595-451E-A918-B47F85F46AD3}" type="slidenum">
              <a:rPr lang="pt-BR" altLang="pt-BR"/>
              <a:pPr/>
              <a:t>‹nº›</a:t>
            </a:fld>
            <a:endParaRPr lang="pt-BR" altLang="pt-BR"/>
          </a:p>
        </p:txBody>
      </p:sp>
    </p:spTree>
    <p:extLst>
      <p:ext uri="{BB962C8B-B14F-4D97-AF65-F5344CB8AC3E}">
        <p14:creationId xmlns:p14="http://schemas.microsoft.com/office/powerpoint/2010/main" val="424471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6BB569-3941-45F1-A610-07ED5B73E9E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1B571CD-46BF-4277-8A1A-72670E6D00CA}"/>
              </a:ext>
            </a:extLst>
          </p:cNvPr>
          <p:cNvSpPr>
            <a:spLocks noGrp="1"/>
          </p:cNvSpPr>
          <p:nvPr>
            <p:ph sz="half" idx="1"/>
          </p:nvPr>
        </p:nvSpPr>
        <p:spPr>
          <a:xfrm>
            <a:off x="6858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16FAAD2-D17C-4539-B660-2EA515A61BBD}"/>
              </a:ext>
            </a:extLst>
          </p:cNvPr>
          <p:cNvSpPr>
            <a:spLocks noGrp="1"/>
          </p:cNvSpPr>
          <p:nvPr>
            <p:ph sz="half" idx="2"/>
          </p:nvPr>
        </p:nvSpPr>
        <p:spPr>
          <a:xfrm>
            <a:off x="46482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55DBE694-3479-4E51-93B1-C626AF42A3B6}"/>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7EA9678B-CB70-40BD-A4D6-CE4623B592AF}"/>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1F41AE54-6E9B-4F04-84F2-19FFE7E4278B}"/>
              </a:ext>
            </a:extLst>
          </p:cNvPr>
          <p:cNvSpPr>
            <a:spLocks noGrp="1"/>
          </p:cNvSpPr>
          <p:nvPr>
            <p:ph type="sldNum" sz="quarter" idx="12"/>
          </p:nvPr>
        </p:nvSpPr>
        <p:spPr/>
        <p:txBody>
          <a:bodyPr/>
          <a:lstStyle>
            <a:lvl1pPr>
              <a:defRPr/>
            </a:lvl1pPr>
          </a:lstStyle>
          <a:p>
            <a:fld id="{F8AED8EC-4BD9-43FD-947F-D4CED2BBD66F}" type="slidenum">
              <a:rPr lang="pt-BR" altLang="pt-BR"/>
              <a:pPr/>
              <a:t>‹nº›</a:t>
            </a:fld>
            <a:endParaRPr lang="pt-BR" altLang="pt-BR"/>
          </a:p>
        </p:txBody>
      </p:sp>
    </p:spTree>
    <p:extLst>
      <p:ext uri="{BB962C8B-B14F-4D97-AF65-F5344CB8AC3E}">
        <p14:creationId xmlns:p14="http://schemas.microsoft.com/office/powerpoint/2010/main" val="2595352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010B3E-2289-4BD6-A22E-75BA8A98C344}"/>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698A1F77-88CD-4958-A45E-EA013552853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F797DC0-1D9B-417B-A27F-BCDA43FC192C}"/>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E89794F1-355B-4E7F-A6D8-983FC91FA1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460FF6DA-CACD-4364-B747-166E3E8EF163}"/>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7B7719E-563B-4884-8B9B-D3C69053BFE0}"/>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6871A5B9-5115-4CCA-B913-A113C182ED5D}"/>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19DD607A-AE27-4C18-BE42-5FC7A7BA8B46}"/>
              </a:ext>
            </a:extLst>
          </p:cNvPr>
          <p:cNvSpPr>
            <a:spLocks noGrp="1"/>
          </p:cNvSpPr>
          <p:nvPr>
            <p:ph type="sldNum" sz="quarter" idx="12"/>
          </p:nvPr>
        </p:nvSpPr>
        <p:spPr/>
        <p:txBody>
          <a:bodyPr/>
          <a:lstStyle>
            <a:lvl1pPr>
              <a:defRPr/>
            </a:lvl1pPr>
          </a:lstStyle>
          <a:p>
            <a:fld id="{E75F7EE2-632A-4BC2-8A00-1B3C43940AE3}" type="slidenum">
              <a:rPr lang="pt-BR" altLang="pt-BR"/>
              <a:pPr/>
              <a:t>‹nº›</a:t>
            </a:fld>
            <a:endParaRPr lang="pt-BR" altLang="pt-BR"/>
          </a:p>
        </p:txBody>
      </p:sp>
    </p:spTree>
    <p:extLst>
      <p:ext uri="{BB962C8B-B14F-4D97-AF65-F5344CB8AC3E}">
        <p14:creationId xmlns:p14="http://schemas.microsoft.com/office/powerpoint/2010/main" val="384607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92939B-B778-4E33-8020-E9D56CC08410}"/>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FAF5CE2B-7DA2-4708-9DCE-146A616735C1}"/>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7C573DF8-851E-4F6F-A758-B553618CC12E}"/>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96D063C7-DAFF-4F42-8368-AA2B9A3200CE}"/>
              </a:ext>
            </a:extLst>
          </p:cNvPr>
          <p:cNvSpPr>
            <a:spLocks noGrp="1"/>
          </p:cNvSpPr>
          <p:nvPr>
            <p:ph type="sldNum" sz="quarter" idx="12"/>
          </p:nvPr>
        </p:nvSpPr>
        <p:spPr/>
        <p:txBody>
          <a:bodyPr/>
          <a:lstStyle>
            <a:lvl1pPr>
              <a:defRPr/>
            </a:lvl1pPr>
          </a:lstStyle>
          <a:p>
            <a:fld id="{E2ABCF24-6BAE-48E6-AEB3-E2DC4DE4628D}" type="slidenum">
              <a:rPr lang="pt-BR" altLang="pt-BR"/>
              <a:pPr/>
              <a:t>‹nº›</a:t>
            </a:fld>
            <a:endParaRPr lang="pt-BR" altLang="pt-BR"/>
          </a:p>
        </p:txBody>
      </p:sp>
    </p:spTree>
    <p:extLst>
      <p:ext uri="{BB962C8B-B14F-4D97-AF65-F5344CB8AC3E}">
        <p14:creationId xmlns:p14="http://schemas.microsoft.com/office/powerpoint/2010/main" val="290001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CE544B1B-E32F-46E5-9E09-2F4416FC7521}"/>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BBB125E9-C5E2-4B5D-957C-AAE28F551C62}"/>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82779D0A-BD6F-46CB-BDEE-9CF929E9EF2E}"/>
              </a:ext>
            </a:extLst>
          </p:cNvPr>
          <p:cNvSpPr>
            <a:spLocks noGrp="1"/>
          </p:cNvSpPr>
          <p:nvPr>
            <p:ph type="sldNum" sz="quarter" idx="12"/>
          </p:nvPr>
        </p:nvSpPr>
        <p:spPr/>
        <p:txBody>
          <a:bodyPr/>
          <a:lstStyle>
            <a:lvl1pPr>
              <a:defRPr/>
            </a:lvl1pPr>
          </a:lstStyle>
          <a:p>
            <a:fld id="{F2BB6ABF-EFCB-4E69-B32B-025696D2EB5F}" type="slidenum">
              <a:rPr lang="pt-BR" altLang="pt-BR"/>
              <a:pPr/>
              <a:t>‹nº›</a:t>
            </a:fld>
            <a:endParaRPr lang="pt-BR" altLang="pt-BR"/>
          </a:p>
        </p:txBody>
      </p:sp>
    </p:spTree>
    <p:extLst>
      <p:ext uri="{BB962C8B-B14F-4D97-AF65-F5344CB8AC3E}">
        <p14:creationId xmlns:p14="http://schemas.microsoft.com/office/powerpoint/2010/main" val="200429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41A341-D712-448D-AFB7-A5E1D8AD53E2}"/>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0018CDD2-0451-4F07-964F-13814B35C54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36B43086-8E08-4ACC-B2AB-F09A9E20E5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01BDC40-FF8F-4C5A-8135-564B8016E74D}"/>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84D28B0D-35D1-482F-8FD1-276DFE73AE1B}"/>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09034FC9-B399-470F-A287-F3B9D783AAE7}"/>
              </a:ext>
            </a:extLst>
          </p:cNvPr>
          <p:cNvSpPr>
            <a:spLocks noGrp="1"/>
          </p:cNvSpPr>
          <p:nvPr>
            <p:ph type="sldNum" sz="quarter" idx="12"/>
          </p:nvPr>
        </p:nvSpPr>
        <p:spPr/>
        <p:txBody>
          <a:bodyPr/>
          <a:lstStyle>
            <a:lvl1pPr>
              <a:defRPr/>
            </a:lvl1pPr>
          </a:lstStyle>
          <a:p>
            <a:fld id="{BC8E3B6D-B0F4-429C-BA59-49FE9855F85A}" type="slidenum">
              <a:rPr lang="pt-BR" altLang="pt-BR"/>
              <a:pPr/>
              <a:t>‹nº›</a:t>
            </a:fld>
            <a:endParaRPr lang="pt-BR" altLang="pt-BR"/>
          </a:p>
        </p:txBody>
      </p:sp>
    </p:spTree>
    <p:extLst>
      <p:ext uri="{BB962C8B-B14F-4D97-AF65-F5344CB8AC3E}">
        <p14:creationId xmlns:p14="http://schemas.microsoft.com/office/powerpoint/2010/main" val="2050561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FCD2B-B2AF-456A-886A-C1855B1EBA47}"/>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00512BD6-6078-4E29-A201-7CFEC0C1981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9F4F4AE-981D-433F-99EF-BF16FBA2192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4C76E72-82AE-4D81-8E5E-4BDE1FE1CB6C}"/>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F05B82BC-D301-4203-A42D-E34417BA9E7C}"/>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022A8416-944A-4800-8743-F0E997766F96}"/>
              </a:ext>
            </a:extLst>
          </p:cNvPr>
          <p:cNvSpPr>
            <a:spLocks noGrp="1"/>
          </p:cNvSpPr>
          <p:nvPr>
            <p:ph type="sldNum" sz="quarter" idx="12"/>
          </p:nvPr>
        </p:nvSpPr>
        <p:spPr/>
        <p:txBody>
          <a:bodyPr/>
          <a:lstStyle>
            <a:lvl1pPr>
              <a:defRPr/>
            </a:lvl1pPr>
          </a:lstStyle>
          <a:p>
            <a:fld id="{1B450EC3-7F06-4C87-8C26-830CBE258E6B}" type="slidenum">
              <a:rPr lang="pt-BR" altLang="pt-BR"/>
              <a:pPr/>
              <a:t>‹nº›</a:t>
            </a:fld>
            <a:endParaRPr lang="pt-BR" altLang="pt-BR"/>
          </a:p>
        </p:txBody>
      </p:sp>
    </p:spTree>
    <p:extLst>
      <p:ext uri="{BB962C8B-B14F-4D97-AF65-F5344CB8AC3E}">
        <p14:creationId xmlns:p14="http://schemas.microsoft.com/office/powerpoint/2010/main" val="424511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619D91F-3ED6-4BB3-8067-A11181F8C4BC}"/>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476163B2-028B-40A2-A9CB-6E7915AA14CA}"/>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2B9EC1AE-7FFF-409C-B774-A7F34572FB4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29" name="Rectangle 5">
            <a:extLst>
              <a:ext uri="{FF2B5EF4-FFF2-40B4-BE49-F238E27FC236}">
                <a16:creationId xmlns:a16="http://schemas.microsoft.com/office/drawing/2014/main" id="{ADC0DEE6-5D95-4E69-BB31-9A4FDC4B36A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1030" name="Rectangle 6">
            <a:extLst>
              <a:ext uri="{FF2B5EF4-FFF2-40B4-BE49-F238E27FC236}">
                <a16:creationId xmlns:a16="http://schemas.microsoft.com/office/drawing/2014/main" id="{6921C7A8-D8E1-49D4-A10F-C93871486358}"/>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4D74B1D-DE0B-418A-93D5-637AA62413F4}"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AA50631-7D27-47FD-8F54-1A6527216364}"/>
              </a:ext>
            </a:extLst>
          </p:cNvPr>
          <p:cNvSpPr>
            <a:spLocks noGrp="1" noChangeArrowheads="1"/>
          </p:cNvSpPr>
          <p:nvPr>
            <p:ph type="title"/>
          </p:nvPr>
        </p:nvSpPr>
        <p:spPr>
          <a:xfrm>
            <a:off x="838200" y="228600"/>
            <a:ext cx="7772400" cy="1143000"/>
          </a:xfrm>
          <a:gradFill rotWithShape="0">
            <a:gsLst>
              <a:gs pos="0">
                <a:schemeClr val="accent1"/>
              </a:gs>
              <a:gs pos="100000">
                <a:schemeClr val="accent1">
                  <a:gamma/>
                  <a:shade val="46275"/>
                  <a:invGamma/>
                </a:schemeClr>
              </a:gs>
            </a:gsLst>
            <a:lin ang="5400000" scaled="1"/>
          </a:gradFill>
        </p:spPr>
        <p:txBody>
          <a:bodyPr/>
          <a:lstStyle/>
          <a:p>
            <a:r>
              <a:rPr lang="pt-BR" altLang="pt-BR" sz="4800" b="1">
                <a:solidFill>
                  <a:srgbClr val="FF3300"/>
                </a:solidFill>
                <a:effectLst>
                  <a:outerShdw blurRad="38100" dist="38100" dir="2700000" algn="tl">
                    <a:srgbClr val="000000"/>
                  </a:outerShdw>
                </a:effectLst>
              </a:rPr>
              <a:t>O TEMPO DE ANGÚSTIA</a:t>
            </a:r>
          </a:p>
        </p:txBody>
      </p:sp>
      <p:sp>
        <p:nvSpPr>
          <p:cNvPr id="2051" name="Rectangle 3">
            <a:extLst>
              <a:ext uri="{FF2B5EF4-FFF2-40B4-BE49-F238E27FC236}">
                <a16:creationId xmlns:a16="http://schemas.microsoft.com/office/drawing/2014/main" id="{93E9B137-FFBD-4DB2-BD9D-D4FABB6532BD}"/>
              </a:ext>
            </a:extLst>
          </p:cNvPr>
          <p:cNvSpPr>
            <a:spLocks noGrp="1" noChangeArrowheads="1"/>
          </p:cNvSpPr>
          <p:nvPr>
            <p:ph type="body" idx="1"/>
          </p:nvPr>
        </p:nvSpPr>
        <p:spPr>
          <a:xfrm>
            <a:off x="533400" y="3429000"/>
            <a:ext cx="8229600" cy="2667000"/>
          </a:xfrm>
        </p:spPr>
        <p:txBody>
          <a:bodyPr/>
          <a:lstStyle/>
          <a:p>
            <a:pPr>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1.</a:t>
            </a:r>
            <a:r>
              <a:rPr lang="pt-BR" altLang="pt-BR" sz="2800" b="1">
                <a:latin typeface="Verdana" panose="020B0604030504040204" pitchFamily="34" charset="0"/>
                <a:cs typeface="Times New Roman" panose="02020603050405020304" pitchFamily="18" charset="0"/>
              </a:rPr>
              <a:t>  </a:t>
            </a:r>
            <a:r>
              <a:rPr lang="pt-BR" altLang="pt-BR" sz="2800" b="1" u="sng">
                <a:solidFill>
                  <a:srgbClr val="0000FF"/>
                </a:solidFill>
                <a:latin typeface="Verdana" panose="020B0604030504040204" pitchFamily="34" charset="0"/>
                <a:cs typeface="Times New Roman" panose="02020603050405020304" pitchFamily="18" charset="0"/>
              </a:rPr>
              <a:t>Daniel 12:1</a:t>
            </a:r>
            <a:endParaRPr lang="pt-BR" altLang="pt-BR" sz="2800">
              <a:solidFill>
                <a:srgbClr val="0000FF"/>
              </a:solidFill>
              <a:latin typeface="Verdana" panose="020B0604030504040204" pitchFamily="34" charset="0"/>
              <a:cs typeface="Times New Roman" panose="02020603050405020304" pitchFamily="18" charset="0"/>
            </a:endParaRPr>
          </a:p>
          <a:p>
            <a:pPr>
              <a:lnSpc>
                <a:spcPct val="90000"/>
              </a:lnSpc>
              <a:buFontTx/>
              <a:buNone/>
            </a:pPr>
            <a:r>
              <a:rPr lang="pt-BR" altLang="pt-BR" sz="2800" b="1">
                <a:latin typeface="Verdana" panose="020B0604030504040204" pitchFamily="34" charset="0"/>
                <a:cs typeface="Times New Roman" panose="02020603050405020304" pitchFamily="18" charset="0"/>
              </a:rPr>
              <a:t> </a:t>
            </a:r>
            <a:endParaRPr lang="pt-BR" altLang="pt-BR" sz="2800">
              <a:latin typeface="Verdana" panose="020B0604030504040204" pitchFamily="34" charset="0"/>
              <a:cs typeface="Times New Roman" panose="02020603050405020304" pitchFamily="18" charset="0"/>
            </a:endParaRPr>
          </a:p>
          <a:p>
            <a:pPr algn="just">
              <a:lnSpc>
                <a:spcPct val="90000"/>
              </a:lnSpc>
              <a:buFontTx/>
              <a:buNone/>
            </a:pPr>
            <a:r>
              <a:rPr lang="pt-BR" altLang="pt-BR" sz="2800">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2. Estamos no final da história do mundo. Estamos no limiar da eternidade.</a:t>
            </a:r>
          </a:p>
          <a:p>
            <a:pPr>
              <a:lnSpc>
                <a:spcPct val="90000"/>
              </a:lnSpc>
              <a:buFontTx/>
              <a:buNone/>
            </a:pPr>
            <a:r>
              <a:rPr lang="pt-BR" altLang="pt-BR" sz="2800">
                <a:latin typeface="Verdana" panose="020B0604030504040204" pitchFamily="34" charset="0"/>
                <a:cs typeface="Times New Roman" panose="02020603050405020304" pitchFamily="18" charset="0"/>
              </a:rPr>
              <a:t> </a:t>
            </a:r>
          </a:p>
        </p:txBody>
      </p:sp>
      <p:sp>
        <p:nvSpPr>
          <p:cNvPr id="2052" name="Text Box 4">
            <a:extLst>
              <a:ext uri="{FF2B5EF4-FFF2-40B4-BE49-F238E27FC236}">
                <a16:creationId xmlns:a16="http://schemas.microsoft.com/office/drawing/2014/main" id="{60774266-9415-4796-AC51-503D2E8C1815}"/>
              </a:ext>
            </a:extLst>
          </p:cNvPr>
          <p:cNvSpPr txBox="1">
            <a:spLocks noChangeArrowheads="1"/>
          </p:cNvSpPr>
          <p:nvPr/>
        </p:nvSpPr>
        <p:spPr bwMode="auto">
          <a:xfrm>
            <a:off x="5257800" y="1600200"/>
            <a:ext cx="304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a:solidFill>
                  <a:srgbClr val="993366"/>
                </a:solidFill>
                <a:effectLst>
                  <a:outerShdw blurRad="38100" dist="38100" dir="2700000" algn="tl">
                    <a:srgbClr val="C0C0C0"/>
                  </a:outerShdw>
                </a:effectLst>
              </a:rPr>
              <a:t>       </a:t>
            </a:r>
            <a:endParaRPr lang="pt-BR" altLang="pt-BR" b="1">
              <a:solidFill>
                <a:srgbClr val="993366"/>
              </a:solidFill>
              <a:effectLst>
                <a:outerShdw blurRad="38100" dist="38100" dir="2700000" algn="tl">
                  <a:srgbClr val="C0C0C0"/>
                </a:outerShdw>
              </a:effectLst>
            </a:endParaRPr>
          </a:p>
        </p:txBody>
      </p:sp>
      <p:sp>
        <p:nvSpPr>
          <p:cNvPr id="2053" name="Text Box 5">
            <a:extLst>
              <a:ext uri="{FF2B5EF4-FFF2-40B4-BE49-F238E27FC236}">
                <a16:creationId xmlns:a16="http://schemas.microsoft.com/office/drawing/2014/main" id="{E04E8D38-572B-4585-AD10-09A8ECE9DF61}"/>
              </a:ext>
            </a:extLst>
          </p:cNvPr>
          <p:cNvSpPr txBox="1">
            <a:spLocks noChangeArrowheads="1"/>
          </p:cNvSpPr>
          <p:nvPr/>
        </p:nvSpPr>
        <p:spPr bwMode="auto">
          <a:xfrm>
            <a:off x="609600" y="2362200"/>
            <a:ext cx="2743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800" b="1">
                <a:solidFill>
                  <a:srgbClr val="003399"/>
                </a:solidFill>
                <a:effectLst>
                  <a:outerShdw blurRad="38100" dist="38100" dir="2700000" algn="tl">
                    <a:srgbClr val="C0C0C0"/>
                  </a:outerShdw>
                </a:effectLst>
              </a:rPr>
              <a:t>INTRODUÇÃO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2"/>
                                        </p:tgtEl>
                                        <p:attrNameLst>
                                          <p:attrName>style.visibility</p:attrName>
                                        </p:attrNameLst>
                                      </p:cBhvr>
                                      <p:to>
                                        <p:strVal val="visible"/>
                                      </p:to>
                                    </p:set>
                                    <p:animEffect transition="in" filter="blinds(horizontal)">
                                      <p:cBhvr>
                                        <p:cTn id="12" dur="500"/>
                                        <p:tgtEl>
                                          <p:spTgt spid="20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3"/>
                                        </p:tgtEl>
                                        <p:attrNameLst>
                                          <p:attrName>style.visibility</p:attrName>
                                        </p:attrNameLst>
                                      </p:cBhvr>
                                      <p:to>
                                        <p:strVal val="visible"/>
                                      </p:to>
                                    </p:set>
                                    <p:animEffect transition="in" filter="blinds(horizontal)">
                                      <p:cBhvr>
                                        <p:cTn id="17" dur="500"/>
                                        <p:tgtEl>
                                          <p:spTgt spid="20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22" dur="500"/>
                                        <p:tgtEl>
                                          <p:spTgt spid="2051">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27" dur="500"/>
                                        <p:tgtEl>
                                          <p:spTgt spid="2051">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32" dur="500"/>
                                        <p:tgtEl>
                                          <p:spTgt spid="2051">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3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autoUpdateAnimBg="0"/>
      <p:bldP spid="2051" grpId="0" build="p" bldLvl="5" autoUpdateAnimBg="0"/>
      <p:bldP spid="2052" grpId="0" autoUpdateAnimBg="0"/>
      <p:bldP spid="205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4A0CDF9-FC31-4764-893A-5D5894BB766C}"/>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Ele já fez  sua parte... (Convencer do Pecado, da Justiça e do Juízo = João 16:8).</a:t>
            </a:r>
          </a:p>
          <a:p>
            <a:pPr algn="just">
              <a:buFontTx/>
              <a:buNone/>
            </a:pP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2.1. “As formas da religião continuarão a ser mantida por um povo do qual finalmente o Espírito de Deus se terá retirado.” </a:t>
            </a:r>
            <a:r>
              <a:rPr lang="pt-BR" altLang="pt-BR" sz="2800" b="1" u="sng">
                <a:solidFill>
                  <a:srgbClr val="993300"/>
                </a:solidFill>
                <a:latin typeface="Verdana" panose="020B0604030504040204" pitchFamily="34" charset="0"/>
                <a:cs typeface="Times New Roman" panose="02020603050405020304" pitchFamily="18" charset="0"/>
              </a:rPr>
              <a:t>G.C., 621</a:t>
            </a:r>
            <a:r>
              <a:rPr lang="pt-BR" altLang="pt-BR" sz="2800" b="1">
                <a:solidFill>
                  <a:srgbClr val="993300"/>
                </a:solidFill>
                <a:latin typeface="Verdana" panose="020B0604030504040204" pitchFamily="34" charset="0"/>
                <a:cs typeface="Times New Roman" panose="02020603050405020304" pitchFamily="18" charset="0"/>
              </a:rPr>
              <a:t> (Nova edição, 615.)</a:t>
            </a:r>
          </a:p>
          <a:p>
            <a:pPr algn="just">
              <a:buFontTx/>
              <a:buNone/>
            </a:pPr>
            <a:r>
              <a:rPr lang="pt-BR" altLang="pt-BR" sz="2800" b="1">
                <a:solidFill>
                  <a:srgbClr val="993300"/>
                </a:solidFill>
                <a:latin typeface="Verdana" panose="020B0604030504040204" pitchFamily="34" charset="0"/>
                <a:cs typeface="Times New Roman" panose="02020603050405020304" pitchFamily="18" charset="0"/>
              </a:rPr>
              <a:t>	 </a:t>
            </a:r>
          </a:p>
          <a:p>
            <a:pPr algn="just">
              <a:buFontTx/>
              <a:buNone/>
            </a:pPr>
            <a:r>
              <a:rPr lang="pt-BR" altLang="pt-BR" sz="2800" b="1">
                <a:solidFill>
                  <a:srgbClr val="993300"/>
                </a:solidFill>
                <a:latin typeface="Verdana" panose="020B0604030504040204" pitchFamily="34" charset="0"/>
                <a:cs typeface="Times New Roman" panose="02020603050405020304" pitchFamily="18" charset="0"/>
              </a:rPr>
              <a:t>	2.2. O Espírito Santo continuará com os filhos de Deus. ( como Consolador – como Agente da Paz)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6">
                                            <p:txEl>
                                              <p:pRg st="1" end="1"/>
                                            </p:txEl>
                                          </p:spTgt>
                                        </p:tgtEl>
                                        <p:attrNameLst>
                                          <p:attrName>style.visibility</p:attrName>
                                        </p:attrNameLst>
                                      </p:cBhvr>
                                      <p:to>
                                        <p:strVal val="visible"/>
                                      </p:to>
                                    </p:set>
                                    <p:animEffect transition="in" filter="blinds(horizontal)">
                                      <p:cBhvr>
                                        <p:cTn id="7" dur="500"/>
                                        <p:tgtEl>
                                          <p:spTgt spid="1126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266">
                                            <p:txEl>
                                              <p:pRg st="3" end="3"/>
                                            </p:txEl>
                                          </p:spTgt>
                                        </p:tgtEl>
                                        <p:attrNameLst>
                                          <p:attrName>style.visibility</p:attrName>
                                        </p:attrNameLst>
                                      </p:cBhvr>
                                      <p:to>
                                        <p:strVal val="visible"/>
                                      </p:to>
                                    </p:set>
                                    <p:animEffect transition="in" filter="blinds(horizontal)">
                                      <p:cBhvr>
                                        <p:cTn id="12" dur="500"/>
                                        <p:tgtEl>
                                          <p:spTgt spid="1126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266">
                                            <p:txEl>
                                              <p:pRg st="4" end="4"/>
                                            </p:txEl>
                                          </p:spTgt>
                                        </p:tgtEl>
                                        <p:attrNameLst>
                                          <p:attrName>style.visibility</p:attrName>
                                        </p:attrNameLst>
                                      </p:cBhvr>
                                      <p:to>
                                        <p:strVal val="visible"/>
                                      </p:to>
                                    </p:set>
                                    <p:animEffect transition="in" filter="blinds(horizontal)">
                                      <p:cBhvr>
                                        <p:cTn id="17" dur="500"/>
                                        <p:tgtEl>
                                          <p:spTgt spid="1126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6">
                                            <p:txEl>
                                              <p:pRg st="5" end="5"/>
                                            </p:txEl>
                                          </p:spTgt>
                                        </p:tgtEl>
                                        <p:attrNameLst>
                                          <p:attrName>style.visibility</p:attrName>
                                        </p:attrNameLst>
                                      </p:cBhvr>
                                      <p:to>
                                        <p:strVal val="visible"/>
                                      </p:to>
                                    </p:set>
                                    <p:animEffect transition="in" filter="blinds(horizontal)">
                                      <p:cBhvr>
                                        <p:cTn id="22" dur="500"/>
                                        <p:tgtEl>
                                          <p:spTgt spid="1126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AD8F357-1EB3-4913-86C9-F68BADA1AFD5}"/>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endParaRPr lang="pt-BR" altLang="pt-BR" sz="9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2.2.1. </a:t>
            </a:r>
            <a:r>
              <a:rPr lang="pt-BR" altLang="pt-BR" sz="2800" b="1" u="sng">
                <a:solidFill>
                  <a:srgbClr val="0000FF"/>
                </a:solidFill>
                <a:latin typeface="Verdana" panose="020B0604030504040204" pitchFamily="34" charset="0"/>
                <a:cs typeface="Times New Roman" panose="02020603050405020304" pitchFamily="18" charset="0"/>
              </a:rPr>
              <a:t>S. João 14:16</a:t>
            </a:r>
            <a:r>
              <a:rPr lang="pt-BR" altLang="pt-BR" sz="2800" b="1">
                <a:latin typeface="Verdana" panose="020B0604030504040204" pitchFamily="34" charset="0"/>
                <a:cs typeface="Times New Roman" panose="02020603050405020304" pitchFamily="18" charset="0"/>
              </a:rPr>
              <a:t> – “E eu rogarei ao Pai, e Ele vos dará outro Consolador, a fim de que esteja para sempre convosco.”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2.2.2. “Eis que estou convosco todos os dias até a consumação dos séculos.” </a:t>
            </a:r>
          </a:p>
          <a:p>
            <a:pPr algn="just">
              <a:lnSpc>
                <a:spcPct val="90000"/>
              </a:lnSpc>
              <a:buFontTx/>
              <a:buNone/>
            </a:pPr>
            <a:r>
              <a:rPr lang="pt-BR" altLang="pt-BR" sz="2800" b="1">
                <a:solidFill>
                  <a:srgbClr val="FF3300"/>
                </a:solidFill>
                <a:latin typeface="Verdana" panose="020B0604030504040204" pitchFamily="34" charset="0"/>
                <a:cs typeface="Times New Roman" panose="02020603050405020304" pitchFamily="18" charset="0"/>
              </a:rPr>
              <a:t>	</a:t>
            </a:r>
            <a:r>
              <a:rPr lang="pt-BR" altLang="pt-BR" sz="2800" b="1" u="sng">
                <a:solidFill>
                  <a:srgbClr val="FF3300"/>
                </a:solidFill>
                <a:latin typeface="Verdana" panose="020B0604030504040204" pitchFamily="34" charset="0"/>
                <a:cs typeface="Times New Roman" panose="02020603050405020304" pitchFamily="18" charset="0"/>
              </a:rPr>
              <a:t>S. Mateus 28:20</a:t>
            </a:r>
            <a:r>
              <a:rPr lang="pt-BR" altLang="pt-BR" sz="2800" b="1">
                <a:latin typeface="Verdana" panose="020B0604030504040204" pitchFamily="34" charset="0"/>
                <a:cs typeface="Times New Roman" panose="02020603050405020304" pitchFamily="18" charset="0"/>
              </a:rPr>
              <a:t>.</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2.2.3.	2.2.3. </a:t>
            </a:r>
            <a:r>
              <a:rPr lang="pt-BR" altLang="pt-BR" sz="2800" b="1" u="sng">
                <a:solidFill>
                  <a:srgbClr val="0000FF"/>
                </a:solidFill>
                <a:latin typeface="Verdana" panose="020B0604030504040204" pitchFamily="34" charset="0"/>
                <a:cs typeface="Times New Roman" panose="02020603050405020304" pitchFamily="18" charset="0"/>
              </a:rPr>
              <a:t>A.A. 54 e 55</a:t>
            </a:r>
            <a:r>
              <a:rPr lang="pt-BR" altLang="pt-BR" sz="2800" b="1">
                <a:latin typeface="Verdana" panose="020B0604030504040204" pitchFamily="34" charset="0"/>
                <a:cs typeface="Times New Roman" panose="02020603050405020304" pitchFamily="18" charset="0"/>
              </a:rPr>
              <a:t> – Até o fim do tempo a presença do Espírito Santo deve ser encontrada com a verdadeira igreja.”</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2.2.4. </a:t>
            </a:r>
            <a:r>
              <a:rPr lang="pt-BR" altLang="pt-BR" sz="2800" b="1" u="sng">
                <a:solidFill>
                  <a:srgbClr val="993366"/>
                </a:solidFill>
                <a:latin typeface="Verdana" panose="020B0604030504040204" pitchFamily="34" charset="0"/>
                <a:cs typeface="Times New Roman" panose="02020603050405020304" pitchFamily="18" charset="0"/>
              </a:rPr>
              <a:t>Daniel 12:1</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0">
                                            <p:txEl>
                                              <p:pRg st="1" end="1"/>
                                            </p:txEl>
                                          </p:spTgt>
                                        </p:tgtEl>
                                        <p:attrNameLst>
                                          <p:attrName>style.visibility</p:attrName>
                                        </p:attrNameLst>
                                      </p:cBhvr>
                                      <p:to>
                                        <p:strVal val="visible"/>
                                      </p:to>
                                    </p:set>
                                    <p:animEffect transition="in" filter="blinds(horizontal)">
                                      <p:cBhvr>
                                        <p:cTn id="7" dur="500"/>
                                        <p:tgtEl>
                                          <p:spTgt spid="1229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290">
                                            <p:txEl>
                                              <p:pRg st="3" end="3"/>
                                            </p:txEl>
                                          </p:spTgt>
                                        </p:tgtEl>
                                        <p:attrNameLst>
                                          <p:attrName>style.visibility</p:attrName>
                                        </p:attrNameLst>
                                      </p:cBhvr>
                                      <p:to>
                                        <p:strVal val="visible"/>
                                      </p:to>
                                    </p:set>
                                    <p:animEffect transition="in" filter="blinds(horizontal)">
                                      <p:cBhvr>
                                        <p:cTn id="12" dur="500"/>
                                        <p:tgtEl>
                                          <p:spTgt spid="1229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290">
                                            <p:txEl>
                                              <p:pRg st="4" end="4"/>
                                            </p:txEl>
                                          </p:spTgt>
                                        </p:tgtEl>
                                        <p:attrNameLst>
                                          <p:attrName>style.visibility</p:attrName>
                                        </p:attrNameLst>
                                      </p:cBhvr>
                                      <p:to>
                                        <p:strVal val="visible"/>
                                      </p:to>
                                    </p:set>
                                    <p:animEffect transition="in" filter="blinds(horizontal)">
                                      <p:cBhvr>
                                        <p:cTn id="17" dur="500"/>
                                        <p:tgtEl>
                                          <p:spTgt spid="12290">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290">
                                            <p:txEl>
                                              <p:pRg st="6" end="6"/>
                                            </p:txEl>
                                          </p:spTgt>
                                        </p:tgtEl>
                                        <p:attrNameLst>
                                          <p:attrName>style.visibility</p:attrName>
                                        </p:attrNameLst>
                                      </p:cBhvr>
                                      <p:to>
                                        <p:strVal val="visible"/>
                                      </p:to>
                                    </p:set>
                                    <p:animEffect transition="in" filter="blinds(horizontal)">
                                      <p:cBhvr>
                                        <p:cTn id="22" dur="500"/>
                                        <p:tgtEl>
                                          <p:spTgt spid="12290">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290">
                                            <p:txEl>
                                              <p:pRg st="8" end="8"/>
                                            </p:txEl>
                                          </p:spTgt>
                                        </p:tgtEl>
                                        <p:attrNameLst>
                                          <p:attrName>style.visibility</p:attrName>
                                        </p:attrNameLst>
                                      </p:cBhvr>
                                      <p:to>
                                        <p:strVal val="visible"/>
                                      </p:to>
                                    </p:set>
                                    <p:animEffect transition="in" filter="blinds(horizontal)">
                                      <p:cBhvr>
                                        <p:cTn id="27" dur="500"/>
                                        <p:tgtEl>
                                          <p:spTgt spid="12290">
                                            <p:txEl>
                                              <p:pRg st="8" end="8"/>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290">
                                            <p:txEl>
                                              <p:pRg st="9" end="9"/>
                                            </p:txEl>
                                          </p:spTgt>
                                        </p:tgtEl>
                                        <p:attrNameLst>
                                          <p:attrName>style.visibility</p:attrName>
                                        </p:attrNameLst>
                                      </p:cBhvr>
                                      <p:to>
                                        <p:strVal val="visible"/>
                                      </p:to>
                                    </p:set>
                                    <p:animEffect transition="in" filter="blinds(horizontal)">
                                      <p:cBhvr>
                                        <p:cTn id="32" dur="500"/>
                                        <p:tgtEl>
                                          <p:spTgt spid="1229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bldLvl="5"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021B4E3-609B-4748-9774-933A8A1B13AD}"/>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endParaRPr lang="pt-BR" altLang="pt-BR" sz="9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3. Seremos tidos como culpados pelas pragas que caírem sobre a Terra, por não obedecermos ao Decreto Dominical – </a:t>
            </a:r>
            <a:r>
              <a:rPr lang="pt-BR" altLang="pt-BR" sz="2800" b="1" u="sng">
                <a:solidFill>
                  <a:srgbClr val="993366"/>
                </a:solidFill>
                <a:latin typeface="Verdana" panose="020B0604030504040204" pitchFamily="34" charset="0"/>
                <a:cs typeface="Times New Roman" panose="02020603050405020304" pitchFamily="18" charset="0"/>
              </a:rPr>
              <a:t>G.C. e PE, 36 e 37</a:t>
            </a:r>
            <a:r>
              <a:rPr lang="pt-BR" altLang="pt-BR" sz="2800" b="1">
                <a:latin typeface="Verdana" panose="020B0604030504040204" pitchFamily="34" charset="0"/>
                <a:cs typeface="Times New Roman" panose="02020603050405020304" pitchFamily="18" charset="0"/>
              </a:rPr>
              <a:t>. </a:t>
            </a:r>
            <a:r>
              <a:rPr lang="pt-BR" altLang="pt-BR" sz="2800" b="1">
                <a:solidFill>
                  <a:srgbClr val="993366"/>
                </a:solidFill>
                <a:latin typeface="Verdana" panose="020B0604030504040204" pitchFamily="34" charset="0"/>
                <a:cs typeface="Times New Roman" panose="02020603050405020304" pitchFamily="18" charset="0"/>
              </a:rPr>
              <a:t>(G.C. 614 e 615, Nova Edição) </a:t>
            </a:r>
          </a:p>
          <a:p>
            <a:pPr algn="just">
              <a:lnSpc>
                <a:spcPct val="90000"/>
              </a:lnSpc>
              <a:buFontTx/>
              <a:buNone/>
            </a:pPr>
            <a:endParaRPr lang="pt-BR" altLang="pt-BR" sz="1000" b="1">
              <a:solidFill>
                <a:srgbClr val="993366"/>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a:solidFill>
                  <a:srgbClr val="993366"/>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3.1. Seremos odiados e perseguidos. </a:t>
            </a:r>
          </a:p>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3.2. “O povo de Deus deve beber o cálice e ser batizado com o batismo... Esforçando-se por esperar confiantemente que o Senhor opere, são levados a exercitar a fé, esperança e paciência, que muito pouco foram exercitados durante sua existência religiosa.” </a:t>
            </a:r>
            <a:r>
              <a:rPr lang="pt-BR" altLang="pt-BR" sz="2800" b="1" u="sng">
                <a:solidFill>
                  <a:srgbClr val="0000FF"/>
                </a:solidFill>
                <a:latin typeface="Verdana" panose="020B0604030504040204" pitchFamily="34" charset="0"/>
                <a:cs typeface="Times New Roman" panose="02020603050405020304" pitchFamily="18" charset="0"/>
              </a:rPr>
              <a:t>G.C. 635</a:t>
            </a:r>
            <a:r>
              <a:rPr lang="pt-BR" altLang="pt-BR" sz="2800"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Nova edição, 630 e 631)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314">
                                            <p:txEl>
                                              <p:pRg st="1" end="1"/>
                                            </p:txEl>
                                          </p:spTgt>
                                        </p:tgtEl>
                                        <p:attrNameLst>
                                          <p:attrName>style.visibility</p:attrName>
                                        </p:attrNameLst>
                                      </p:cBhvr>
                                      <p:to>
                                        <p:strVal val="visible"/>
                                      </p:to>
                                    </p:set>
                                    <p:animEffect transition="in" filter="blinds(horizontal)">
                                      <p:cBhvr>
                                        <p:cTn id="7" dur="500"/>
                                        <p:tgtEl>
                                          <p:spTgt spid="1331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314">
                                            <p:txEl>
                                              <p:pRg st="3" end="3"/>
                                            </p:txEl>
                                          </p:spTgt>
                                        </p:tgtEl>
                                        <p:attrNameLst>
                                          <p:attrName>style.visibility</p:attrName>
                                        </p:attrNameLst>
                                      </p:cBhvr>
                                      <p:to>
                                        <p:strVal val="visible"/>
                                      </p:to>
                                    </p:set>
                                    <p:animEffect transition="in" filter="blinds(horizontal)">
                                      <p:cBhvr>
                                        <p:cTn id="12" dur="500"/>
                                        <p:tgtEl>
                                          <p:spTgt spid="1331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14">
                                            <p:txEl>
                                              <p:pRg st="5" end="5"/>
                                            </p:txEl>
                                          </p:spTgt>
                                        </p:tgtEl>
                                        <p:attrNameLst>
                                          <p:attrName>style.visibility</p:attrName>
                                        </p:attrNameLst>
                                      </p:cBhvr>
                                      <p:to>
                                        <p:strVal val="visible"/>
                                      </p:to>
                                    </p:set>
                                    <p:animEffect transition="in" filter="blinds(horizontal)">
                                      <p:cBhvr>
                                        <p:cTn id="17" dur="500"/>
                                        <p:tgtEl>
                                          <p:spTgt spid="13314">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314">
                                            <p:txEl>
                                              <p:pRg st="6" end="6"/>
                                            </p:txEl>
                                          </p:spTgt>
                                        </p:tgtEl>
                                        <p:attrNameLst>
                                          <p:attrName>style.visibility</p:attrName>
                                        </p:attrNameLst>
                                      </p:cBhvr>
                                      <p:to>
                                        <p:strVal val="visible"/>
                                      </p:to>
                                    </p:set>
                                    <p:animEffect transition="in" filter="blinds(horizontal)">
                                      <p:cBhvr>
                                        <p:cTn id="22" dur="500"/>
                                        <p:tgtEl>
                                          <p:spTgt spid="133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bldLvl="5"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0AFC482-5019-4495-9757-39999DE896E1}"/>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b="1">
                <a:latin typeface="Verdana" panose="020B0604030504040204" pitchFamily="34" charset="0"/>
                <a:cs typeface="Times New Roman" panose="02020603050405020304" pitchFamily="18" charset="0"/>
              </a:rPr>
              <a:t>    		3.3.O tempo de Angústia nos levará a 	olhar para cima. </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b="1">
                <a:latin typeface="Verdana" panose="020B0604030504040204" pitchFamily="34" charset="0"/>
                <a:cs typeface="Times New Roman" panose="02020603050405020304" pitchFamily="18" charset="0"/>
              </a:rPr>
              <a:t>	4. “Os amados de Deus passarão dias penosos, presos em correntes, retidos  pelas barra de prisão, sentenciados à morte, deixados alguns aparentemente para morrer à fome nos  escuros e nauseabundos calabouços. Nenhum ouvido humano lhes escutará o gemido; mão alguma estará pronta para prestar-lhes auxílio.” </a:t>
            </a:r>
            <a:r>
              <a:rPr lang="pt-BR" altLang="pt-BR" b="1" u="sng">
                <a:solidFill>
                  <a:srgbClr val="0000FF"/>
                </a:solidFill>
                <a:latin typeface="Verdana" panose="020B0604030504040204" pitchFamily="34" charset="0"/>
                <a:cs typeface="Times New Roman" panose="02020603050405020304" pitchFamily="18" charset="0"/>
              </a:rPr>
              <a:t>GC,631</a:t>
            </a:r>
            <a:r>
              <a:rPr lang="pt-BR" altLang="pt-BR" b="1">
                <a:solidFill>
                  <a:srgbClr val="0000FF"/>
                </a:solidFill>
                <a:latin typeface="Verdana" panose="020B0604030504040204" pitchFamily="34" charset="0"/>
                <a:cs typeface="Times New Roman" panose="02020603050405020304" pitchFamily="18" charset="0"/>
              </a:rPr>
              <a:t> (Nova edição,626).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txEl>
                                              <p:pRg st="1" end="1"/>
                                            </p:txEl>
                                          </p:spTgt>
                                        </p:tgtEl>
                                        <p:attrNameLst>
                                          <p:attrName>style.visibility</p:attrName>
                                        </p:attrNameLst>
                                      </p:cBhvr>
                                      <p:to>
                                        <p:strVal val="visible"/>
                                      </p:to>
                                    </p:set>
                                    <p:animEffect transition="in" filter="blinds(horizontal)">
                                      <p:cBhvr>
                                        <p:cTn id="7" dur="500"/>
                                        <p:tgtEl>
                                          <p:spTgt spid="1433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338">
                                            <p:txEl>
                                              <p:pRg st="3" end="3"/>
                                            </p:txEl>
                                          </p:spTgt>
                                        </p:tgtEl>
                                        <p:attrNameLst>
                                          <p:attrName>style.visibility</p:attrName>
                                        </p:attrNameLst>
                                      </p:cBhvr>
                                      <p:to>
                                        <p:strVal val="visible"/>
                                      </p:to>
                                    </p:set>
                                    <p:animEffect transition="in" filter="blinds(horizontal)">
                                      <p:cBhvr>
                                        <p:cTn id="12" dur="500"/>
                                        <p:tgtEl>
                                          <p:spTgt spid="14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bldLvl="5"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7818680-AFBE-48B6-A043-04B497238872}"/>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endParaRPr lang="pt-BR" altLang="pt-BR" sz="9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5. “Esquecer-se-á o Senhor do Seu povo nesta hora de provação? Esqueceu-se Ele de Seu fiel Noé quando caíram os juízos sobre o mundo antediluviano? Esqueceu-se Ele de Ló, quando desceu fogo do Céu para consumir as cidades da planície? Esqueceu-se de José, rodeado de idólatras no Egito? Esqueceu-se de Elias, quando o juramento de Jezabel o ameaçou com a sorte dos profetas de Baal? Esqueceu-se de Jeremias no escuro e horrendo fosso de sua prisão? Esqueceu-se dos três heróis na fornalha ardente? Ou de Daniel na cova dos Leões?” </a:t>
            </a:r>
            <a:r>
              <a:rPr lang="pt-BR" altLang="pt-BR" sz="2800" b="1" u="sng">
                <a:solidFill>
                  <a:srgbClr val="993366"/>
                </a:solidFill>
                <a:latin typeface="Verdana" panose="020B0604030504040204" pitchFamily="34" charset="0"/>
                <a:cs typeface="Times New Roman" panose="02020603050405020304" pitchFamily="18" charset="0"/>
              </a:rPr>
              <a:t>GC,631</a:t>
            </a:r>
            <a:r>
              <a:rPr lang="pt-BR" altLang="pt-BR" sz="2800" b="1">
                <a:latin typeface="Verdana" panose="020B0604030504040204" pitchFamily="34" charset="0"/>
                <a:cs typeface="Times New Roman" panose="02020603050405020304" pitchFamily="18" charset="0"/>
              </a:rPr>
              <a:t> </a:t>
            </a:r>
            <a:r>
              <a:rPr lang="pt-BR" altLang="pt-BR" sz="2800" b="1">
                <a:solidFill>
                  <a:srgbClr val="993366"/>
                </a:solidFill>
                <a:latin typeface="Verdana" panose="020B0604030504040204" pitchFamily="34" charset="0"/>
                <a:cs typeface="Times New Roman" panose="02020603050405020304" pitchFamily="18" charset="0"/>
              </a:rPr>
              <a:t>(Nova edição,626).</a:t>
            </a: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Effect transition="in" filter="blinds(horizontal)">
                                      <p:cBhvr>
                                        <p:cTn id="7" dur="500"/>
                                        <p:tgtEl>
                                          <p:spTgt spid="153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BDABE51-BE87-47C6-8C91-17DA2CD6E6FB}"/>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6. “Ainda que os inimigos nos lancem nas prisões, as paredes do calabouço não podem interceptar a comunicação entre sua alma e Cristo... Anjos virão a nós, nas celas solitárias, trazendo luz e paz do céu...  as paredes sombrias serão iluminadas com a luz celestial, como quando Paulo e Silas à meia-noite, oraram e cantaram louvores na masmorra de Filipos.” </a:t>
            </a:r>
            <a:r>
              <a:rPr lang="pt-BR" altLang="pt-BR" sz="2800" b="1" u="sng">
                <a:solidFill>
                  <a:srgbClr val="0000FF"/>
                </a:solidFill>
                <a:latin typeface="Verdana" panose="020B0604030504040204" pitchFamily="34" charset="0"/>
                <a:cs typeface="Times New Roman" panose="02020603050405020304" pitchFamily="18" charset="0"/>
              </a:rPr>
              <a:t>GC. 632</a:t>
            </a:r>
            <a:r>
              <a:rPr lang="pt-BR" altLang="pt-BR" sz="2800"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(Nova edição,627)</a:t>
            </a:r>
          </a:p>
          <a:p>
            <a:pPr algn="just">
              <a:buFontTx/>
              <a:buNone/>
            </a:pPr>
            <a:endParaRPr lang="pt-BR" altLang="pt-BR" sz="2800" b="1">
              <a:solidFill>
                <a:srgbClr val="0000FF"/>
              </a:solidFill>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6">
                                            <p:txEl>
                                              <p:pRg st="1" end="1"/>
                                            </p:txEl>
                                          </p:spTgt>
                                        </p:tgtEl>
                                        <p:attrNameLst>
                                          <p:attrName>style.visibility</p:attrName>
                                        </p:attrNameLst>
                                      </p:cBhvr>
                                      <p:to>
                                        <p:strVal val="visible"/>
                                      </p:to>
                                    </p:set>
                                    <p:animEffect transition="in" filter="blinds(horizontal)">
                                      <p:cBhvr>
                                        <p:cTn id="7" dur="500"/>
                                        <p:tgtEl>
                                          <p:spTgt spid="1638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6">
                                            <p:txEl>
                                              <p:pRg st="2" end="2"/>
                                            </p:txEl>
                                          </p:spTgt>
                                        </p:tgtEl>
                                        <p:attrNameLst>
                                          <p:attrName>style.visibility</p:attrName>
                                        </p:attrNameLst>
                                      </p:cBhvr>
                                      <p:to>
                                        <p:strVal val="visible"/>
                                      </p:to>
                                    </p:set>
                                    <p:animEffect transition="in" filter="blinds(horizontal)">
                                      <p:cBhvr>
                                        <p:cTn id="12" dur="500"/>
                                        <p:tgtEl>
                                          <p:spTgt spid="163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bldLvl="5"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58AD53F-A84C-49D8-B2A6-1ACE66244436}"/>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9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7.  </a:t>
            </a:r>
            <a:r>
              <a:rPr lang="pt-BR" altLang="pt-BR" sz="2800" b="1" u="sng">
                <a:solidFill>
                  <a:srgbClr val="0000FF"/>
                </a:solidFill>
                <a:latin typeface="Verdana" panose="020B0604030504040204" pitchFamily="34" charset="0"/>
                <a:cs typeface="Times New Roman" panose="02020603050405020304" pitchFamily="18" charset="0"/>
              </a:rPr>
              <a:t>Salmo 121:5-8</a:t>
            </a:r>
            <a:r>
              <a:rPr lang="pt-BR" altLang="pt-BR" sz="2800" b="1">
                <a:latin typeface="Verdana" panose="020B0604030504040204" pitchFamily="34" charset="0"/>
                <a:cs typeface="Times New Roman" panose="02020603050405020304" pitchFamily="18" charset="0"/>
              </a:rPr>
              <a:t>  </a:t>
            </a: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8. “Quando o decreto promulgado pelos vários governantes da cristandade contra os observadores dos mandamentos lhes tira a proteção do governo, abandonando-os aos que lhes desejam a destruição, o povo de Deus fugirá das cidades e vilas e reunir-se-á em grupos habitados nos lugares mais desertos e solitários.” </a:t>
            </a:r>
            <a:r>
              <a:rPr lang="pt-BR" altLang="pt-BR" sz="2800" b="1" u="sng">
                <a:solidFill>
                  <a:srgbClr val="003399"/>
                </a:solidFill>
                <a:latin typeface="Verdana" panose="020B0604030504040204" pitchFamily="34" charset="0"/>
                <a:cs typeface="Times New Roman" panose="02020603050405020304" pitchFamily="18" charset="0"/>
              </a:rPr>
              <a:t>GC,631</a:t>
            </a:r>
            <a:r>
              <a:rPr lang="pt-BR" altLang="pt-BR" sz="2800" b="1">
                <a:latin typeface="Verdana" panose="020B0604030504040204" pitchFamily="34" charset="0"/>
                <a:cs typeface="Times New Roman" panose="02020603050405020304" pitchFamily="18" charset="0"/>
              </a:rPr>
              <a:t> </a:t>
            </a:r>
            <a:r>
              <a:rPr lang="pt-BR" altLang="pt-BR" sz="2800" b="1">
                <a:solidFill>
                  <a:srgbClr val="003399"/>
                </a:solidFill>
                <a:latin typeface="Verdana" panose="020B0604030504040204" pitchFamily="34" charset="0"/>
                <a:cs typeface="Times New Roman" panose="02020603050405020304" pitchFamily="18" charset="0"/>
              </a:rPr>
              <a:t>(Nova edição,626) </a:t>
            </a:r>
          </a:p>
          <a:p>
            <a:pPr algn="just">
              <a:buFontTx/>
              <a:buNone/>
            </a:pPr>
            <a:r>
              <a:rPr lang="pt-BR" altLang="pt-BR" sz="2800" b="1">
                <a:solidFill>
                  <a:srgbClr val="003399"/>
                </a:solidFill>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0">
                                            <p:txEl>
                                              <p:pRg st="1" end="1"/>
                                            </p:txEl>
                                          </p:spTgt>
                                        </p:tgtEl>
                                        <p:attrNameLst>
                                          <p:attrName>style.visibility</p:attrName>
                                        </p:attrNameLst>
                                      </p:cBhvr>
                                      <p:to>
                                        <p:strVal val="visible"/>
                                      </p:to>
                                    </p:set>
                                    <p:animEffect transition="in" filter="blinds(horizontal)">
                                      <p:cBhvr>
                                        <p:cTn id="7" dur="500"/>
                                        <p:tgtEl>
                                          <p:spTgt spid="1741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10">
                                            <p:txEl>
                                              <p:pRg st="3" end="3"/>
                                            </p:txEl>
                                          </p:spTgt>
                                        </p:tgtEl>
                                        <p:attrNameLst>
                                          <p:attrName>style.visibility</p:attrName>
                                        </p:attrNameLst>
                                      </p:cBhvr>
                                      <p:to>
                                        <p:strVal val="visible"/>
                                      </p:to>
                                    </p:set>
                                    <p:animEffect transition="in" filter="blinds(horizontal)">
                                      <p:cBhvr>
                                        <p:cTn id="12" dur="500"/>
                                        <p:tgtEl>
                                          <p:spTgt spid="1741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410">
                                            <p:txEl>
                                              <p:pRg st="4" end="4"/>
                                            </p:txEl>
                                          </p:spTgt>
                                        </p:tgtEl>
                                        <p:attrNameLst>
                                          <p:attrName>style.visibility</p:attrName>
                                        </p:attrNameLst>
                                      </p:cBhvr>
                                      <p:to>
                                        <p:strVal val="visible"/>
                                      </p:to>
                                    </p:set>
                                    <p:animEffect transition="in" filter="blinds(horizontal)">
                                      <p:cBhvr>
                                        <p:cTn id="17" dur="500"/>
                                        <p:tgtEl>
                                          <p:spTgt spid="174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bldLvl="5"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84FB813-ED82-4A29-AF0C-790960004315}"/>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r>
              <a:rPr lang="pt-BR" altLang="pt-BR" b="1">
                <a:latin typeface="Verdana" panose="020B0604030504040204" pitchFamily="34" charset="0"/>
                <a:cs typeface="Times New Roman" panose="02020603050405020304" pitchFamily="18" charset="0"/>
              </a:rPr>
              <a:t>    </a:t>
            </a:r>
          </a:p>
          <a:p>
            <a:pPr algn="just">
              <a:lnSpc>
                <a:spcPct val="90000"/>
              </a:lnSpc>
              <a:buFontTx/>
              <a:buNone/>
            </a:pPr>
            <a:r>
              <a:rPr lang="pt-BR" altLang="pt-BR" b="1">
                <a:latin typeface="Verdana" panose="020B0604030504040204" pitchFamily="34" charset="0"/>
                <a:cs typeface="Times New Roman" panose="02020603050405020304" pitchFamily="18" charset="0"/>
              </a:rPr>
              <a:t>	9. “Ao deixarem os santos as cidades e vilas eram perseguidos pelos ímpios, que os procuravam matar. Mas as espadas que se levantavam para matar o povo de Deus, quebravam-se e caíam tão impotentes como uma palha. Anjos de Deus escudavam os santos.” </a:t>
            </a:r>
            <a:r>
              <a:rPr lang="pt-BR" altLang="pt-BR" b="1" u="sng">
                <a:solidFill>
                  <a:srgbClr val="FF3300"/>
                </a:solidFill>
                <a:latin typeface="Verdana" panose="020B0604030504040204" pitchFamily="34" charset="0"/>
                <a:cs typeface="Times New Roman" panose="02020603050405020304" pitchFamily="18" charset="0"/>
              </a:rPr>
              <a:t>PE. 284 e 285</a:t>
            </a:r>
            <a:r>
              <a:rPr lang="pt-BR" altLang="pt-BR" b="1">
                <a:latin typeface="Verdana" panose="020B0604030504040204" pitchFamily="34" charset="0"/>
                <a:cs typeface="Times New Roman" panose="02020603050405020304" pitchFamily="18" charset="0"/>
              </a:rPr>
              <a:t>. </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b="1">
                <a:latin typeface="Verdana" panose="020B0604030504040204" pitchFamily="34" charset="0"/>
                <a:cs typeface="Times New Roman" panose="02020603050405020304" pitchFamily="18" charset="0"/>
              </a:rPr>
              <a:t>	9.1. “Anjos lhes proviam alimento e água, enquanto os ímpios estavam a sofrer de fome e sede.” </a:t>
            </a:r>
            <a:r>
              <a:rPr lang="pt-BR" altLang="pt-BR" b="1" u="sng">
                <a:solidFill>
                  <a:srgbClr val="0000FF"/>
                </a:solidFill>
                <a:latin typeface="Verdana" panose="020B0604030504040204" pitchFamily="34" charset="0"/>
                <a:cs typeface="Times New Roman" panose="02020603050405020304" pitchFamily="18" charset="0"/>
              </a:rPr>
              <a:t>PE,282</a:t>
            </a:r>
            <a:r>
              <a:rPr lang="pt-BR" altLang="pt-BR" b="1">
                <a:latin typeface="Verdana" panose="020B0604030504040204" pitchFamily="34" charset="0"/>
                <a:cs typeface="Times New Roman" panose="02020603050405020304" pitchFamily="18" charset="0"/>
              </a:rPr>
              <a:t>. </a:t>
            </a:r>
          </a:p>
          <a:p>
            <a:pPr algn="just">
              <a:lnSpc>
                <a:spcPct val="90000"/>
              </a:lnSpc>
              <a:buFontTx/>
              <a:buNone/>
            </a:pPr>
            <a:endParaRPr lang="pt-BR" altLang="pt-BR" b="1">
              <a:latin typeface="Verdana" panose="020B0604030504040204" pitchFamily="34" charset="0"/>
              <a:cs typeface="Times New Roman" panose="02020603050405020304" pitchFamily="18" charset="0"/>
            </a:endParaRPr>
          </a:p>
          <a:p>
            <a:pPr algn="just">
              <a:lnSpc>
                <a:spcPct val="90000"/>
              </a:lnSpc>
              <a:buFontTx/>
              <a:buNone/>
            </a:pPr>
            <a:endParaRPr lang="pt-BR" altLang="pt-BR"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blinds(horizontal)">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blinds(horizontal)">
                                      <p:cBhvr>
                                        <p:cTn id="12" dur="500"/>
                                        <p:tgtEl>
                                          <p:spTgt spid="1843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434">
                                            <p:txEl>
                                              <p:pRg st="3" end="3"/>
                                            </p:txEl>
                                          </p:spTgt>
                                        </p:tgtEl>
                                        <p:attrNameLst>
                                          <p:attrName>style.visibility</p:attrName>
                                        </p:attrNameLst>
                                      </p:cBhvr>
                                      <p:to>
                                        <p:strVal val="visible"/>
                                      </p:to>
                                    </p:set>
                                    <p:animEffect transition="in" filter="blinds(horizontal)">
                                      <p:cBhvr>
                                        <p:cTn id="17" dur="500"/>
                                        <p:tgtEl>
                                          <p:spTgt spid="184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bldLvl="5"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7C39F59-50A6-454F-9735-3993D754B632}"/>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10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	   9.1.1. </a:t>
            </a:r>
            <a:r>
              <a:rPr lang="pt-BR" altLang="pt-BR" sz="2800" b="1" u="sng">
                <a:solidFill>
                  <a:srgbClr val="FF3300"/>
                </a:solidFill>
                <a:latin typeface="Verdana" panose="020B0604030504040204" pitchFamily="34" charset="0"/>
                <a:cs typeface="Times New Roman" panose="02020603050405020304" pitchFamily="18" charset="0"/>
              </a:rPr>
              <a:t>Isaías 33:16</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800" b="1">
                <a:latin typeface="Verdana" panose="020B0604030504040204" pitchFamily="34" charset="0"/>
                <a:cs typeface="Times New Roman" panose="02020603050405020304" pitchFamily="18" charset="0"/>
              </a:rPr>
              <a:t>	</a:t>
            </a:r>
            <a:r>
              <a:rPr lang="pt-BR" altLang="pt-BR" sz="9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“10. “O Senhor tem me mostrado repetidamente que é contrário à Bíblia fazer qualquer provisão para o tempo de angústia. Vi que se os santos tivessem alimento acumulado por ele no campo no tempo de angústia, quando a espada, a fome, e pestilência estão na terra, seriam tomado deles por mãos violentas, e estranhos ceifariam  os seus campos. Será para nós então tempo de confiar inteiramente em Deus, e Ele nos sustentará. Vi que vosso pão e nossa água serão certos nesse tempo, e que não teremos falta nem padeceremos fome, pois   Deus   é  capaz  de  estender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blinds(horizontal)">
                                      <p:cBhvr>
                                        <p:cTn id="7" dur="500"/>
                                        <p:tgtEl>
                                          <p:spTgt spid="1945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458">
                                            <p:txEl>
                                              <p:pRg st="1" end="1"/>
                                            </p:txEl>
                                          </p:spTgt>
                                        </p:tgtEl>
                                        <p:attrNameLst>
                                          <p:attrName>style.visibility</p:attrName>
                                        </p:attrNameLst>
                                      </p:cBhvr>
                                      <p:to>
                                        <p:strVal val="visible"/>
                                      </p:to>
                                    </p:set>
                                    <p:animEffect transition="in" filter="blinds(horizontal)">
                                      <p:cBhvr>
                                        <p:cTn id="12" dur="500"/>
                                        <p:tgtEl>
                                          <p:spTgt spid="1945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458">
                                            <p:txEl>
                                              <p:pRg st="2" end="2"/>
                                            </p:txEl>
                                          </p:spTgt>
                                        </p:tgtEl>
                                        <p:attrNameLst>
                                          <p:attrName>style.visibility</p:attrName>
                                        </p:attrNameLst>
                                      </p:cBhvr>
                                      <p:to>
                                        <p:strVal val="visible"/>
                                      </p:to>
                                    </p:set>
                                    <p:animEffect transition="in" filter="blinds(horizontal)">
                                      <p:cBhvr>
                                        <p:cTn id="17" dur="500"/>
                                        <p:tgtEl>
                                          <p:spTgt spid="194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bldLvl="5"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8B0D3D6-E790-4226-86DB-CE2F0CF630ED}"/>
              </a:ext>
            </a:extLst>
          </p:cNvPr>
          <p:cNvSpPr>
            <a:spLocks noGrp="1" noChangeArrowheads="1"/>
          </p:cNvSpPr>
          <p:nvPr>
            <p:ph type="body" idx="1"/>
          </p:nvPr>
        </p:nvSpPr>
        <p:spPr>
          <a:xfrm>
            <a:off x="228600" y="762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para nós uma mesa do deserto. Se necessário Ele enviaria corvos para alimentar-nos, como fez 	com Elias, ou faria chover maná 	do 	Céu, como fez para os israelitas.” </a:t>
            </a:r>
            <a:r>
              <a:rPr lang="pt-BR" altLang="pt-BR" sz="2800" b="1" u="sng">
                <a:solidFill>
                  <a:srgbClr val="FF3300"/>
                </a:solidFill>
                <a:latin typeface="Verdana" panose="020B0604030504040204" pitchFamily="34" charset="0"/>
                <a:cs typeface="Times New Roman" panose="02020603050405020304" pitchFamily="18" charset="0"/>
              </a:rPr>
              <a:t>PE, 56</a:t>
            </a:r>
            <a:r>
              <a:rPr lang="pt-BR" altLang="pt-BR" sz="2800" b="1">
                <a:latin typeface="Verdana" panose="020B0604030504040204" pitchFamily="34" charset="0"/>
                <a:cs typeface="Times New Roman" panose="02020603050405020304" pitchFamily="18" charset="0"/>
              </a:rPr>
              <a:t>. </a:t>
            </a: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11. Os santos ,  durante o tempo de angústia, passarão por angústia física e espiritual. </a:t>
            </a: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11.1.  </a:t>
            </a:r>
            <a:r>
              <a:rPr lang="pt-BR" altLang="pt-BR" sz="2800" b="1" u="sng">
                <a:solidFill>
                  <a:srgbClr val="FF3300"/>
                </a:solidFill>
                <a:latin typeface="Verdana" panose="020B0604030504040204" pitchFamily="34" charset="0"/>
                <a:cs typeface="Times New Roman" panose="02020603050405020304" pitchFamily="18" charset="0"/>
              </a:rPr>
              <a:t>Física</a:t>
            </a:r>
            <a:r>
              <a:rPr lang="pt-BR" altLang="pt-BR" sz="2800" b="1" u="sng">
                <a:latin typeface="Verdana" panose="020B0604030504040204" pitchFamily="34" charset="0"/>
                <a:cs typeface="Times New Roman" panose="02020603050405020304" pitchFamily="18" charset="0"/>
              </a:rPr>
              <a:t>:</a:t>
            </a:r>
            <a:r>
              <a:rPr lang="pt-BR" altLang="pt-BR" sz="2800" b="1">
                <a:latin typeface="Verdana" panose="020B0604030504040204" pitchFamily="34" charset="0"/>
                <a:cs typeface="Times New Roman" panose="02020603050405020304" pitchFamily="18" charset="0"/>
              </a:rPr>
              <a:t> Cansaço e medo da morte. </a:t>
            </a: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11.2. </a:t>
            </a:r>
            <a:r>
              <a:rPr lang="pt-BR" altLang="pt-BR" sz="2800" b="1" u="sng">
                <a:solidFill>
                  <a:srgbClr val="0000FF"/>
                </a:solidFill>
                <a:latin typeface="Verdana" panose="020B0604030504040204" pitchFamily="34" charset="0"/>
                <a:cs typeface="Times New Roman" panose="02020603050405020304" pitchFamily="18" charset="0"/>
              </a:rPr>
              <a:t>Mental</a:t>
            </a:r>
            <a:r>
              <a:rPr lang="pt-BR" altLang="pt-BR" sz="2800" b="1">
                <a:latin typeface="Verdana" panose="020B0604030504040204" pitchFamily="34" charset="0"/>
                <a:cs typeface="Times New Roman" panose="02020603050405020304" pitchFamily="18" charset="0"/>
              </a:rPr>
              <a:t>: Por não estarmos seguros do perdão dos nossos pecados.</a:t>
            </a: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animEffect transition="in" filter="blinds(horizontal)">
                                      <p:cBhvr>
                                        <p:cTn id="7" dur="500"/>
                                        <p:tgtEl>
                                          <p:spTgt spid="2048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482">
                                            <p:txEl>
                                              <p:pRg st="2" end="2"/>
                                            </p:txEl>
                                          </p:spTgt>
                                        </p:tgtEl>
                                        <p:attrNameLst>
                                          <p:attrName>style.visibility</p:attrName>
                                        </p:attrNameLst>
                                      </p:cBhvr>
                                      <p:to>
                                        <p:strVal val="visible"/>
                                      </p:to>
                                    </p:set>
                                    <p:animEffect transition="in" filter="blinds(horizontal)">
                                      <p:cBhvr>
                                        <p:cTn id="12" dur="500"/>
                                        <p:tgtEl>
                                          <p:spTgt spid="2048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482">
                                            <p:txEl>
                                              <p:pRg st="4" end="4"/>
                                            </p:txEl>
                                          </p:spTgt>
                                        </p:tgtEl>
                                        <p:attrNameLst>
                                          <p:attrName>style.visibility</p:attrName>
                                        </p:attrNameLst>
                                      </p:cBhvr>
                                      <p:to>
                                        <p:strVal val="visible"/>
                                      </p:to>
                                    </p:set>
                                    <p:animEffect transition="in" filter="blinds(horizontal)">
                                      <p:cBhvr>
                                        <p:cTn id="17" dur="500"/>
                                        <p:tgtEl>
                                          <p:spTgt spid="2048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482">
                                            <p:txEl>
                                              <p:pRg st="5" end="5"/>
                                            </p:txEl>
                                          </p:spTgt>
                                        </p:tgtEl>
                                        <p:attrNameLst>
                                          <p:attrName>style.visibility</p:attrName>
                                        </p:attrNameLst>
                                      </p:cBhvr>
                                      <p:to>
                                        <p:strVal val="visible"/>
                                      </p:to>
                                    </p:set>
                                    <p:animEffect transition="in" filter="blinds(horizontal)">
                                      <p:cBhvr>
                                        <p:cTn id="22" dur="500"/>
                                        <p:tgtEl>
                                          <p:spTgt spid="2048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bldLvl="5"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9E9C156F-92A0-4335-A9B2-B2E4B5771716}"/>
              </a:ext>
            </a:extLst>
          </p:cNvPr>
          <p:cNvSpPr>
            <a:spLocks noGrp="1" noChangeArrowheads="1"/>
          </p:cNvSpPr>
          <p:nvPr>
            <p:ph type="body" idx="1"/>
          </p:nvPr>
        </p:nvSpPr>
        <p:spPr>
          <a:xfrm>
            <a:off x="381000" y="381000"/>
            <a:ext cx="8458200" cy="6172200"/>
          </a:xfrm>
        </p:spPr>
        <p:txBody>
          <a:bodyPr/>
          <a:lstStyle/>
          <a:p>
            <a:pPr algn="just">
              <a:buFontTx/>
              <a:buNone/>
            </a:pPr>
            <a:r>
              <a:rPr lang="pt-BR" altLang="pt-BR" b="1">
                <a:latin typeface="Verdana" panose="020B0604030504040204" pitchFamily="34" charset="0"/>
                <a:cs typeface="Times New Roman" panose="02020603050405020304" pitchFamily="18" charset="0"/>
              </a:rPr>
              <a:t>	3. “O tempo de agonia e angústia que diante de nós está, exigirá uma fé que possa suportar o cansaço, a demora e a fome – fé que não desfaleça, ainda que severamente provada. O tempo de graça é concedido a todos, a fim de se prepararem para aquela ocasião.” </a:t>
            </a:r>
            <a:r>
              <a:rPr lang="pt-BR" altLang="pt-BR" b="1" u="sng">
                <a:solidFill>
                  <a:srgbClr val="FF3300"/>
                </a:solidFill>
                <a:latin typeface="Verdana" panose="020B0604030504040204" pitchFamily="34" charset="0"/>
                <a:cs typeface="Times New Roman" panose="02020603050405020304" pitchFamily="18" charset="0"/>
              </a:rPr>
              <a:t>O Grande Conflito, 626 e 627</a:t>
            </a:r>
            <a:r>
              <a:rPr lang="pt-BR" altLang="pt-BR" b="1">
                <a:latin typeface="Verdana" panose="020B0604030504040204" pitchFamily="34" charset="0"/>
                <a:cs typeface="Times New Roman" panose="02020603050405020304" pitchFamily="18" charset="0"/>
              </a:rPr>
              <a:t>. (</a:t>
            </a:r>
            <a:r>
              <a:rPr lang="pt-BR" altLang="pt-BR" b="1">
                <a:solidFill>
                  <a:srgbClr val="003399"/>
                </a:solidFill>
                <a:latin typeface="Verdana" panose="020B0604030504040204" pitchFamily="34" charset="0"/>
                <a:cs typeface="Times New Roman" panose="02020603050405020304" pitchFamily="18" charset="0"/>
              </a:rPr>
              <a:t>Nova edição, pág. 621</a:t>
            </a:r>
            <a:r>
              <a:rPr lang="pt-BR" altLang="pt-BR" b="1">
                <a:latin typeface="Verdana" panose="020B0604030504040204" pitchFamily="34" charset="0"/>
                <a:cs typeface="Times New Roman" panose="02020603050405020304" pitchFamily="18" charset="0"/>
              </a:rPr>
              <a:t>).</a:t>
            </a:r>
          </a:p>
          <a:p>
            <a:pPr>
              <a:buFontTx/>
              <a:buNone/>
            </a:pPr>
            <a:r>
              <a:rPr lang="pt-BR" altLang="pt-BR" sz="2800">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bldLvl="5"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7173057-B153-42C1-8290-507B4C63EBCB}"/>
              </a:ext>
            </a:extLst>
          </p:cNvPr>
          <p:cNvSpPr>
            <a:spLocks noGrp="1" noChangeArrowheads="1"/>
          </p:cNvSpPr>
          <p:nvPr>
            <p:ph type="body" idx="1"/>
          </p:nvPr>
        </p:nvSpPr>
        <p:spPr>
          <a:xfrm>
            <a:off x="228600" y="762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III – </a:t>
            </a:r>
            <a:r>
              <a:rPr lang="pt-BR" altLang="pt-BR" sz="2800" b="1" u="sng">
                <a:solidFill>
                  <a:srgbClr val="0000FF"/>
                </a:solidFill>
                <a:latin typeface="Verdana" panose="020B0604030504040204" pitchFamily="34" charset="0"/>
                <a:cs typeface="Times New Roman" panose="02020603050405020304" pitchFamily="18" charset="0"/>
              </a:rPr>
              <a:t>PREPARO PARA O TEMPO DE ANGÚSTIA</a:t>
            </a:r>
          </a:p>
          <a:p>
            <a:pPr algn="just">
              <a:buFontTx/>
              <a:buNone/>
            </a:pPr>
            <a:endParaRPr lang="pt-BR" altLang="pt-BR" sz="900" b="1" u="sng">
              <a:solidFill>
                <a:srgbClr val="0000FF"/>
              </a:solidFill>
              <a:latin typeface="Verdana" panose="020B0604030504040204" pitchFamily="34" charset="0"/>
              <a:cs typeface="Times New Roman" panose="02020603050405020304" pitchFamily="18" charset="0"/>
            </a:endParaRPr>
          </a:p>
          <a:p>
            <a:pPr algn="just">
              <a:buFontTx/>
              <a:buNone/>
            </a:pPr>
            <a:endParaRPr lang="pt-BR" altLang="pt-BR" sz="900" b="1" u="sng">
              <a:solidFill>
                <a:srgbClr val="0000FF"/>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1. “Vi um escrito, exemplares do qual foram  espalhados nas diferentes partes da Terra dando ordens para que se concedesse ao povo liberdade, para, depois de certo tempo, matar  os santos, a menos que estes renunciassem sua fé peculiar, abandonassem o Sábado e guardassem o primeiro dia da semana.” </a:t>
            </a:r>
            <a:r>
              <a:rPr lang="pt-BR" altLang="pt-BR" sz="2800" b="1" u="sng">
                <a:solidFill>
                  <a:srgbClr val="FF3300"/>
                </a:solidFill>
                <a:latin typeface="Verdana" panose="020B0604030504040204" pitchFamily="34" charset="0"/>
                <a:cs typeface="Times New Roman" panose="02020603050405020304" pitchFamily="18" charset="0"/>
              </a:rPr>
              <a:t>PE,282</a:t>
            </a:r>
            <a:r>
              <a:rPr lang="pt-BR" altLang="pt-BR" sz="2800" b="1">
                <a:solidFill>
                  <a:srgbClr val="FF3300"/>
                </a:solidFill>
                <a:latin typeface="Verdana" panose="020B0604030504040204" pitchFamily="34" charset="0"/>
                <a:cs typeface="Times New Roman" panose="02020603050405020304" pitchFamily="18" charset="0"/>
              </a:rPr>
              <a:t>.</a:t>
            </a:r>
            <a:r>
              <a:rPr lang="pt-BR" altLang="pt-BR" sz="2800" b="1">
                <a:solidFill>
                  <a:srgbClr val="0000FF"/>
                </a:solidFill>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blinds(horizontal)">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6">
                                            <p:txEl>
                                              <p:pRg st="3" end="3"/>
                                            </p:txEl>
                                          </p:spTgt>
                                        </p:tgtEl>
                                        <p:attrNameLst>
                                          <p:attrName>style.visibility</p:attrName>
                                        </p:attrNameLst>
                                      </p:cBhvr>
                                      <p:to>
                                        <p:strVal val="visible"/>
                                      </p:to>
                                    </p:set>
                                    <p:animEffect transition="in" filter="blinds(horizontal)">
                                      <p:cBhvr>
                                        <p:cTn id="12" dur="500"/>
                                        <p:tgtEl>
                                          <p:spTgt spid="2150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506">
                                            <p:txEl>
                                              <p:pRg st="4" end="4"/>
                                            </p:txEl>
                                          </p:spTgt>
                                        </p:tgtEl>
                                        <p:attrNameLst>
                                          <p:attrName>style.visibility</p:attrName>
                                        </p:attrNameLst>
                                      </p:cBhvr>
                                      <p:to>
                                        <p:strVal val="visible"/>
                                      </p:to>
                                    </p:set>
                                    <p:animEffect transition="in" filter="blinds(horizontal)">
                                      <p:cBhvr>
                                        <p:cTn id="17" dur="500"/>
                                        <p:tgtEl>
                                          <p:spTgt spid="2150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bldLvl="5"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87CF75E5-7319-4D14-941B-A34DB8216A89}"/>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2.  “Ao aproximar-se a tempestade, uma classe numerosa que tem professado fé na mensagem do terceiro anjo, mas não tem sido santificada pela obediência à verdade, abandona sua posição, passando para as fileiras do adversário... e se tornam, os piores inimigos de seus antigos irmãos... Quando os observadores do Sábado forem levados perante os tribunais para responder por sua fé, estes apóstatas serão os mais ativos agentes de Satanás... para os acusar, e por meio de falsos boatos e insinuações, incitar os governantes contra eles.” </a:t>
            </a:r>
            <a:r>
              <a:rPr lang="pt-BR" altLang="pt-BR" sz="2800" b="1" u="sng">
                <a:solidFill>
                  <a:srgbClr val="993366"/>
                </a:solidFill>
                <a:latin typeface="Verdana" panose="020B0604030504040204" pitchFamily="34" charset="0"/>
                <a:cs typeface="Times New Roman" panose="02020603050405020304" pitchFamily="18" charset="0"/>
              </a:rPr>
              <a:t>GC,614</a:t>
            </a:r>
            <a:r>
              <a:rPr lang="pt-BR" altLang="pt-BR" sz="2800" b="1">
                <a:solidFill>
                  <a:srgbClr val="993366"/>
                </a:solidFill>
                <a:latin typeface="Verdana" panose="020B0604030504040204" pitchFamily="34" charset="0"/>
                <a:cs typeface="Times New Roman" panose="02020603050405020304" pitchFamily="18" charset="0"/>
              </a:rPr>
              <a:t> (Nova edição,608).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blinds(horizontal)">
                                      <p:cBhvr>
                                        <p:cTn id="7" dur="500"/>
                                        <p:tgtEl>
                                          <p:spTgt spid="225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bldLvl="5"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E4CB36F-0DF3-4C55-8E6D-DB65363D4E2E}"/>
              </a:ext>
            </a:extLst>
          </p:cNvPr>
          <p:cNvSpPr>
            <a:spLocks noGrp="1" noChangeArrowheads="1"/>
          </p:cNvSpPr>
          <p:nvPr>
            <p:ph type="body" idx="1"/>
          </p:nvPr>
        </p:nvSpPr>
        <p:spPr>
          <a:xfrm>
            <a:off x="228600" y="762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3. “Os 	que agora exercem pouca fé correm perigo de cair sob o poder dos enganos de Satanás e do decreto que violará a consciência.” </a:t>
            </a:r>
            <a:r>
              <a:rPr lang="pt-BR" altLang="pt-BR" sz="2800" b="1" u="sng">
                <a:solidFill>
                  <a:srgbClr val="993300"/>
                </a:solidFill>
                <a:latin typeface="Verdana" panose="020B0604030504040204" pitchFamily="34" charset="0"/>
                <a:cs typeface="Times New Roman" panose="02020603050405020304" pitchFamily="18" charset="0"/>
              </a:rPr>
              <a:t>GC, 627</a:t>
            </a:r>
            <a:r>
              <a:rPr lang="pt-BR" altLang="pt-BR" sz="2800" b="1">
                <a:solidFill>
                  <a:srgbClr val="993300"/>
                </a:solidFill>
                <a:latin typeface="Verdana" panose="020B0604030504040204" pitchFamily="34" charset="0"/>
                <a:cs typeface="Times New Roman" panose="02020603050405020304" pitchFamily="18" charset="0"/>
              </a:rPr>
              <a:t> (Nova edição, 622). </a:t>
            </a:r>
          </a:p>
          <a:p>
            <a:pPr algn="just">
              <a:buFontTx/>
              <a:buNone/>
            </a:pPr>
            <a:endParaRPr lang="pt-BR" altLang="pt-BR" sz="2800" b="1">
              <a:solidFill>
                <a:srgbClr val="993300"/>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99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4. O modo como enfrentamos as provações da vida agora determina como as enfrentaremos no futuro.</a:t>
            </a:r>
          </a:p>
          <a:p>
            <a:pPr algn="just">
              <a:buFontTx/>
              <a:buNone/>
            </a:pP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4.1. Há pessoas cedendo à menor provação. Qual será a atitude destas no Tempo de Angústia?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blinds(horizontal)">
                                      <p:cBhvr>
                                        <p:cTn id="7" dur="500"/>
                                        <p:tgtEl>
                                          <p:spTgt spid="235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blinds(horizontal)">
                                      <p:cBhvr>
                                        <p:cTn id="12" dur="500"/>
                                        <p:tgtEl>
                                          <p:spTgt spid="2355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554">
                                            <p:txEl>
                                              <p:pRg st="4" end="4"/>
                                            </p:txEl>
                                          </p:spTgt>
                                        </p:tgtEl>
                                        <p:attrNameLst>
                                          <p:attrName>style.visibility</p:attrName>
                                        </p:attrNameLst>
                                      </p:cBhvr>
                                      <p:to>
                                        <p:strVal val="visible"/>
                                      </p:to>
                                    </p:set>
                                    <p:animEffect transition="in" filter="blinds(horizontal)">
                                      <p:cBhvr>
                                        <p:cTn id="17" dur="500"/>
                                        <p:tgtEl>
                                          <p:spTgt spid="235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346971F-8246-48A0-9AE5-03D2931FB5E9}"/>
              </a:ext>
            </a:extLst>
          </p:cNvPr>
          <p:cNvSpPr>
            <a:spLocks noGrp="1" noChangeArrowheads="1"/>
          </p:cNvSpPr>
          <p:nvPr>
            <p:ph type="body" idx="1"/>
          </p:nvPr>
        </p:nvSpPr>
        <p:spPr>
          <a:xfrm>
            <a:off x="228600" y="76200"/>
            <a:ext cx="8763000" cy="6553200"/>
          </a:xfrm>
        </p:spPr>
        <p:txBody>
          <a:bodyPr/>
          <a:lstStyle/>
          <a:p>
            <a:pPr algn="just">
              <a:buFontTx/>
              <a:buNone/>
            </a:pPr>
            <a:r>
              <a:rPr lang="pt-BR" altLang="pt-BR" sz="2800" b="1">
                <a:latin typeface="Verdana" panose="020B0604030504040204" pitchFamily="34" charset="0"/>
                <a:cs typeface="Times New Roman" panose="02020603050405020304" pitchFamily="18" charset="0"/>
              </a:rPr>
              <a:t>       4.1.1. Professora – ao ser provada num colégio do mundo juntamente com outra professora evangélica, a ASD cedeu diante da provação.</a:t>
            </a:r>
          </a:p>
          <a:p>
            <a:pPr algn="just">
              <a:buFontTx/>
              <a:buNone/>
            </a:pPr>
            <a:endParaRPr lang="pt-BR" altLang="pt-BR" sz="9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4.1.2.	Dar aulas de religião segundo orientação do Vaticano. Tinham de assinar um documento - compromisso. </a:t>
            </a:r>
          </a:p>
          <a:p>
            <a:pPr algn="just">
              <a:buFontTx/>
              <a:buNone/>
            </a:pP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4.1.3. A professora ASD assinou o documento aceitando os ditames do Vaticano. A professora evangélica não aceitou e foi demitida.</a:t>
            </a:r>
          </a:p>
          <a:p>
            <a:pPr algn="just">
              <a:buFontTx/>
              <a:buNone/>
            </a:pPr>
            <a:endParaRPr lang="pt-BR" altLang="pt-BR" sz="2800" b="1">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blinds(horizontal)">
                                      <p:cBhvr>
                                        <p:cTn id="7" dur="500"/>
                                        <p:tgtEl>
                                          <p:spTgt spid="2457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578">
                                            <p:txEl>
                                              <p:pRg st="2" end="2"/>
                                            </p:txEl>
                                          </p:spTgt>
                                        </p:tgtEl>
                                        <p:attrNameLst>
                                          <p:attrName>style.visibility</p:attrName>
                                        </p:attrNameLst>
                                      </p:cBhvr>
                                      <p:to>
                                        <p:strVal val="visible"/>
                                      </p:to>
                                    </p:set>
                                    <p:animEffect transition="in" filter="blinds(horizontal)">
                                      <p:cBhvr>
                                        <p:cTn id="12" dur="500"/>
                                        <p:tgtEl>
                                          <p:spTgt spid="2457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78">
                                            <p:txEl>
                                              <p:pRg st="4" end="4"/>
                                            </p:txEl>
                                          </p:spTgt>
                                        </p:tgtEl>
                                        <p:attrNameLst>
                                          <p:attrName>style.visibility</p:attrName>
                                        </p:attrNameLst>
                                      </p:cBhvr>
                                      <p:to>
                                        <p:strVal val="visible"/>
                                      </p:to>
                                    </p:set>
                                    <p:animEffect transition="in" filter="blinds(horizontal)">
                                      <p:cBhvr>
                                        <p:cTn id="17" dur="500"/>
                                        <p:tgtEl>
                                          <p:spTgt spid="245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bldLvl="5"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B5D9D70-D748-4A5E-924C-23A5052EA8B9}"/>
              </a:ext>
            </a:extLst>
          </p:cNvPr>
          <p:cNvSpPr>
            <a:spLocks noGrp="1" noChangeArrowheads="1"/>
          </p:cNvSpPr>
          <p:nvPr>
            <p:ph type="body" idx="1"/>
          </p:nvPr>
        </p:nvSpPr>
        <p:spPr>
          <a:xfrm>
            <a:off x="228600" y="2286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5. </a:t>
            </a:r>
            <a:r>
              <a:rPr lang="pt-BR" altLang="pt-BR" sz="2800" b="1">
                <a:solidFill>
                  <a:srgbClr val="0000FF"/>
                </a:solidFill>
                <a:latin typeface="Verdana" panose="020B0604030504040204" pitchFamily="34" charset="0"/>
                <a:cs typeface="Times New Roman" panose="02020603050405020304" pitchFamily="18" charset="0"/>
              </a:rPr>
              <a:t>“PRECISAMOS LUTAR COM DEUS</a:t>
            </a:r>
            <a:r>
              <a:rPr lang="pt-BR" altLang="pt-BR" sz="2800" b="1">
                <a:latin typeface="Verdana" panose="020B0604030504040204" pitchFamily="34" charset="0"/>
                <a:cs typeface="Times New Roman" panose="02020603050405020304" pitchFamily="18" charset="0"/>
              </a:rPr>
              <a:t>: Quão poucos sabem o que isto significa. Quão poucos têm buscado a Deus em contrição de alma, com imenso anelo, até que toda faculdade se encontre em sua máxima tensão.” </a:t>
            </a:r>
            <a:r>
              <a:rPr lang="pt-BR" altLang="pt-BR" sz="2800" b="1" u="sng">
                <a:solidFill>
                  <a:srgbClr val="FF3300"/>
                </a:solidFill>
                <a:latin typeface="Verdana" panose="020B0604030504040204" pitchFamily="34" charset="0"/>
                <a:cs typeface="Times New Roman" panose="02020603050405020304" pitchFamily="18" charset="0"/>
              </a:rPr>
              <a:t>GC, 627</a:t>
            </a:r>
            <a:r>
              <a:rPr lang="pt-BR" altLang="pt-BR" sz="2800" b="1">
                <a:solidFill>
                  <a:srgbClr val="FF3300"/>
                </a:solidFill>
                <a:latin typeface="Verdana" panose="020B0604030504040204" pitchFamily="34" charset="0"/>
                <a:cs typeface="Times New Roman" panose="02020603050405020304" pitchFamily="18" charset="0"/>
              </a:rPr>
              <a:t> (Nova edição,621). </a:t>
            </a:r>
          </a:p>
          <a:p>
            <a:pPr algn="just">
              <a:lnSpc>
                <a:spcPct val="90000"/>
              </a:lnSpc>
              <a:buFontTx/>
              <a:buNone/>
            </a:pPr>
            <a:endParaRPr lang="pt-BR" altLang="pt-BR" sz="2800" b="1">
              <a:solidFill>
                <a:srgbClr val="FF3300"/>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5.1. Lutar com Deus em oração, meditação, estudo da Bíblia, testemunho.</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5.2. EXPERIÊNCIA DE JACÓ LUTANDO COM DEUS</a:t>
            </a:r>
            <a:r>
              <a:rPr lang="pt-BR" altLang="pt-BR" sz="2800" b="1" u="sng">
                <a:latin typeface="Verdana" panose="020B0604030504040204" pitchFamily="34" charset="0"/>
                <a:cs typeface="Times New Roman" panose="02020603050405020304" pitchFamily="18" charset="0"/>
              </a:rPr>
              <a:t>: </a:t>
            </a:r>
            <a:r>
              <a:rPr lang="pt-BR" altLang="pt-BR" sz="2800" b="1" u="sng">
                <a:solidFill>
                  <a:srgbClr val="0000FF"/>
                </a:solidFill>
                <a:latin typeface="Verdana" panose="020B0604030504040204" pitchFamily="34" charset="0"/>
                <a:cs typeface="Times New Roman" panose="02020603050405020304" pitchFamily="18" charset="0"/>
              </a:rPr>
              <a:t>Gên. 32:26 a 30</a:t>
            </a:r>
            <a:endParaRPr lang="pt-BR" altLang="pt-BR" sz="2800" b="1">
              <a:solidFill>
                <a:srgbClr val="0000FF"/>
              </a:solidFill>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blinds(horizontal)">
                                      <p:cBhvr>
                                        <p:cTn id="7" dur="500"/>
                                        <p:tgtEl>
                                          <p:spTgt spid="256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5602">
                                            <p:txEl>
                                              <p:pRg st="2" end="2"/>
                                            </p:txEl>
                                          </p:spTgt>
                                        </p:tgtEl>
                                        <p:attrNameLst>
                                          <p:attrName>style.visibility</p:attrName>
                                        </p:attrNameLst>
                                      </p:cBhvr>
                                      <p:to>
                                        <p:strVal val="visible"/>
                                      </p:to>
                                    </p:set>
                                    <p:animEffect transition="in" filter="blinds(horizontal)">
                                      <p:cBhvr>
                                        <p:cTn id="12" dur="500"/>
                                        <p:tgtEl>
                                          <p:spTgt spid="2560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5602">
                                            <p:txEl>
                                              <p:pRg st="4" end="4"/>
                                            </p:txEl>
                                          </p:spTgt>
                                        </p:tgtEl>
                                        <p:attrNameLst>
                                          <p:attrName>style.visibility</p:attrName>
                                        </p:attrNameLst>
                                      </p:cBhvr>
                                      <p:to>
                                        <p:strVal val="visible"/>
                                      </p:to>
                                    </p:set>
                                    <p:animEffect transition="in" filter="blinds(horizontal)">
                                      <p:cBhvr>
                                        <p:cTn id="17" dur="500"/>
                                        <p:tgtEl>
                                          <p:spTgt spid="2560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602">
                                            <p:txEl>
                                              <p:pRg st="5" end="5"/>
                                            </p:txEl>
                                          </p:spTgt>
                                        </p:tgtEl>
                                        <p:attrNameLst>
                                          <p:attrName>style.visibility</p:attrName>
                                        </p:attrNameLst>
                                      </p:cBhvr>
                                      <p:to>
                                        <p:strVal val="visible"/>
                                      </p:to>
                                    </p:set>
                                    <p:animEffect transition="in" filter="blinds(horizontal)">
                                      <p:cBhvr>
                                        <p:cTn id="22" dur="500"/>
                                        <p:tgtEl>
                                          <p:spTgt spid="2560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979CB0D3-49A2-40C6-BEA8-227738A9DAA0}"/>
              </a:ext>
            </a:extLst>
          </p:cNvPr>
          <p:cNvSpPr>
            <a:spLocks noGrp="1" noChangeArrowheads="1"/>
          </p:cNvSpPr>
          <p:nvPr>
            <p:ph type="body" idx="1"/>
          </p:nvPr>
        </p:nvSpPr>
        <p:spPr>
          <a:xfrm>
            <a:off x="228600" y="2286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5.2.1. “Não te deixarei se me não abençoares.”</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5.2.2. “Vi a Deus face a face, e a minha vida foi salva.”</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5.3. “É nesta vida que devemos afastar de nós o pecado pela fé no sangue expiatório de Cristo. Nosso precioso Salvador nos convida a unir-nos a Ele, a ligar nossa fraqueza à  Sua força, nossa ignorância à sua sabedoria; aos seus méritos nossa indignidade.” </a:t>
            </a:r>
            <a:r>
              <a:rPr lang="pt-BR" altLang="pt-BR" sz="2800" b="1" u="sng">
                <a:solidFill>
                  <a:srgbClr val="0000FF"/>
                </a:solidFill>
                <a:latin typeface="Verdana" panose="020B0604030504040204" pitchFamily="34" charset="0"/>
                <a:cs typeface="Times New Roman" panose="02020603050405020304" pitchFamily="18" charset="0"/>
              </a:rPr>
              <a:t>GC,629</a:t>
            </a:r>
            <a:r>
              <a:rPr lang="pt-BR" altLang="pt-BR" sz="2800" b="1">
                <a:solidFill>
                  <a:srgbClr val="0000FF"/>
                </a:solidFill>
                <a:latin typeface="Verdana" panose="020B0604030504040204" pitchFamily="34" charset="0"/>
                <a:cs typeface="Times New Roman" panose="02020603050405020304" pitchFamily="18" charset="0"/>
              </a:rPr>
              <a:t> (Nova edição,623)</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blinds(horizontal)">
                                      <p:cBhvr>
                                        <p:cTn id="7" dur="500"/>
                                        <p:tgtEl>
                                          <p:spTgt spid="266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6">
                                            <p:txEl>
                                              <p:pRg st="2" end="2"/>
                                            </p:txEl>
                                          </p:spTgt>
                                        </p:tgtEl>
                                        <p:attrNameLst>
                                          <p:attrName>style.visibility</p:attrName>
                                        </p:attrNameLst>
                                      </p:cBhvr>
                                      <p:to>
                                        <p:strVal val="visible"/>
                                      </p:to>
                                    </p:set>
                                    <p:animEffect transition="in" filter="blinds(horizontal)">
                                      <p:cBhvr>
                                        <p:cTn id="12" dur="500"/>
                                        <p:tgtEl>
                                          <p:spTgt spid="2662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6">
                                            <p:txEl>
                                              <p:pRg st="4" end="4"/>
                                            </p:txEl>
                                          </p:spTgt>
                                        </p:tgtEl>
                                        <p:attrNameLst>
                                          <p:attrName>style.visibility</p:attrName>
                                        </p:attrNameLst>
                                      </p:cBhvr>
                                      <p:to>
                                        <p:strVal val="visible"/>
                                      </p:to>
                                    </p:set>
                                    <p:animEffect transition="in" filter="blinds(horizontal)">
                                      <p:cBhvr>
                                        <p:cTn id="17" dur="500"/>
                                        <p:tgtEl>
                                          <p:spTgt spid="2662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26">
                                            <p:txEl>
                                              <p:pRg st="6" end="6"/>
                                            </p:txEl>
                                          </p:spTgt>
                                        </p:tgtEl>
                                        <p:attrNameLst>
                                          <p:attrName>style.visibility</p:attrName>
                                        </p:attrNameLst>
                                      </p:cBhvr>
                                      <p:to>
                                        <p:strVal val="visible"/>
                                      </p:to>
                                    </p:set>
                                    <p:animEffect transition="in" filter="blinds(horizontal)">
                                      <p:cBhvr>
                                        <p:cTn id="22" dur="500"/>
                                        <p:tgtEl>
                                          <p:spTgt spid="2662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bldLvl="5"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05D52D17-DCCF-42E9-B278-D0D11E6CCCA8}"/>
              </a:ext>
            </a:extLst>
          </p:cNvPr>
          <p:cNvSpPr>
            <a:spLocks noGrp="1" noChangeArrowheads="1"/>
          </p:cNvSpPr>
          <p:nvPr>
            <p:ph type="body" idx="1"/>
          </p:nvPr>
        </p:nvSpPr>
        <p:spPr>
          <a:xfrm>
            <a:off x="228600" y="2286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6. Precisamos nos apegar a Jesus e nos desprendermos das coisas materiais.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7. “Casas e terras serão de nenhuma utilidade para os santos no tempo de angústia, pois terão de fugir diante das turbas enfurecidas e neste tempo suas posses não podem ser liberadas para o avançamento da causa da verdade presente... Vi que se apegar a sua propriedade e não inquirir do Senhor quanto ao seu dever, Ele não fará conhecido esse dever, sendo-lhes permitido conservar propriedade, e no tempo da angústia  isto  virá  sobre  eles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blinds(horizontal)">
                                      <p:cBhvr>
                                        <p:cTn id="7" dur="500"/>
                                        <p:tgtEl>
                                          <p:spTgt spid="276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650">
                                            <p:txEl>
                                              <p:pRg st="1" end="1"/>
                                            </p:txEl>
                                          </p:spTgt>
                                        </p:tgtEl>
                                        <p:attrNameLst>
                                          <p:attrName>style.visibility</p:attrName>
                                        </p:attrNameLst>
                                      </p:cBhvr>
                                      <p:to>
                                        <p:strVal val="visible"/>
                                      </p:to>
                                    </p:set>
                                    <p:animEffect transition="in" filter="blinds(horizontal)">
                                      <p:cBhvr>
                                        <p:cTn id="12" dur="500"/>
                                        <p:tgtEl>
                                          <p:spTgt spid="2765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7650">
                                            <p:txEl>
                                              <p:pRg st="2" end="2"/>
                                            </p:txEl>
                                          </p:spTgt>
                                        </p:tgtEl>
                                        <p:attrNameLst>
                                          <p:attrName>style.visibility</p:attrName>
                                        </p:attrNameLst>
                                      </p:cBhvr>
                                      <p:to>
                                        <p:strVal val="visible"/>
                                      </p:to>
                                    </p:set>
                                    <p:animEffect transition="in" filter="blinds(horizontal)">
                                      <p:cBhvr>
                                        <p:cTn id="17" dur="500"/>
                                        <p:tgtEl>
                                          <p:spTgt spid="276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bldLvl="5"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9356F6EB-32E1-4224-963D-39C6788E0338}"/>
              </a:ext>
            </a:extLst>
          </p:cNvPr>
          <p:cNvSpPr>
            <a:spLocks noGrp="1" noChangeArrowheads="1"/>
          </p:cNvSpPr>
          <p:nvPr>
            <p:ph type="body" idx="1"/>
          </p:nvPr>
        </p:nvSpPr>
        <p:spPr>
          <a:xfrm>
            <a:off x="228600" y="2286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como uma montanha para esmagá-los, e eles procurarão dispor dela, mas não será possível... Vi também que Deus não requeria que todo o Seu povo dispusesse de suas propriedades ao mesmo tempo; mas se desejassem ser ensinados, Ele os ensinaria, em tempo de necessidade, quando vender e quanto vender.” </a:t>
            </a:r>
            <a:r>
              <a:rPr lang="pt-BR" altLang="pt-BR" sz="2800" b="1" u="sng">
                <a:solidFill>
                  <a:srgbClr val="0000FF"/>
                </a:solidFill>
                <a:latin typeface="Verdana" panose="020B0604030504040204" pitchFamily="34" charset="0"/>
                <a:cs typeface="Times New Roman" panose="02020603050405020304" pitchFamily="18" charset="0"/>
              </a:rPr>
              <a:t>PE, 26 e 57</a:t>
            </a:r>
            <a:r>
              <a:rPr lang="pt-BR" altLang="pt-BR" sz="2800" b="1">
                <a:latin typeface="Verdana" panose="020B0604030504040204" pitchFamily="34" charset="0"/>
                <a:cs typeface="Times New Roman" panose="02020603050405020304" pitchFamily="18" charset="0"/>
              </a:rPr>
              <a:t>.</a:t>
            </a: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8. Sem  exagero e sem fanatismo, é hora de ajudarmos a terminar a Obra com as posses que Deus nos tem dado. No tempo de angústia que se aproxima, não haverá mais como  fazê-lo.</a:t>
            </a: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blinds(horizontal)">
                                      <p:cBhvr>
                                        <p:cTn id="7" dur="500"/>
                                        <p:tgtEl>
                                          <p:spTgt spid="286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674">
                                            <p:txEl>
                                              <p:pRg st="1" end="1"/>
                                            </p:txEl>
                                          </p:spTgt>
                                        </p:tgtEl>
                                        <p:attrNameLst>
                                          <p:attrName>style.visibility</p:attrName>
                                        </p:attrNameLst>
                                      </p:cBhvr>
                                      <p:to>
                                        <p:strVal val="visible"/>
                                      </p:to>
                                    </p:set>
                                    <p:animEffect transition="in" filter="blinds(horizontal)">
                                      <p:cBhvr>
                                        <p:cTn id="12" dur="500"/>
                                        <p:tgtEl>
                                          <p:spTgt spid="2867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D40ADFF9-EF18-4306-B075-D3297C8D9E48}"/>
              </a:ext>
            </a:extLst>
          </p:cNvPr>
          <p:cNvSpPr>
            <a:spLocks noGrp="1" noChangeArrowheads="1"/>
          </p:cNvSpPr>
          <p:nvPr>
            <p:ph type="body" idx="1"/>
          </p:nvPr>
        </p:nvSpPr>
        <p:spPr>
          <a:xfrm>
            <a:off x="228600" y="2286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r>
              <a:rPr lang="pt-BR" altLang="pt-BR" b="1">
                <a:solidFill>
                  <a:srgbClr val="FF3300"/>
                </a:solidFill>
                <a:latin typeface="Verdana" panose="020B0604030504040204" pitchFamily="34" charset="0"/>
                <a:cs typeface="Times New Roman" panose="02020603050405020304" pitchFamily="18" charset="0"/>
              </a:rPr>
              <a:t>IV – </a:t>
            </a:r>
            <a:r>
              <a:rPr lang="pt-BR" altLang="pt-BR" b="1" u="sng">
                <a:solidFill>
                  <a:srgbClr val="FF3300"/>
                </a:solidFill>
                <a:latin typeface="Verdana" panose="020B0604030504040204" pitchFamily="34" charset="0"/>
                <a:cs typeface="Times New Roman" panose="02020603050405020304" pitchFamily="18" charset="0"/>
              </a:rPr>
              <a:t>OS MOMENTOS FINAIS ESTÃO CHEGANDO</a:t>
            </a:r>
            <a:r>
              <a:rPr lang="pt-BR" altLang="pt-BR" b="1">
                <a:solidFill>
                  <a:srgbClr val="FF3300"/>
                </a:solidFill>
                <a:latin typeface="Verdana" panose="020B0604030504040204" pitchFamily="34" charset="0"/>
                <a:cs typeface="Times New Roman" panose="02020603050405020304" pitchFamily="18" charset="0"/>
              </a:rPr>
              <a:t> </a:t>
            </a:r>
          </a:p>
          <a:p>
            <a:pPr algn="just">
              <a:buFontTx/>
              <a:buNone/>
            </a:pPr>
            <a:endParaRPr lang="pt-BR" altLang="pt-BR" sz="1200" b="1">
              <a:solidFill>
                <a:srgbClr val="FF3300"/>
              </a:solidFill>
              <a:latin typeface="Verdana" panose="020B0604030504040204" pitchFamily="34" charset="0"/>
              <a:cs typeface="Times New Roman" panose="02020603050405020304" pitchFamily="18" charset="0"/>
            </a:endParaRPr>
          </a:p>
          <a:p>
            <a:pPr algn="just">
              <a:buFontTx/>
              <a:buNone/>
            </a:pPr>
            <a:endParaRPr lang="pt-BR" altLang="pt-BR" sz="1200" b="1">
              <a:latin typeface="Verdana" panose="020B0604030504040204" pitchFamily="34" charset="0"/>
              <a:cs typeface="Times New Roman" panose="02020603050405020304" pitchFamily="18" charset="0"/>
            </a:endParaRPr>
          </a:p>
          <a:p>
            <a:pPr algn="just">
              <a:buFontTx/>
              <a:buNone/>
            </a:pPr>
            <a:endParaRPr lang="pt-BR" altLang="pt-BR" sz="1200" b="1">
              <a:latin typeface="Verdana" panose="020B0604030504040204" pitchFamily="34" charset="0"/>
              <a:cs typeface="Times New Roman" panose="02020603050405020304" pitchFamily="18" charset="0"/>
            </a:endParaRPr>
          </a:p>
          <a:p>
            <a:pPr algn="just">
              <a:buFontTx/>
              <a:buNone/>
            </a:pPr>
            <a:endParaRPr lang="pt-BR" altLang="pt-BR" sz="1200" b="1">
              <a:latin typeface="Verdana" panose="020B0604030504040204" pitchFamily="34" charset="0"/>
              <a:cs typeface="Times New Roman" panose="02020603050405020304" pitchFamily="18" charset="0"/>
            </a:endParaRPr>
          </a:p>
          <a:p>
            <a:pPr algn="just">
              <a:buFontTx/>
              <a:buNone/>
            </a:pPr>
            <a:endParaRPr lang="pt-BR" altLang="pt-BR" sz="12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1. “A hora mais negra da luta da igreja com os poderes do mal, é a que imediatamente precede o dia do seu livramento final...”  </a:t>
            </a:r>
            <a:r>
              <a:rPr lang="pt-BR" altLang="pt-BR" b="1" u="sng">
                <a:solidFill>
                  <a:srgbClr val="0000FF"/>
                </a:solidFill>
                <a:latin typeface="Verdana" panose="020B0604030504040204" pitchFamily="34" charset="0"/>
                <a:cs typeface="Times New Roman" panose="02020603050405020304" pitchFamily="18" charset="0"/>
              </a:rPr>
              <a:t>PROFETAS E REIS,725</a:t>
            </a:r>
            <a:r>
              <a:rPr lang="pt-BR" altLang="pt-BR" b="1">
                <a:latin typeface="Verdana" panose="020B0604030504040204" pitchFamily="34" charset="0"/>
                <a:cs typeface="Times New Roman" panose="02020603050405020304" pitchFamily="18" charset="0"/>
              </a:rPr>
              <a:t>. </a:t>
            </a:r>
          </a:p>
          <a:p>
            <a:pPr algn="just">
              <a:buFontTx/>
              <a:buNone/>
            </a:pPr>
            <a:endParaRPr lang="pt-BR" altLang="pt-BR"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698">
                                            <p:txEl>
                                              <p:pRg st="0" end="0"/>
                                            </p:txEl>
                                          </p:spTgt>
                                        </p:tgtEl>
                                        <p:attrNameLst>
                                          <p:attrName>style.visibility</p:attrName>
                                        </p:attrNameLst>
                                      </p:cBhvr>
                                      <p:to>
                                        <p:strVal val="visible"/>
                                      </p:to>
                                    </p:set>
                                    <p:animEffect transition="in" filter="blinds(horizontal)">
                                      <p:cBhvr>
                                        <p:cTn id="7" dur="500"/>
                                        <p:tgtEl>
                                          <p:spTgt spid="296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698">
                                            <p:txEl>
                                              <p:pRg st="1" end="1"/>
                                            </p:txEl>
                                          </p:spTgt>
                                        </p:tgtEl>
                                        <p:attrNameLst>
                                          <p:attrName>style.visibility</p:attrName>
                                        </p:attrNameLst>
                                      </p:cBhvr>
                                      <p:to>
                                        <p:strVal val="visible"/>
                                      </p:to>
                                    </p:set>
                                    <p:animEffect transition="in" filter="blinds(horizontal)">
                                      <p:cBhvr>
                                        <p:cTn id="12" dur="500"/>
                                        <p:tgtEl>
                                          <p:spTgt spid="2969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9698">
                                            <p:txEl>
                                              <p:pRg st="7" end="7"/>
                                            </p:txEl>
                                          </p:spTgt>
                                        </p:tgtEl>
                                        <p:attrNameLst>
                                          <p:attrName>style.visibility</p:attrName>
                                        </p:attrNameLst>
                                      </p:cBhvr>
                                      <p:to>
                                        <p:strVal val="visible"/>
                                      </p:to>
                                    </p:set>
                                    <p:animEffect transition="in" filter="blinds(horizontal)">
                                      <p:cBhvr>
                                        <p:cTn id="17" dur="500"/>
                                        <p:tgtEl>
                                          <p:spTgt spid="29698">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698">
                                            <p:txEl>
                                              <p:pRg st="9" end="9"/>
                                            </p:txEl>
                                          </p:spTgt>
                                        </p:tgtEl>
                                        <p:attrNameLst>
                                          <p:attrName>style.visibility</p:attrName>
                                        </p:attrNameLst>
                                      </p:cBhvr>
                                      <p:to>
                                        <p:strVal val="visible"/>
                                      </p:to>
                                    </p:set>
                                    <p:animEffect transition="in" filter="blinds(horizontal)">
                                      <p:cBhvr>
                                        <p:cTn id="22" dur="500"/>
                                        <p:tgtEl>
                                          <p:spTgt spid="2969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bldLvl="5"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471FC67-5AF2-43F4-9653-254B5CBB9263}"/>
              </a:ext>
            </a:extLst>
          </p:cNvPr>
          <p:cNvSpPr>
            <a:spLocks noGrp="1" noChangeArrowheads="1"/>
          </p:cNvSpPr>
          <p:nvPr>
            <p:ph type="body" idx="1"/>
          </p:nvPr>
        </p:nvSpPr>
        <p:spPr>
          <a:xfrm>
            <a:off x="228600" y="228600"/>
            <a:ext cx="8763000" cy="6553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2.</a:t>
            </a:r>
            <a:r>
              <a:rPr lang="pt-BR" altLang="pt-BR" sz="2800" b="1">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“Logo ouviremos a voz de Deus, semelhante a muitas águas, a qual nos anunciou o dia e a hora da vinda de Jesus... Ao declarar Deus a hora, verteu sobre nós o Espírito Santo, e nosso rosto brilhou com esplendor da glória de Deus, como aconteceu com Moisés, na descida do Monte Sinai... Logo nossos olhares foram dirigidos ao Oriente, pois apareceu uma nuvenzinha  aproximadamente do tamanho da metade da mão de homem, a qual todos nós soubemos ser o sinal do Filho do Homem.” </a:t>
            </a:r>
            <a:r>
              <a:rPr lang="pt-BR" altLang="pt-BR" sz="2800" b="1" u="sng">
                <a:solidFill>
                  <a:srgbClr val="993300"/>
                </a:solidFill>
                <a:latin typeface="Verdana" panose="020B0604030504040204" pitchFamily="34" charset="0"/>
                <a:cs typeface="Times New Roman" panose="02020603050405020304" pitchFamily="18" charset="0"/>
              </a:rPr>
              <a:t>PE,15</a:t>
            </a:r>
            <a:r>
              <a:rPr lang="pt-BR" altLang="pt-BR" sz="2800" b="1" u="sng">
                <a:latin typeface="Verdana" panose="020B0604030504040204" pitchFamily="34" charset="0"/>
                <a:cs typeface="Times New Roman" panose="02020603050405020304" pitchFamily="18" charset="0"/>
              </a:rPr>
              <a:t>.</a:t>
            </a: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blinds(horizontal)">
                                      <p:cBhvr>
                                        <p:cTn id="7" dur="500"/>
                                        <p:tgtEl>
                                          <p:spTgt spid="307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22">
                                            <p:txEl>
                                              <p:pRg st="1" end="1"/>
                                            </p:txEl>
                                          </p:spTgt>
                                        </p:tgtEl>
                                        <p:attrNameLst>
                                          <p:attrName>style.visibility</p:attrName>
                                        </p:attrNameLst>
                                      </p:cBhvr>
                                      <p:to>
                                        <p:strVal val="visible"/>
                                      </p:to>
                                    </p:set>
                                    <p:animEffect transition="in" filter="blinds(horizontal)">
                                      <p:cBhvr>
                                        <p:cTn id="12" dur="500"/>
                                        <p:tgtEl>
                                          <p:spTgt spid="307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22">
                                            <p:txEl>
                                              <p:pRg st="3" end="3"/>
                                            </p:txEl>
                                          </p:spTgt>
                                        </p:tgtEl>
                                        <p:attrNameLst>
                                          <p:attrName>style.visibility</p:attrName>
                                        </p:attrNameLst>
                                      </p:cBhvr>
                                      <p:to>
                                        <p:strVal val="visible"/>
                                      </p:to>
                                    </p:set>
                                    <p:animEffect transition="in" filter="blinds(horizontal)">
                                      <p:cBhvr>
                                        <p:cTn id="17" dur="500"/>
                                        <p:tgtEl>
                                          <p:spTgt spid="307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8BEE34B-EF64-45D3-A0AE-F31BB03A9C2F}"/>
              </a:ext>
            </a:extLst>
          </p:cNvPr>
          <p:cNvSpPr>
            <a:spLocks noGrp="1" noChangeArrowheads="1"/>
          </p:cNvSpPr>
          <p:nvPr>
            <p:ph type="body" idx="1"/>
          </p:nvPr>
        </p:nvSpPr>
        <p:spPr>
          <a:xfrm>
            <a:off x="381000" y="228600"/>
            <a:ext cx="8458200" cy="61722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I – </a:t>
            </a:r>
            <a:r>
              <a:rPr lang="pt-BR" altLang="pt-BR" sz="2800" b="1" u="sng">
                <a:solidFill>
                  <a:srgbClr val="FF3300"/>
                </a:solidFill>
                <a:latin typeface="Verdana" panose="020B0604030504040204" pitchFamily="34" charset="0"/>
                <a:cs typeface="Times New Roman" panose="02020603050405020304" pitchFamily="18" charset="0"/>
              </a:rPr>
              <a:t>O TEMPO DE ANGÚSTIA PRÉVIO</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1.</a:t>
            </a:r>
            <a:r>
              <a:rPr lang="pt-BR" altLang="pt-BR" sz="2800" b="1">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“E ao início do tempo de angústia fomos cheios do Espírito Santo ao sairmos para proclamar o Sábado mais amplamente... Eu vi a espada, pestilência e grande confusão na terra.” </a:t>
            </a:r>
            <a:r>
              <a:rPr lang="pt-BR" altLang="pt-BR" sz="2800" b="1" u="sng">
                <a:solidFill>
                  <a:schemeClr val="accent2"/>
                </a:solidFill>
                <a:latin typeface="Verdana" panose="020B0604030504040204" pitchFamily="34" charset="0"/>
                <a:cs typeface="Times New Roman" panose="02020603050405020304" pitchFamily="18" charset="0"/>
              </a:rPr>
              <a:t>Primeiros Escritos, 33 e 34</a:t>
            </a:r>
            <a:r>
              <a:rPr lang="pt-BR" altLang="pt-BR" sz="2800" b="1">
                <a:latin typeface="Verdana" panose="020B0604030504040204" pitchFamily="34" charset="0"/>
                <a:cs typeface="Times New Roman" panose="02020603050405020304" pitchFamily="18" charset="0"/>
              </a:rPr>
              <a:t>.</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2. “O início do Tempo de Angústia ali mencionado não se refere ao tempo em que as pragas começarão a ser derramadas, mas a um breve período, pouco antes, enquanto Cristo está no Santuário.” </a:t>
            </a:r>
            <a:r>
              <a:rPr lang="pt-BR" altLang="pt-BR" sz="2800" b="1" u="sng">
                <a:solidFill>
                  <a:srgbClr val="993366"/>
                </a:solidFill>
                <a:latin typeface="Verdana" panose="020B0604030504040204" pitchFamily="34" charset="0"/>
                <a:cs typeface="Times New Roman" panose="02020603050405020304" pitchFamily="18" charset="0"/>
              </a:rPr>
              <a:t>IDEM, 85</a:t>
            </a:r>
            <a:r>
              <a:rPr lang="pt-BR" altLang="pt-BR" sz="2800" b="1">
                <a:latin typeface="Verdana" panose="020B0604030504040204" pitchFamily="34" charset="0"/>
                <a:cs typeface="Times New Roman" panose="02020603050405020304" pitchFamily="18" charset="0"/>
              </a:rPr>
              <a:t>.</a:t>
            </a:r>
          </a:p>
          <a:p>
            <a:pPr algn="just">
              <a:lnSpc>
                <a:spcPct val="90000"/>
              </a:lnSpc>
              <a:buFontTx/>
              <a:buNone/>
            </a:pPr>
            <a:endParaRPr lang="pt-BR" altLang="pt-BR" sz="2400">
              <a:latin typeface="Verdana" panose="020B060403050404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Effect transition="in" filter="blinds(horizontal)">
                                      <p:cBhvr>
                                        <p:cTn id="7" dur="500"/>
                                        <p:tgtEl>
                                          <p:spTgt spid="409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8">
                                            <p:txEl>
                                              <p:pRg st="2" end="2"/>
                                            </p:txEl>
                                          </p:spTgt>
                                        </p:tgtEl>
                                        <p:attrNameLst>
                                          <p:attrName>style.visibility</p:attrName>
                                        </p:attrNameLst>
                                      </p:cBhvr>
                                      <p:to>
                                        <p:strVal val="visible"/>
                                      </p:to>
                                    </p:set>
                                    <p:animEffect transition="in" filter="blinds(horizontal)">
                                      <p:cBhvr>
                                        <p:cTn id="12" dur="500"/>
                                        <p:tgtEl>
                                          <p:spTgt spid="409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8">
                                            <p:txEl>
                                              <p:pRg st="3" end="3"/>
                                            </p:txEl>
                                          </p:spTgt>
                                        </p:tgtEl>
                                        <p:attrNameLst>
                                          <p:attrName>style.visibility</p:attrName>
                                        </p:attrNameLst>
                                      </p:cBhvr>
                                      <p:to>
                                        <p:strVal val="visible"/>
                                      </p:to>
                                    </p:set>
                                    <p:animEffect transition="in" filter="blinds(horizontal)">
                                      <p:cBhvr>
                                        <p:cTn id="17" dur="500"/>
                                        <p:tgtEl>
                                          <p:spTgt spid="409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98">
                                            <p:txEl>
                                              <p:pRg st="4" end="4"/>
                                            </p:txEl>
                                          </p:spTgt>
                                        </p:tgtEl>
                                        <p:attrNameLst>
                                          <p:attrName>style.visibility</p:attrName>
                                        </p:attrNameLst>
                                      </p:cBhvr>
                                      <p:to>
                                        <p:strVal val="visible"/>
                                      </p:to>
                                    </p:set>
                                    <p:animEffect transition="in" filter="blinds(horizontal)">
                                      <p:cBhvr>
                                        <p:cTn id="22" dur="500"/>
                                        <p:tgtEl>
                                          <p:spTgt spid="40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bldLvl="5"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09A5A8B-0DE6-45A7-B8C9-A3199818EEDD}"/>
              </a:ext>
            </a:extLst>
          </p:cNvPr>
          <p:cNvSpPr>
            <a:spLocks noGrp="1" noChangeArrowheads="1"/>
          </p:cNvSpPr>
          <p:nvPr>
            <p:ph type="body" idx="1"/>
          </p:nvPr>
        </p:nvSpPr>
        <p:spPr>
          <a:xfrm>
            <a:off x="228600" y="2286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3. Quando Jesus aparecer em glória, os ímpios farão a sua oração (a maior reunião de oração de toda a história da Terra – </a:t>
            </a:r>
            <a:r>
              <a:rPr lang="pt-BR" altLang="pt-BR" sz="2800" b="1" u="sng">
                <a:solidFill>
                  <a:srgbClr val="0000FF"/>
                </a:solidFill>
                <a:latin typeface="Verdana" panose="020B0604030504040204" pitchFamily="34" charset="0"/>
                <a:cs typeface="Times New Roman" panose="02020603050405020304" pitchFamily="18" charset="0"/>
              </a:rPr>
              <a:t>Apoc. 6:15-17</a:t>
            </a:r>
            <a:r>
              <a:rPr lang="pt-BR" altLang="pt-BR" sz="2800" b="1">
                <a:latin typeface="Verdana" panose="020B0604030504040204" pitchFamily="34" charset="0"/>
                <a:cs typeface="Times New Roman" panose="02020603050405020304" pitchFamily="18" charset="0"/>
              </a:rPr>
              <a:t>). </a:t>
            </a: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4. Mas os  santos do Altíssimo, que passaram imaculados pelo tempo de angústia, não baixando as normas, mesmo quando ameaçados de morte, alcançam a vitória pelo sangue de Jesus e levantam suas vozes em alegres acordes, dizendo: </a:t>
            </a:r>
            <a:r>
              <a:rPr lang="pt-BR" altLang="pt-BR" sz="2800" b="1" u="sng">
                <a:solidFill>
                  <a:srgbClr val="993366"/>
                </a:solidFill>
                <a:latin typeface="Verdana" panose="020B0604030504040204" pitchFamily="34" charset="0"/>
                <a:cs typeface="Times New Roman" panose="02020603050405020304" pitchFamily="18" charset="0"/>
              </a:rPr>
              <a:t>Isaías 25:9.</a:t>
            </a: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Effect transition="in" filter="blinds(horizontal)">
                                      <p:cBhvr>
                                        <p:cTn id="7" dur="500"/>
                                        <p:tgtEl>
                                          <p:spTgt spid="3174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1746">
                                            <p:txEl>
                                              <p:pRg st="4" end="4"/>
                                            </p:txEl>
                                          </p:spTgt>
                                        </p:tgtEl>
                                        <p:attrNameLst>
                                          <p:attrName>style.visibility</p:attrName>
                                        </p:attrNameLst>
                                      </p:cBhvr>
                                      <p:to>
                                        <p:strVal val="visible"/>
                                      </p:to>
                                    </p:set>
                                    <p:animEffect transition="in" filter="blinds(horizontal)">
                                      <p:cBhvr>
                                        <p:cTn id="12" dur="500"/>
                                        <p:tgtEl>
                                          <p:spTgt spid="317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bldLvl="5"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69F3E0E-E83C-48E6-A4B3-EB105C05F658}"/>
              </a:ext>
            </a:extLst>
          </p:cNvPr>
          <p:cNvSpPr>
            <a:spLocks noGrp="1" noChangeArrowheads="1"/>
          </p:cNvSpPr>
          <p:nvPr>
            <p:ph type="body" idx="1"/>
          </p:nvPr>
        </p:nvSpPr>
        <p:spPr>
          <a:xfrm>
            <a:off x="228600" y="228600"/>
            <a:ext cx="8763000" cy="6553200"/>
          </a:xfrm>
        </p:spPr>
        <p:txBody>
          <a:bodyPr/>
          <a:lstStyle/>
          <a:p>
            <a:pPr algn="just">
              <a:buFontTx/>
              <a:buNone/>
            </a:pPr>
            <a:r>
              <a:rPr lang="pt-BR" altLang="pt-BR" sz="2800" b="1">
                <a:latin typeface="Verdana" panose="020B0604030504040204" pitchFamily="34" charset="0"/>
                <a:cs typeface="Times New Roman" panose="02020603050405020304" pitchFamily="18" charset="0"/>
              </a:rPr>
              <a:t>	  5. 07 (sete) dias viajando para o Céu... antes de entrarmos na Cidade receberemos, cada um, sua coroa e sua harpa... O Anjo Gabriel dá o tom e todos nós tocamos e cantamos o hino da vitória, o hino do Cordeiro... Jesus abre a porta da Cidade... e nós entramos para a eternidade... ao entrarmos, lançamos nossas coroas aos pés de Jesus, como reconhecimento de que tudo vem dEle... tocamos harpas e Ele nos conduz para debaixo da árvore da vida, onde vamos participar da grande Ceia do Cordeiro...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animEffect transition="in" filter="blinds(horizontal)">
                                      <p:cBhvr>
                                        <p:cTn id="7" dur="500"/>
                                        <p:tgtEl>
                                          <p:spTgt spid="3277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bldLvl="5"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B96B3F5-D216-4E0E-8BD7-9666FCFD5075}"/>
              </a:ext>
            </a:extLst>
          </p:cNvPr>
          <p:cNvSpPr>
            <a:spLocks noGrp="1" noChangeArrowheads="1"/>
          </p:cNvSpPr>
          <p:nvPr>
            <p:ph type="body" idx="1"/>
          </p:nvPr>
        </p:nvSpPr>
        <p:spPr>
          <a:xfrm>
            <a:off x="228600" y="22860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CONCLUSÃO</a:t>
            </a:r>
          </a:p>
          <a:p>
            <a:pPr algn="just">
              <a:buFontTx/>
              <a:buNone/>
            </a:pP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p>
          <a:p>
            <a:pPr algn="just">
              <a:buFontTx/>
              <a:buNone/>
            </a:pP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r>
              <a:rPr lang="pt-BR" altLang="pt-BR" sz="2800" b="1">
                <a:solidFill>
                  <a:srgbClr val="993300"/>
                </a:solidFill>
                <a:effectLst>
                  <a:outerShdw blurRad="38100" dist="38100" dir="2700000" algn="tl">
                    <a:srgbClr val="C0C0C0"/>
                  </a:outerShdw>
                </a:effectLst>
                <a:latin typeface="Verdana" panose="020B0604030504040204" pitchFamily="34" charset="0"/>
                <a:cs typeface="Times New Roman" panose="02020603050405020304" pitchFamily="18" charset="0"/>
              </a:rPr>
              <a:t>1.</a:t>
            </a: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r>
              <a:rPr lang="pt-BR" altLang="pt-BR" sz="2800" b="1">
                <a:solidFill>
                  <a:srgbClr val="993300"/>
                </a:solidFill>
                <a:effectLst>
                  <a:outerShdw blurRad="38100" dist="38100" dir="2700000" algn="tl">
                    <a:srgbClr val="C0C0C0"/>
                  </a:outerShdw>
                </a:effectLst>
                <a:latin typeface="Verdana" panose="020B0604030504040204" pitchFamily="34" charset="0"/>
                <a:cs typeface="Times New Roman" panose="02020603050405020304" pitchFamily="18" charset="0"/>
              </a:rPr>
              <a:t>Agora estamos no tempo de angústia prévio. Logo entraremos no Tempo de Angústia de Jacó: Angústia física e espiritual. Mas, “Sê fiel à morte e dar-te-ei a coroa da vida...”</a:t>
            </a: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r>
              <a:rPr lang="pt-BR" altLang="pt-BR" sz="2800" b="1" u="sng">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Apoc. 2:10</a:t>
            </a: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p>
          <a:p>
            <a:pPr algn="just">
              <a:buFontTx/>
              <a:buNone/>
            </a:pPr>
            <a:endPar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2. Agora é o tempo de lavarmos nossas vestiduras no sangue do Cordeiro, para que nos assista o direito à árvore da vida e entremos na cidade pelas portas...” </a:t>
            </a:r>
            <a:r>
              <a:rPr lang="pt-BR" altLang="pt-BR" sz="2800" b="1" u="sng">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Apoc. 22:14</a:t>
            </a:r>
            <a:r>
              <a:rPr lang="pt-BR" altLang="pt-BR" sz="2800" b="1">
                <a:solidFill>
                  <a:srgbClr val="FF3300"/>
                </a:solidFill>
                <a:effectLst>
                  <a:outerShdw blurRad="38100" dist="38100" dir="2700000" algn="tl">
                    <a:srgbClr val="C0C0C0"/>
                  </a:outerShdw>
                </a:effectLst>
                <a:latin typeface="Verdana" panose="020B0604030504040204" pitchFamily="34" charset="0"/>
                <a:cs typeface="Times New Roman" panose="02020603050405020304" pitchFamily="18" charset="0"/>
              </a:rPr>
              <a:t>.</a:t>
            </a:r>
            <a:r>
              <a:rPr lang="pt-BR" altLang="pt-BR" sz="2800" b="1">
                <a:solidFill>
                  <a:srgbClr val="0000FF"/>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blinds(horizontal)">
                                      <p:cBhvr>
                                        <p:cTn id="7" dur="500"/>
                                        <p:tgtEl>
                                          <p:spTgt spid="337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3794">
                                            <p:txEl>
                                              <p:pRg st="1" end="1"/>
                                            </p:txEl>
                                          </p:spTgt>
                                        </p:tgtEl>
                                        <p:attrNameLst>
                                          <p:attrName>style.visibility</p:attrName>
                                        </p:attrNameLst>
                                      </p:cBhvr>
                                      <p:to>
                                        <p:strVal val="visible"/>
                                      </p:to>
                                    </p:set>
                                    <p:animEffect transition="in" filter="blinds(horizontal)">
                                      <p:cBhvr>
                                        <p:cTn id="12" dur="500"/>
                                        <p:tgtEl>
                                          <p:spTgt spid="3379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17" dur="500"/>
                                        <p:tgtEl>
                                          <p:spTgt spid="3379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3794">
                                            <p:txEl>
                                              <p:pRg st="4" end="4"/>
                                            </p:txEl>
                                          </p:spTgt>
                                        </p:tgtEl>
                                        <p:attrNameLst>
                                          <p:attrName>style.visibility</p:attrName>
                                        </p:attrNameLst>
                                      </p:cBhvr>
                                      <p:to>
                                        <p:strVal val="visible"/>
                                      </p:to>
                                    </p:set>
                                    <p:animEffect transition="in" filter="blinds(horizontal)">
                                      <p:cBhvr>
                                        <p:cTn id="22" dur="500"/>
                                        <p:tgtEl>
                                          <p:spTgt spid="337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bldLvl="5"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8DC2B8EF-0300-4A13-968C-647477D2F3C8}"/>
              </a:ext>
            </a:extLst>
          </p:cNvPr>
          <p:cNvSpPr>
            <a:spLocks noGrp="1" noChangeArrowheads="1"/>
          </p:cNvSpPr>
          <p:nvPr>
            <p:ph type="body" idx="1"/>
          </p:nvPr>
        </p:nvSpPr>
        <p:spPr>
          <a:xfrm>
            <a:off x="228600" y="0"/>
            <a:ext cx="8763000" cy="6553200"/>
          </a:xfrm>
        </p:spPr>
        <p:txBody>
          <a:bodyPr/>
          <a:lstStyle/>
          <a:p>
            <a:pPr algn="just">
              <a:buFontTx/>
              <a:buNone/>
            </a:pP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3.</a:t>
            </a:r>
            <a:r>
              <a:rPr lang="pt-BR" altLang="pt-BR" sz="2800" b="1">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“Nesse tempo se levantará Miguel, o grande príncipe, o defensor dos filhos do teu povo, e haverá tempo de angústia qual nunca houve, desde que houve, nação até àquele tempo;  mas naquele tempo será salvo o teu povo, todo aquele que for achado inscrito no livro.” </a:t>
            </a:r>
            <a:r>
              <a:rPr lang="pt-BR" altLang="pt-BR" sz="2800" b="1" u="sng">
                <a:solidFill>
                  <a:srgbClr val="0000FF"/>
                </a:solidFill>
                <a:latin typeface="Verdana" panose="020B0604030504040204" pitchFamily="34" charset="0"/>
                <a:cs typeface="Times New Roman" panose="02020603050405020304" pitchFamily="18" charset="0"/>
              </a:rPr>
              <a:t>Dan. 12:1</a:t>
            </a:r>
            <a:r>
              <a:rPr lang="pt-BR" altLang="pt-BR" sz="2800" b="1" u="sng">
                <a:latin typeface="Verdana" panose="020B0604030504040204" pitchFamily="34" charset="0"/>
                <a:cs typeface="Times New Roman" panose="02020603050405020304" pitchFamily="18" charset="0"/>
              </a:rPr>
              <a:t>.</a:t>
            </a: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a:t>
            </a:r>
          </a:p>
          <a:p>
            <a:pPr algn="just">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3.1. APELO</a:t>
            </a: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Effect transition="in" filter="blinds(horizontal)">
                                      <p:cBhvr>
                                        <p:cTn id="7" dur="500"/>
                                        <p:tgtEl>
                                          <p:spTgt spid="3481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4818">
                                            <p:txEl>
                                              <p:pRg st="1" end="1"/>
                                            </p:txEl>
                                          </p:spTgt>
                                        </p:tgtEl>
                                        <p:attrNameLst>
                                          <p:attrName>style.visibility</p:attrName>
                                        </p:attrNameLst>
                                      </p:cBhvr>
                                      <p:to>
                                        <p:strVal val="visible"/>
                                      </p:to>
                                    </p:set>
                                    <p:animEffect transition="in" filter="blinds(horizontal)">
                                      <p:cBhvr>
                                        <p:cTn id="12" dur="500"/>
                                        <p:tgtEl>
                                          <p:spTgt spid="3481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4818">
                                            <p:txEl>
                                              <p:pRg st="2" end="2"/>
                                            </p:txEl>
                                          </p:spTgt>
                                        </p:tgtEl>
                                        <p:attrNameLst>
                                          <p:attrName>style.visibility</p:attrName>
                                        </p:attrNameLst>
                                      </p:cBhvr>
                                      <p:to>
                                        <p:strVal val="visible"/>
                                      </p:to>
                                    </p:set>
                                    <p:animEffect transition="in" filter="blinds(horizontal)">
                                      <p:cBhvr>
                                        <p:cTn id="17" dur="500"/>
                                        <p:tgtEl>
                                          <p:spTgt spid="3481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4818">
                                            <p:txEl>
                                              <p:pRg st="3" end="3"/>
                                            </p:txEl>
                                          </p:spTgt>
                                        </p:tgtEl>
                                        <p:attrNameLst>
                                          <p:attrName>style.visibility</p:attrName>
                                        </p:attrNameLst>
                                      </p:cBhvr>
                                      <p:to>
                                        <p:strVal val="visible"/>
                                      </p:to>
                                    </p:set>
                                    <p:animEffect transition="in" filter="blinds(horizontal)">
                                      <p:cBhvr>
                                        <p:cTn id="22" dur="500"/>
                                        <p:tgtEl>
                                          <p:spTgt spid="348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336F8A1-D836-4AA5-840D-686313DA6F78}"/>
              </a:ext>
            </a:extLst>
          </p:cNvPr>
          <p:cNvSpPr>
            <a:spLocks noGrp="1" noChangeArrowheads="1"/>
          </p:cNvSpPr>
          <p:nvPr>
            <p:ph type="body" idx="1"/>
          </p:nvPr>
        </p:nvSpPr>
        <p:spPr>
          <a:xfrm>
            <a:off x="228600" y="76200"/>
            <a:ext cx="8763000" cy="6781800"/>
          </a:xfrm>
        </p:spPr>
        <p:txBody>
          <a:bodyPr/>
          <a:lstStyle/>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3.  </a:t>
            </a:r>
            <a:r>
              <a:rPr lang="pt-BR" altLang="pt-BR" sz="2800" b="1" u="sng">
                <a:solidFill>
                  <a:srgbClr val="0000FF"/>
                </a:solidFill>
                <a:latin typeface="Verdana" panose="020B0604030504040204" pitchFamily="34" charset="0"/>
                <a:cs typeface="Times New Roman" panose="02020603050405020304" pitchFamily="18" charset="0"/>
              </a:rPr>
              <a:t>Lucas 21:25 e 26.</a:t>
            </a:r>
            <a:endParaRPr lang="pt-BR" altLang="pt-BR" sz="2800" b="1">
              <a:solidFill>
                <a:srgbClr val="0000FF"/>
              </a:solidFill>
              <a:latin typeface="Verdana" panose="020B0604030504040204" pitchFamily="34" charset="0"/>
              <a:cs typeface="Times New Roman" panose="02020603050405020304" pitchFamily="18" charset="0"/>
            </a:endParaRPr>
          </a:p>
          <a:p>
            <a:pPr algn="just">
              <a:lnSpc>
                <a:spcPct val="90000"/>
              </a:lnSpc>
              <a:buFontTx/>
              <a:buNone/>
            </a:pPr>
            <a:endParaRPr lang="pt-BR" altLang="pt-BR" sz="10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993366"/>
                </a:solidFill>
                <a:latin typeface="Verdana" panose="020B0604030504040204" pitchFamily="34" charset="0"/>
                <a:cs typeface="Times New Roman" panose="02020603050405020304" pitchFamily="18" charset="0"/>
              </a:rPr>
              <a:t>4.  </a:t>
            </a:r>
            <a:r>
              <a:rPr lang="pt-BR" altLang="pt-BR" sz="2800" b="1" u="sng">
                <a:solidFill>
                  <a:srgbClr val="993366"/>
                </a:solidFill>
                <a:latin typeface="Verdana" panose="020B0604030504040204" pitchFamily="34" charset="0"/>
                <a:cs typeface="Times New Roman" panose="02020603050405020304" pitchFamily="18" charset="0"/>
              </a:rPr>
              <a:t>Mateus 24:3-12</a:t>
            </a:r>
            <a:endParaRPr lang="pt-BR" altLang="pt-BR" sz="2800" b="1">
              <a:solidFill>
                <a:srgbClr val="993366"/>
              </a:solidFill>
              <a:latin typeface="Verdana" panose="020B0604030504040204" pitchFamily="34" charset="0"/>
              <a:cs typeface="Times New Roman" panose="02020603050405020304" pitchFamily="18" charset="0"/>
            </a:endParaRP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5.  </a:t>
            </a:r>
            <a:r>
              <a:rPr lang="pt-BR" altLang="pt-BR" sz="2800" b="1" u="sng">
                <a:solidFill>
                  <a:srgbClr val="FF3300"/>
                </a:solidFill>
                <a:latin typeface="Verdana" panose="020B0604030504040204" pitchFamily="34" charset="0"/>
                <a:cs typeface="Times New Roman" panose="02020603050405020304" pitchFamily="18" charset="0"/>
              </a:rPr>
              <a:t>II Timóteo 3:1-5</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endParaRPr lang="pt-BR" altLang="pt-BR" sz="12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6.	Esse mundo de incerteza, recessão, crise econômica, desemprego, salários baixos, ausência de chuvas, excesso de chuvas, doenças incuráveis, violência, seqüestros, estupros, promiscuidade, crise nos lares, separações, divórcios, pai contra filho, filho contra pai, tudo isso causando angústias à humanidade. É tempo de angústia prévio. São tudo prenúncio de que o fim está chegando e a porta da graça vai se fechar e  as  sete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blinds(horizontal)">
                                      <p:cBhvr>
                                        <p:cTn id="7" dur="500"/>
                                        <p:tgtEl>
                                          <p:spTgt spid="5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2">
                                            <p:txEl>
                                              <p:pRg st="2" end="2"/>
                                            </p:txEl>
                                          </p:spTgt>
                                        </p:tgtEl>
                                        <p:attrNameLst>
                                          <p:attrName>style.visibility</p:attrName>
                                        </p:attrNameLst>
                                      </p:cBhvr>
                                      <p:to>
                                        <p:strVal val="visible"/>
                                      </p:to>
                                    </p:set>
                                    <p:animEffect transition="in" filter="blinds(horizontal)">
                                      <p:cBhvr>
                                        <p:cTn id="12" dur="500"/>
                                        <p:tgtEl>
                                          <p:spTgt spid="512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2">
                                            <p:txEl>
                                              <p:pRg st="4" end="4"/>
                                            </p:txEl>
                                          </p:spTgt>
                                        </p:tgtEl>
                                        <p:attrNameLst>
                                          <p:attrName>style.visibility</p:attrName>
                                        </p:attrNameLst>
                                      </p:cBhvr>
                                      <p:to>
                                        <p:strVal val="visible"/>
                                      </p:to>
                                    </p:set>
                                    <p:animEffect transition="in" filter="blinds(horizontal)">
                                      <p:cBhvr>
                                        <p:cTn id="17" dur="500"/>
                                        <p:tgtEl>
                                          <p:spTgt spid="512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2">
                                            <p:txEl>
                                              <p:pRg st="6" end="6"/>
                                            </p:txEl>
                                          </p:spTgt>
                                        </p:tgtEl>
                                        <p:attrNameLst>
                                          <p:attrName>style.visibility</p:attrName>
                                        </p:attrNameLst>
                                      </p:cBhvr>
                                      <p:to>
                                        <p:strVal val="visible"/>
                                      </p:to>
                                    </p:set>
                                    <p:animEffect transition="in" filter="blinds(horizontal)">
                                      <p:cBhvr>
                                        <p:cTn id="22" dur="500"/>
                                        <p:tgtEl>
                                          <p:spTgt spid="512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22BDA0F-4BAD-48C8-8465-9E1A8FA30FF3}"/>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pragas vão desabar sobre este mundo pervertido.</a:t>
            </a:r>
            <a:r>
              <a:rPr lang="pt-BR" altLang="pt-BR" b="1">
                <a:latin typeface="Verdana" panose="020B0604030504040204" pitchFamily="34" charset="0"/>
                <a:cs typeface="Times New Roman" panose="02020603050405020304" pitchFamily="18" charset="0"/>
              </a:rPr>
              <a:t> </a:t>
            </a:r>
          </a:p>
          <a:p>
            <a:pPr algn="just">
              <a:buFontTx/>
              <a:buNone/>
            </a:pPr>
            <a:endParaRPr lang="pt-BR" altLang="pt-BR" sz="16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6.1. Jesus está para sair do santuário celestial e gritar: </a:t>
            </a:r>
            <a:r>
              <a:rPr lang="pt-BR" altLang="pt-BR" sz="2800" b="1" u="sng">
                <a:solidFill>
                  <a:srgbClr val="FF3300"/>
                </a:solidFill>
                <a:latin typeface="Verdana" panose="020B0604030504040204" pitchFamily="34" charset="0"/>
                <a:cs typeface="Times New Roman" panose="02020603050405020304" pitchFamily="18" charset="0"/>
              </a:rPr>
              <a:t>“ESTÁ FEITO</a:t>
            </a:r>
            <a:r>
              <a:rPr lang="pt-BR" altLang="pt-BR" sz="2800" b="1">
                <a:latin typeface="Verdana" panose="020B0604030504040204" pitchFamily="34" charset="0"/>
                <a:cs typeface="Times New Roman" panose="02020603050405020304" pitchFamily="18" charset="0"/>
              </a:rPr>
              <a:t>”. Enquanto isto, está havendo sacudidura- derramamento do Espírito Santo – Selamento do povo de Deus. </a:t>
            </a:r>
          </a:p>
          <a:p>
            <a:pPr algn="just">
              <a:buFontTx/>
              <a:buNone/>
            </a:pPr>
            <a:r>
              <a:rPr lang="pt-BR" altLang="pt-BR" sz="2800" b="1">
                <a:latin typeface="Verdana" panose="020B0604030504040204" pitchFamily="34" charset="0"/>
                <a:cs typeface="Times New Roman" panose="02020603050405020304" pitchFamily="18" charset="0"/>
              </a:rPr>
              <a:t>	</a:t>
            </a:r>
          </a:p>
          <a:p>
            <a:pPr algn="just">
              <a:buFontTx/>
              <a:buNone/>
            </a:pPr>
            <a:r>
              <a:rPr lang="pt-BR" altLang="pt-BR" sz="2800" b="1">
                <a:latin typeface="Verdana" panose="020B0604030504040204" pitchFamily="34" charset="0"/>
                <a:cs typeface="Times New Roman" panose="02020603050405020304" pitchFamily="18" charset="0"/>
              </a:rPr>
              <a:t>	6.2. Os anjos estão segurando os 04 ventos. Quando eles soltarem, haverá pranto e ranger de dentes.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Effect transition="in" filter="blinds(horizontal)">
                                      <p:cBhvr>
                                        <p:cTn id="7" dur="500"/>
                                        <p:tgtEl>
                                          <p:spTgt spid="614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46">
                                            <p:txEl>
                                              <p:pRg st="3" end="3"/>
                                            </p:txEl>
                                          </p:spTgt>
                                        </p:tgtEl>
                                        <p:attrNameLst>
                                          <p:attrName>style.visibility</p:attrName>
                                        </p:attrNameLst>
                                      </p:cBhvr>
                                      <p:to>
                                        <p:strVal val="visible"/>
                                      </p:to>
                                    </p:set>
                                    <p:animEffect transition="in" filter="blinds(horizontal)">
                                      <p:cBhvr>
                                        <p:cTn id="12" dur="500"/>
                                        <p:tgtEl>
                                          <p:spTgt spid="6146">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146">
                                            <p:txEl>
                                              <p:pRg st="4" end="4"/>
                                            </p:txEl>
                                          </p:spTgt>
                                        </p:tgtEl>
                                        <p:attrNameLst>
                                          <p:attrName>style.visibility</p:attrName>
                                        </p:attrNameLst>
                                      </p:cBhvr>
                                      <p:to>
                                        <p:strVal val="visible"/>
                                      </p:to>
                                    </p:set>
                                    <p:animEffect transition="in" filter="blinds(horizontal)">
                                      <p:cBhvr>
                                        <p:cTn id="17" dur="500"/>
                                        <p:tgtEl>
                                          <p:spTgt spid="6146">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146">
                                            <p:txEl>
                                              <p:pRg st="5" end="5"/>
                                            </p:txEl>
                                          </p:spTgt>
                                        </p:tgtEl>
                                        <p:attrNameLst>
                                          <p:attrName>style.visibility</p:attrName>
                                        </p:attrNameLst>
                                      </p:cBhvr>
                                      <p:to>
                                        <p:strVal val="visible"/>
                                      </p:to>
                                    </p:set>
                                    <p:animEffect transition="in" filter="blinds(horizontal)">
                                      <p:cBhvr>
                                        <p:cTn id="22" dur="500"/>
                                        <p:tgtEl>
                                          <p:spTgt spid="61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D986154-A988-4BD4-8F27-015ECC8BBE80}"/>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7.</a:t>
            </a:r>
            <a:r>
              <a:rPr lang="pt-BR" altLang="pt-BR" sz="2800" b="1">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Tríplice sinal que antecede o fechamento da Porta da Graça (</a:t>
            </a:r>
            <a:r>
              <a:rPr lang="pt-BR" altLang="pt-BR" sz="2800" b="1" u="sng">
                <a:solidFill>
                  <a:srgbClr val="003399"/>
                </a:solidFill>
                <a:latin typeface="Verdana" panose="020B0604030504040204" pitchFamily="34" charset="0"/>
                <a:cs typeface="Times New Roman" panose="02020603050405020304" pitchFamily="18" charset="0"/>
              </a:rPr>
              <a:t>II Test. Seletos, 150 e 15</a:t>
            </a:r>
            <a:r>
              <a:rPr lang="pt-BR" altLang="pt-BR" sz="2800" b="1">
                <a:solidFill>
                  <a:srgbClr val="003399"/>
                </a:solidFill>
                <a:latin typeface="Verdana" panose="020B0604030504040204" pitchFamily="34" charset="0"/>
                <a:cs typeface="Times New Roman" panose="02020603050405020304" pitchFamily="18" charset="0"/>
              </a:rPr>
              <a:t>1)</a:t>
            </a:r>
          </a:p>
          <a:p>
            <a:pPr algn="just">
              <a:buFontTx/>
              <a:buNone/>
            </a:pPr>
            <a:endParaRPr lang="pt-BR" altLang="pt-BR" sz="28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7.1. Decreto Dominical – </a:t>
            </a:r>
            <a:r>
              <a:rPr lang="pt-BR" altLang="pt-BR" sz="2800" b="1" u="sng">
                <a:solidFill>
                  <a:srgbClr val="FF3300"/>
                </a:solidFill>
                <a:latin typeface="Verdana" panose="020B0604030504040204" pitchFamily="34" charset="0"/>
                <a:cs typeface="Times New Roman" panose="02020603050405020304" pitchFamily="18" charset="0"/>
              </a:rPr>
              <a:t>Apoc. 13:16 e 17.</a:t>
            </a:r>
            <a:r>
              <a:rPr lang="pt-BR" altLang="pt-BR" sz="2800" b="1">
                <a:solidFill>
                  <a:srgbClr val="FF3300"/>
                </a:solidFill>
                <a:latin typeface="Verdana" panose="020B0604030504040204" pitchFamily="34" charset="0"/>
                <a:cs typeface="Times New Roman" panose="02020603050405020304" pitchFamily="18" charset="0"/>
              </a:rPr>
              <a:t> </a:t>
            </a:r>
          </a:p>
          <a:p>
            <a:pPr algn="just">
              <a:buFontTx/>
              <a:buNone/>
            </a:pPr>
            <a:endParaRPr lang="pt-BR" altLang="pt-BR" sz="2800" b="1">
              <a:solidFill>
                <a:srgbClr val="FF3300"/>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7.2. União Ecumênica do DRAGÃO ( Ateísmo, Paganismo,Espiritismo) - </a:t>
            </a:r>
            <a:r>
              <a:rPr lang="pt-BR" altLang="pt-BR" sz="2800" b="1">
                <a:solidFill>
                  <a:srgbClr val="0000FF"/>
                </a:solidFill>
                <a:latin typeface="Verdana" panose="020B0604030504040204" pitchFamily="34" charset="0"/>
                <a:cs typeface="Times New Roman" panose="02020603050405020304" pitchFamily="18" charset="0"/>
              </a:rPr>
              <a:t>BESTA</a:t>
            </a:r>
            <a:r>
              <a:rPr lang="pt-BR" altLang="pt-BR" sz="2800" b="1">
                <a:latin typeface="Verdana" panose="020B0604030504040204" pitchFamily="34" charset="0"/>
                <a:cs typeface="Times New Roman" panose="02020603050405020304" pitchFamily="18" charset="0"/>
              </a:rPr>
              <a:t> (Romanismo) -</a:t>
            </a:r>
            <a:r>
              <a:rPr lang="pt-BR" altLang="pt-BR" sz="2800" b="1">
                <a:solidFill>
                  <a:srgbClr val="993366"/>
                </a:solidFill>
                <a:latin typeface="Verdana" panose="020B0604030504040204" pitchFamily="34" charset="0"/>
                <a:cs typeface="Times New Roman" panose="02020603050405020304" pitchFamily="18" charset="0"/>
              </a:rPr>
              <a:t>FALSO PROFETA</a:t>
            </a:r>
            <a:r>
              <a:rPr lang="pt-BR" altLang="pt-BR" sz="2800" b="1">
                <a:latin typeface="Verdana" panose="020B0604030504040204" pitchFamily="34" charset="0"/>
                <a:cs typeface="Times New Roman" panose="02020603050405020304" pitchFamily="18" charset="0"/>
              </a:rPr>
              <a:t> (Protestantismo Apostatado).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170">
                                            <p:txEl>
                                              <p:pRg st="1" end="1"/>
                                            </p:txEl>
                                          </p:spTgt>
                                        </p:tgtEl>
                                        <p:attrNameLst>
                                          <p:attrName>style.visibility</p:attrName>
                                        </p:attrNameLst>
                                      </p:cBhvr>
                                      <p:to>
                                        <p:strVal val="visible"/>
                                      </p:to>
                                    </p:set>
                                    <p:animEffect transition="in" filter="blinds(horizontal)">
                                      <p:cBhvr>
                                        <p:cTn id="7" dur="500"/>
                                        <p:tgtEl>
                                          <p:spTgt spid="717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70">
                                            <p:txEl>
                                              <p:pRg st="3" end="3"/>
                                            </p:txEl>
                                          </p:spTgt>
                                        </p:tgtEl>
                                        <p:attrNameLst>
                                          <p:attrName>style.visibility</p:attrName>
                                        </p:attrNameLst>
                                      </p:cBhvr>
                                      <p:to>
                                        <p:strVal val="visible"/>
                                      </p:to>
                                    </p:set>
                                    <p:animEffect transition="in" filter="blinds(horizontal)">
                                      <p:cBhvr>
                                        <p:cTn id="12" dur="500"/>
                                        <p:tgtEl>
                                          <p:spTgt spid="717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170">
                                            <p:txEl>
                                              <p:pRg st="5" end="5"/>
                                            </p:txEl>
                                          </p:spTgt>
                                        </p:tgtEl>
                                        <p:attrNameLst>
                                          <p:attrName>style.visibility</p:attrName>
                                        </p:attrNameLst>
                                      </p:cBhvr>
                                      <p:to>
                                        <p:strVal val="visible"/>
                                      </p:to>
                                    </p:set>
                                    <p:animEffect transition="in" filter="blinds(horizontal)">
                                      <p:cBhvr>
                                        <p:cTn id="17" dur="500"/>
                                        <p:tgtEl>
                                          <p:spTgt spid="71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4767DAF-0D4C-4440-AEAB-8FBA7196B3A0}"/>
              </a:ext>
            </a:extLst>
          </p:cNvPr>
          <p:cNvSpPr>
            <a:spLocks noGrp="1" noChangeArrowheads="1"/>
          </p:cNvSpPr>
          <p:nvPr>
            <p:ph type="body" idx="1"/>
          </p:nvPr>
        </p:nvSpPr>
        <p:spPr>
          <a:xfrm>
            <a:off x="228600" y="76200"/>
            <a:ext cx="8763000" cy="6553200"/>
          </a:xfrm>
        </p:spPr>
        <p:txBody>
          <a:bodyPr/>
          <a:lstStyle/>
          <a:p>
            <a:pPr algn="just">
              <a:lnSpc>
                <a:spcPct val="90000"/>
              </a:lnSpc>
              <a:buFontTx/>
              <a:buNone/>
            </a:pPr>
            <a:endParaRPr lang="pt-BR" altLang="pt-BR" sz="9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7.3. Rejeição aos princípios da Constituição Americana (direitos humanos). </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8. A partir daí não há mais oportunidade de salvação. (Fechamento da Porta da Graça)</a:t>
            </a:r>
          </a:p>
          <a:p>
            <a:pPr algn="just">
              <a:lnSpc>
                <a:spcPct val="90000"/>
              </a:lnSpc>
              <a:buFontTx/>
              <a:buNone/>
            </a:pPr>
            <a:endParaRPr lang="pt-BR" altLang="pt-BR" sz="2800" b="1">
              <a:latin typeface="Verdana" panose="020B0604030504040204" pitchFamily="34" charset="0"/>
              <a:cs typeface="Times New Roman" panose="02020603050405020304" pitchFamily="18" charset="0"/>
            </a:endParaRP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993366"/>
                </a:solidFill>
                <a:latin typeface="Verdana" panose="020B0604030504040204" pitchFamily="34" charset="0"/>
                <a:cs typeface="Times New Roman" panose="02020603050405020304" pitchFamily="18" charset="0"/>
              </a:rPr>
              <a:t>8.1. </a:t>
            </a:r>
            <a:r>
              <a:rPr lang="pt-BR" altLang="pt-BR" sz="2800" b="1" u="sng">
                <a:solidFill>
                  <a:srgbClr val="993366"/>
                </a:solidFill>
                <a:latin typeface="Verdana" panose="020B0604030504040204" pitchFamily="34" charset="0"/>
                <a:cs typeface="Times New Roman" panose="02020603050405020304" pitchFamily="18" charset="0"/>
              </a:rPr>
              <a:t>Prov. 1:27 e 28</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8.2. </a:t>
            </a:r>
            <a:r>
              <a:rPr lang="pt-BR" altLang="pt-BR" sz="2800" b="1" u="sng">
                <a:solidFill>
                  <a:srgbClr val="FF3300"/>
                </a:solidFill>
                <a:latin typeface="Verdana" panose="020B0604030504040204" pitchFamily="34" charset="0"/>
                <a:cs typeface="Times New Roman" panose="02020603050405020304" pitchFamily="18" charset="0"/>
              </a:rPr>
              <a:t>Isaías 55:6</a:t>
            </a:r>
            <a:r>
              <a:rPr lang="pt-BR" altLang="pt-BR" sz="2800" b="1">
                <a:solidFill>
                  <a:srgbClr val="FF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0000FF"/>
                </a:solidFill>
                <a:latin typeface="Verdana" panose="020B0604030504040204" pitchFamily="34" charset="0"/>
                <a:cs typeface="Times New Roman" panose="02020603050405020304" pitchFamily="18" charset="0"/>
              </a:rPr>
              <a:t>8.3. </a:t>
            </a:r>
            <a:r>
              <a:rPr lang="pt-BR" altLang="pt-BR" sz="2800" b="1" u="sng">
                <a:solidFill>
                  <a:srgbClr val="0000FF"/>
                </a:solidFill>
                <a:latin typeface="Verdana" panose="020B0604030504040204" pitchFamily="34" charset="0"/>
                <a:cs typeface="Times New Roman" panose="02020603050405020304" pitchFamily="18" charset="0"/>
              </a:rPr>
              <a:t>Amós 8:11 e 12</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800" b="1">
                <a:latin typeface="Verdana" panose="020B0604030504040204" pitchFamily="34" charset="0"/>
                <a:cs typeface="Times New Roman" panose="02020603050405020304" pitchFamily="18" charset="0"/>
              </a:rPr>
              <a:t>	</a:t>
            </a:r>
            <a:r>
              <a:rPr lang="pt-BR" altLang="pt-BR" sz="2800" b="1">
                <a:solidFill>
                  <a:srgbClr val="993300"/>
                </a:solidFill>
                <a:latin typeface="Verdana" panose="020B0604030504040204" pitchFamily="34" charset="0"/>
                <a:cs typeface="Times New Roman" panose="02020603050405020304" pitchFamily="18" charset="0"/>
              </a:rPr>
              <a:t>	8.4. </a:t>
            </a:r>
            <a:r>
              <a:rPr lang="pt-BR" altLang="pt-BR" sz="2800" b="1" u="sng">
                <a:solidFill>
                  <a:srgbClr val="993300"/>
                </a:solidFill>
                <a:latin typeface="Verdana" panose="020B0604030504040204" pitchFamily="34" charset="0"/>
                <a:cs typeface="Times New Roman" panose="02020603050405020304" pitchFamily="18" charset="0"/>
              </a:rPr>
              <a:t>S. Mat. 25:10-13</a:t>
            </a:r>
          </a:p>
          <a:p>
            <a:pPr algn="just">
              <a:lnSpc>
                <a:spcPct val="90000"/>
              </a:lnSpc>
              <a:buFontTx/>
              <a:buNone/>
            </a:pPr>
            <a:r>
              <a:rPr lang="pt-BR" altLang="pt-BR" sz="2800" b="1">
                <a:solidFill>
                  <a:srgbClr val="993300"/>
                </a:solidFill>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8.5. </a:t>
            </a:r>
            <a:r>
              <a:rPr lang="pt-BR" altLang="pt-BR" sz="2800" b="1" u="sng">
                <a:latin typeface="Verdana" panose="020B0604030504040204" pitchFamily="34" charset="0"/>
                <a:cs typeface="Times New Roman" panose="02020603050405020304" pitchFamily="18" charset="0"/>
              </a:rPr>
              <a:t>Apoc. 15:8</a:t>
            </a:r>
            <a:r>
              <a:rPr lang="pt-BR" altLang="pt-BR" sz="2800" b="1">
                <a:latin typeface="Verdana" panose="020B0604030504040204" pitchFamily="34" charset="0"/>
                <a:cs typeface="Times New Roman" panose="02020603050405020304" pitchFamily="18" charset="0"/>
              </a:rPr>
              <a:t> </a:t>
            </a:r>
          </a:p>
          <a:p>
            <a:pPr algn="just">
              <a:lnSpc>
                <a:spcPct val="90000"/>
              </a:lnSpc>
              <a:buFontTx/>
              <a:buNone/>
            </a:pPr>
            <a:r>
              <a:rPr lang="pt-BR" altLang="pt-BR" sz="24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194">
                                            <p:txEl>
                                              <p:pRg st="1" end="1"/>
                                            </p:txEl>
                                          </p:spTgt>
                                        </p:tgtEl>
                                        <p:attrNameLst>
                                          <p:attrName>style.visibility</p:attrName>
                                        </p:attrNameLst>
                                      </p:cBhvr>
                                      <p:to>
                                        <p:strVal val="visible"/>
                                      </p:to>
                                    </p:set>
                                    <p:animEffect transition="in" filter="blinds(horizontal)">
                                      <p:cBhvr>
                                        <p:cTn id="7" dur="500"/>
                                        <p:tgtEl>
                                          <p:spTgt spid="819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4">
                                            <p:txEl>
                                              <p:pRg st="3" end="3"/>
                                            </p:txEl>
                                          </p:spTgt>
                                        </p:tgtEl>
                                        <p:attrNameLst>
                                          <p:attrName>style.visibility</p:attrName>
                                        </p:attrNameLst>
                                      </p:cBhvr>
                                      <p:to>
                                        <p:strVal val="visible"/>
                                      </p:to>
                                    </p:set>
                                    <p:animEffect transition="in" filter="blinds(horizontal)">
                                      <p:cBhvr>
                                        <p:cTn id="12" dur="500"/>
                                        <p:tgtEl>
                                          <p:spTgt spid="819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4">
                                            <p:txEl>
                                              <p:pRg st="5" end="5"/>
                                            </p:txEl>
                                          </p:spTgt>
                                        </p:tgtEl>
                                        <p:attrNameLst>
                                          <p:attrName>style.visibility</p:attrName>
                                        </p:attrNameLst>
                                      </p:cBhvr>
                                      <p:to>
                                        <p:strVal val="visible"/>
                                      </p:to>
                                    </p:set>
                                    <p:animEffect transition="in" filter="blinds(horizontal)">
                                      <p:cBhvr>
                                        <p:cTn id="17" dur="500"/>
                                        <p:tgtEl>
                                          <p:spTgt spid="8194">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4">
                                            <p:txEl>
                                              <p:pRg st="6" end="6"/>
                                            </p:txEl>
                                          </p:spTgt>
                                        </p:tgtEl>
                                        <p:attrNameLst>
                                          <p:attrName>style.visibility</p:attrName>
                                        </p:attrNameLst>
                                      </p:cBhvr>
                                      <p:to>
                                        <p:strVal val="visible"/>
                                      </p:to>
                                    </p:set>
                                    <p:animEffect transition="in" filter="blinds(horizontal)">
                                      <p:cBhvr>
                                        <p:cTn id="22" dur="500"/>
                                        <p:tgtEl>
                                          <p:spTgt spid="8194">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94">
                                            <p:txEl>
                                              <p:pRg st="7" end="7"/>
                                            </p:txEl>
                                          </p:spTgt>
                                        </p:tgtEl>
                                        <p:attrNameLst>
                                          <p:attrName>style.visibility</p:attrName>
                                        </p:attrNameLst>
                                      </p:cBhvr>
                                      <p:to>
                                        <p:strVal val="visible"/>
                                      </p:to>
                                    </p:set>
                                    <p:animEffect transition="in" filter="blinds(horizontal)">
                                      <p:cBhvr>
                                        <p:cTn id="27" dur="500"/>
                                        <p:tgtEl>
                                          <p:spTgt spid="8194">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194">
                                            <p:txEl>
                                              <p:pRg st="8" end="8"/>
                                            </p:txEl>
                                          </p:spTgt>
                                        </p:tgtEl>
                                        <p:attrNameLst>
                                          <p:attrName>style.visibility</p:attrName>
                                        </p:attrNameLst>
                                      </p:cBhvr>
                                      <p:to>
                                        <p:strVal val="visible"/>
                                      </p:to>
                                    </p:set>
                                    <p:animEffect transition="in" filter="blinds(horizontal)">
                                      <p:cBhvr>
                                        <p:cTn id="32" dur="500"/>
                                        <p:tgtEl>
                                          <p:spTgt spid="8194">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194">
                                            <p:txEl>
                                              <p:pRg st="9" end="9"/>
                                            </p:txEl>
                                          </p:spTgt>
                                        </p:tgtEl>
                                        <p:attrNameLst>
                                          <p:attrName>style.visibility</p:attrName>
                                        </p:attrNameLst>
                                      </p:cBhvr>
                                      <p:to>
                                        <p:strVal val="visible"/>
                                      </p:to>
                                    </p:set>
                                    <p:animEffect transition="in" filter="blinds(horizontal)">
                                      <p:cBhvr>
                                        <p:cTn id="37" dur="500"/>
                                        <p:tgtEl>
                                          <p:spTgt spid="8194">
                                            <p:txEl>
                                              <p:pRg st="9" end="9"/>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194">
                                            <p:txEl>
                                              <p:pRg st="10" end="10"/>
                                            </p:txEl>
                                          </p:spTgt>
                                        </p:tgtEl>
                                        <p:attrNameLst>
                                          <p:attrName>style.visibility</p:attrName>
                                        </p:attrNameLst>
                                      </p:cBhvr>
                                      <p:to>
                                        <p:strVal val="visible"/>
                                      </p:to>
                                    </p:set>
                                    <p:animEffect transition="in" filter="blinds(horizontal)">
                                      <p:cBhvr>
                                        <p:cTn id="42" dur="500"/>
                                        <p:tgtEl>
                                          <p:spTgt spid="819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56D16CC-F04A-47FB-8E34-7DBE0628C9D8}"/>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10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8.6. </a:t>
            </a:r>
            <a:r>
              <a:rPr lang="pt-BR" altLang="pt-BR" sz="2800" b="1" u="sng">
                <a:solidFill>
                  <a:srgbClr val="FF3300"/>
                </a:solidFill>
                <a:latin typeface="Verdana" panose="020B0604030504040204" pitchFamily="34" charset="0"/>
                <a:cs typeface="Times New Roman" panose="02020603050405020304" pitchFamily="18" charset="0"/>
              </a:rPr>
              <a:t>Apoc. 22:11</a:t>
            </a:r>
            <a:r>
              <a:rPr lang="pt-BR" altLang="pt-BR" sz="2800" b="1">
                <a:latin typeface="Verdana" panose="020B0604030504040204" pitchFamily="34" charset="0"/>
                <a:cs typeface="Times New Roman" panose="02020603050405020304" pitchFamily="18" charset="0"/>
              </a:rPr>
              <a:t> </a:t>
            </a:r>
          </a:p>
          <a:p>
            <a:pPr algn="just">
              <a:buFontTx/>
              <a:buNone/>
            </a:pPr>
            <a:r>
              <a:rPr lang="pt-BR" altLang="pt-BR" sz="2800" b="1">
                <a:latin typeface="Verdana" panose="020B0604030504040204" pitchFamily="34" charset="0"/>
                <a:cs typeface="Times New Roman" panose="02020603050405020304" pitchFamily="18" charset="0"/>
              </a:rPr>
              <a:t>		8.7. </a:t>
            </a:r>
            <a:r>
              <a:rPr lang="pt-BR" altLang="pt-BR" sz="2800" b="1" u="sng">
                <a:latin typeface="Verdana" panose="020B0604030504040204" pitchFamily="34" charset="0"/>
                <a:cs typeface="Times New Roman" panose="02020603050405020304" pitchFamily="18" charset="0"/>
              </a:rPr>
              <a:t>Hebreus 4:16</a:t>
            </a:r>
            <a:r>
              <a:rPr lang="pt-BR" altLang="pt-BR" b="1">
                <a:latin typeface="Verdana" panose="020B0604030504040204" pitchFamily="34" charset="0"/>
                <a:cs typeface="Times New Roman" panose="02020603050405020304" pitchFamily="18" charset="0"/>
              </a:rPr>
              <a:t> </a:t>
            </a:r>
          </a:p>
          <a:p>
            <a:pPr algn="just">
              <a:buFontTx/>
              <a:buNone/>
            </a:pPr>
            <a:endParaRPr lang="pt-BR" altLang="pt-BR" sz="14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a:t>
            </a:r>
            <a:r>
              <a:rPr lang="pt-BR" altLang="pt-BR" b="1">
                <a:solidFill>
                  <a:srgbClr val="0000FF"/>
                </a:solidFill>
                <a:latin typeface="Verdana" panose="020B0604030504040204" pitchFamily="34" charset="0"/>
                <a:cs typeface="Times New Roman" panose="02020603050405020304" pitchFamily="18" charset="0"/>
              </a:rPr>
              <a:t>II – </a:t>
            </a:r>
            <a:r>
              <a:rPr lang="pt-BR" altLang="pt-BR" b="1" u="sng">
                <a:solidFill>
                  <a:srgbClr val="0000FF"/>
                </a:solidFill>
                <a:latin typeface="Verdana" panose="020B0604030504040204" pitchFamily="34" charset="0"/>
                <a:cs typeface="Times New Roman" panose="02020603050405020304" pitchFamily="18" charset="0"/>
              </a:rPr>
              <a:t>O TEMPO DE ANGÚSTIA DE JACÓ</a:t>
            </a:r>
            <a:endParaRPr lang="pt-BR" altLang="pt-BR" b="1">
              <a:solidFill>
                <a:srgbClr val="0000FF"/>
              </a:solidFill>
              <a:latin typeface="Verdana" panose="020B0604030504040204" pitchFamily="34" charset="0"/>
              <a:cs typeface="Times New Roman" panose="02020603050405020304" pitchFamily="18" charset="0"/>
            </a:endParaRPr>
          </a:p>
          <a:p>
            <a:pPr algn="just">
              <a:buFontTx/>
              <a:buNone/>
            </a:pPr>
            <a:endParaRPr lang="pt-BR" altLang="pt-BR" sz="1400" b="1">
              <a:latin typeface="Verdana" panose="020B0604030504040204" pitchFamily="34" charset="0"/>
              <a:cs typeface="Times New Roman" panose="02020603050405020304" pitchFamily="18" charset="0"/>
            </a:endParaRPr>
          </a:p>
          <a:p>
            <a:pPr algn="just">
              <a:buFontTx/>
              <a:buNone/>
            </a:pPr>
            <a:r>
              <a:rPr lang="pt-BR" altLang="pt-BR" b="1">
                <a:latin typeface="Verdana" panose="020B0604030504040204" pitchFamily="34" charset="0"/>
                <a:cs typeface="Times New Roman" panose="02020603050405020304" pitchFamily="18" charset="0"/>
              </a:rPr>
              <a:t>		1. Durará enquanto cair as pragas. </a:t>
            </a:r>
          </a:p>
          <a:p>
            <a:pPr algn="just">
              <a:buFontTx/>
              <a:buNone/>
            </a:pPr>
            <a:r>
              <a:rPr lang="pt-BR" altLang="pt-BR" b="1">
                <a:latin typeface="Verdana" panose="020B0604030504040204" pitchFamily="34" charset="0"/>
                <a:cs typeface="Times New Roman" panose="02020603050405020304" pitchFamily="18" charset="0"/>
              </a:rPr>
              <a:t>			1.1. Poderá ser dia profético (um ano) </a:t>
            </a:r>
          </a:p>
          <a:p>
            <a:pPr algn="just">
              <a:buFontTx/>
              <a:buNone/>
            </a:pPr>
            <a:r>
              <a:rPr lang="pt-BR" altLang="pt-BR" b="1">
                <a:latin typeface="Verdana" panose="020B0604030504040204" pitchFamily="34" charset="0"/>
                <a:cs typeface="Times New Roman" panose="02020603050405020304" pitchFamily="18" charset="0"/>
              </a:rPr>
              <a:t>				</a:t>
            </a:r>
            <a:r>
              <a:rPr lang="pt-BR" altLang="pt-BR" b="1">
                <a:solidFill>
                  <a:srgbClr val="0000FF"/>
                </a:solidFill>
                <a:latin typeface="Verdana" panose="020B0604030504040204" pitchFamily="34" charset="0"/>
                <a:cs typeface="Times New Roman" panose="02020603050405020304" pitchFamily="18" charset="0"/>
              </a:rPr>
              <a:t>1.1.1. </a:t>
            </a:r>
            <a:r>
              <a:rPr lang="pt-BR" altLang="pt-BR" b="1" u="sng">
                <a:solidFill>
                  <a:srgbClr val="0000FF"/>
                </a:solidFill>
                <a:latin typeface="Verdana" panose="020B0604030504040204" pitchFamily="34" charset="0"/>
                <a:cs typeface="Times New Roman" panose="02020603050405020304" pitchFamily="18" charset="0"/>
              </a:rPr>
              <a:t>Apoc. 18:8</a:t>
            </a:r>
            <a:r>
              <a:rPr lang="pt-BR" altLang="pt-BR" b="1">
                <a:latin typeface="Verdana" panose="020B0604030504040204" pitchFamily="34" charset="0"/>
                <a:cs typeface="Times New Roman" panose="02020603050405020304" pitchFamily="18" charset="0"/>
              </a:rPr>
              <a:t> </a:t>
            </a:r>
          </a:p>
          <a:p>
            <a:pPr algn="just">
              <a:buFontTx/>
              <a:buNone/>
            </a:pPr>
            <a:r>
              <a:rPr lang="pt-BR" altLang="pt-BR" b="1">
                <a:latin typeface="Verdana" panose="020B0604030504040204" pitchFamily="34" charset="0"/>
                <a:cs typeface="Times New Roman" panose="02020603050405020304" pitchFamily="18" charset="0"/>
              </a:rPr>
              <a:t>				1.1.2. </a:t>
            </a:r>
            <a:r>
              <a:rPr lang="pt-BR" altLang="pt-BR" b="1" u="sng">
                <a:latin typeface="Verdana" panose="020B0604030504040204" pitchFamily="34" charset="0"/>
                <a:cs typeface="Times New Roman" panose="02020603050405020304" pitchFamily="18" charset="0"/>
              </a:rPr>
              <a:t>Isaías 34:8</a:t>
            </a:r>
            <a:r>
              <a:rPr lang="pt-BR" altLang="pt-BR" b="1">
                <a:latin typeface="Verdana" panose="020B0604030504040204" pitchFamily="34"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218">
                                            <p:txEl>
                                              <p:pRg st="1" end="1"/>
                                            </p:txEl>
                                          </p:spTgt>
                                        </p:tgtEl>
                                        <p:attrNameLst>
                                          <p:attrName>style.visibility</p:attrName>
                                        </p:attrNameLst>
                                      </p:cBhvr>
                                      <p:to>
                                        <p:strVal val="visible"/>
                                      </p:to>
                                    </p:set>
                                    <p:animEffect transition="in" filter="blinds(horizontal)">
                                      <p:cBhvr>
                                        <p:cTn id="7" dur="500"/>
                                        <p:tgtEl>
                                          <p:spTgt spid="921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218">
                                            <p:txEl>
                                              <p:pRg st="2" end="2"/>
                                            </p:txEl>
                                          </p:spTgt>
                                        </p:tgtEl>
                                        <p:attrNameLst>
                                          <p:attrName>style.visibility</p:attrName>
                                        </p:attrNameLst>
                                      </p:cBhvr>
                                      <p:to>
                                        <p:strVal val="visible"/>
                                      </p:to>
                                    </p:set>
                                    <p:animEffect transition="in" filter="blinds(horizontal)">
                                      <p:cBhvr>
                                        <p:cTn id="12" dur="500"/>
                                        <p:tgtEl>
                                          <p:spTgt spid="921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218">
                                            <p:txEl>
                                              <p:pRg st="4" end="4"/>
                                            </p:txEl>
                                          </p:spTgt>
                                        </p:tgtEl>
                                        <p:attrNameLst>
                                          <p:attrName>style.visibility</p:attrName>
                                        </p:attrNameLst>
                                      </p:cBhvr>
                                      <p:to>
                                        <p:strVal val="visible"/>
                                      </p:to>
                                    </p:set>
                                    <p:animEffect transition="in" filter="blinds(horizontal)">
                                      <p:cBhvr>
                                        <p:cTn id="17" dur="500"/>
                                        <p:tgtEl>
                                          <p:spTgt spid="9218">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18">
                                            <p:txEl>
                                              <p:pRg st="6" end="6"/>
                                            </p:txEl>
                                          </p:spTgt>
                                        </p:tgtEl>
                                        <p:attrNameLst>
                                          <p:attrName>style.visibility</p:attrName>
                                        </p:attrNameLst>
                                      </p:cBhvr>
                                      <p:to>
                                        <p:strVal val="visible"/>
                                      </p:to>
                                    </p:set>
                                    <p:animEffect transition="in" filter="blinds(horizontal)">
                                      <p:cBhvr>
                                        <p:cTn id="22" dur="500"/>
                                        <p:tgtEl>
                                          <p:spTgt spid="9218">
                                            <p:txEl>
                                              <p:pRg st="6" end="6"/>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218">
                                            <p:txEl>
                                              <p:pRg st="7" end="7"/>
                                            </p:txEl>
                                          </p:spTgt>
                                        </p:tgtEl>
                                        <p:attrNameLst>
                                          <p:attrName>style.visibility</p:attrName>
                                        </p:attrNameLst>
                                      </p:cBhvr>
                                      <p:to>
                                        <p:strVal val="visible"/>
                                      </p:to>
                                    </p:set>
                                    <p:animEffect transition="in" filter="blinds(horizontal)">
                                      <p:cBhvr>
                                        <p:cTn id="27" dur="500"/>
                                        <p:tgtEl>
                                          <p:spTgt spid="9218">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218">
                                            <p:txEl>
                                              <p:pRg st="8" end="8"/>
                                            </p:txEl>
                                          </p:spTgt>
                                        </p:tgtEl>
                                        <p:attrNameLst>
                                          <p:attrName>style.visibility</p:attrName>
                                        </p:attrNameLst>
                                      </p:cBhvr>
                                      <p:to>
                                        <p:strVal val="visible"/>
                                      </p:to>
                                    </p:set>
                                    <p:animEffect transition="in" filter="blinds(horizontal)">
                                      <p:cBhvr>
                                        <p:cTn id="32" dur="500"/>
                                        <p:tgtEl>
                                          <p:spTgt spid="9218">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218">
                                            <p:txEl>
                                              <p:pRg st="9" end="9"/>
                                            </p:txEl>
                                          </p:spTgt>
                                        </p:tgtEl>
                                        <p:attrNameLst>
                                          <p:attrName>style.visibility</p:attrName>
                                        </p:attrNameLst>
                                      </p:cBhvr>
                                      <p:to>
                                        <p:strVal val="visible"/>
                                      </p:to>
                                    </p:set>
                                    <p:animEffect transition="in" filter="blinds(horizontal)">
                                      <p:cBhvr>
                                        <p:cTn id="37" dur="500"/>
                                        <p:tgtEl>
                                          <p:spTgt spid="92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5516BE0-B3D1-4B89-85D4-E7897026FB45}"/>
              </a:ext>
            </a:extLst>
          </p:cNvPr>
          <p:cNvSpPr>
            <a:spLocks noGrp="1" noChangeArrowheads="1"/>
          </p:cNvSpPr>
          <p:nvPr>
            <p:ph type="body" idx="1"/>
          </p:nvPr>
        </p:nvSpPr>
        <p:spPr>
          <a:xfrm>
            <a:off x="228600" y="76200"/>
            <a:ext cx="8763000" cy="6553200"/>
          </a:xfrm>
        </p:spPr>
        <p:txBody>
          <a:bodyPr/>
          <a:lstStyle/>
          <a:p>
            <a:pPr algn="just">
              <a:buFontTx/>
              <a:buNone/>
            </a:pPr>
            <a:endParaRPr lang="pt-BR" altLang="pt-BR" sz="900" b="1">
              <a:latin typeface="Verdana" panose="020B0604030504040204" pitchFamily="34" charset="0"/>
              <a:cs typeface="Times New Roman" panose="02020603050405020304" pitchFamily="18" charset="0"/>
            </a:endParaRPr>
          </a:p>
          <a:p>
            <a:pPr algn="just">
              <a:buFontTx/>
              <a:buNone/>
            </a:pPr>
            <a:r>
              <a:rPr lang="pt-BR" altLang="pt-BR" sz="2800" b="1">
                <a:latin typeface="Verdana" panose="020B0604030504040204" pitchFamily="34" charset="0"/>
                <a:cs typeface="Times New Roman" panose="02020603050405020304" pitchFamily="18" charset="0"/>
              </a:rPr>
              <a:t>	1.2. Dia na Bíblia  (4 significados diferentes) </a:t>
            </a:r>
          </a:p>
          <a:p>
            <a:pPr algn="just">
              <a:buFontTx/>
              <a:buNone/>
            </a:pPr>
            <a:r>
              <a:rPr lang="pt-BR" altLang="pt-BR" sz="1000" b="1">
                <a:latin typeface="Verdana" panose="020B0604030504040204" pitchFamily="34" charset="0"/>
                <a:cs typeface="Times New Roman" panose="02020603050405020304" pitchFamily="18" charset="0"/>
              </a:rPr>
              <a:t>	</a:t>
            </a:r>
            <a:r>
              <a:rPr lang="pt-BR" altLang="pt-BR" sz="900" b="1">
                <a:latin typeface="Verdana" panose="020B0604030504040204" pitchFamily="34" charset="0"/>
                <a:cs typeface="Times New Roman" panose="02020603050405020304" pitchFamily="18" charset="0"/>
              </a:rPr>
              <a:t>	</a:t>
            </a:r>
          </a:p>
          <a:p>
            <a:pPr algn="just">
              <a:buFontTx/>
              <a:buNone/>
            </a:pPr>
            <a:r>
              <a:rPr lang="pt-BR" altLang="pt-BR" sz="900" b="1">
                <a:latin typeface="Verdana" panose="020B0604030504040204" pitchFamily="34" charset="0"/>
                <a:cs typeface="Times New Roman" panose="02020603050405020304" pitchFamily="18" charset="0"/>
              </a:rPr>
              <a:t>                                      </a:t>
            </a:r>
            <a:r>
              <a:rPr lang="pt-BR" altLang="pt-BR" sz="2800" b="1">
                <a:latin typeface="Verdana" panose="020B0604030504040204" pitchFamily="34" charset="0"/>
                <a:cs typeface="Times New Roman" panose="02020603050405020304" pitchFamily="18" charset="0"/>
              </a:rPr>
              <a:t>1.2.1. 24 horas - </a:t>
            </a:r>
            <a:r>
              <a:rPr lang="pt-BR" altLang="pt-BR" sz="2800" b="1" u="sng">
                <a:solidFill>
                  <a:srgbClr val="0000FF"/>
                </a:solidFill>
                <a:latin typeface="Verdana" panose="020B0604030504040204" pitchFamily="34" charset="0"/>
                <a:cs typeface="Times New Roman" panose="02020603050405020304" pitchFamily="18" charset="0"/>
              </a:rPr>
              <a:t>Gên. 1:5; S. João 20:1</a:t>
            </a:r>
            <a:r>
              <a:rPr lang="pt-BR" altLang="pt-BR" sz="2800" b="1">
                <a:solidFill>
                  <a:srgbClr val="0000FF"/>
                </a:solidFill>
                <a:latin typeface="Verdana" panose="020B0604030504040204" pitchFamily="34" charset="0"/>
                <a:cs typeface="Times New Roman" panose="02020603050405020304" pitchFamily="18" charset="0"/>
              </a:rPr>
              <a:t> </a:t>
            </a:r>
          </a:p>
          <a:p>
            <a:pPr algn="just">
              <a:buFontTx/>
              <a:buNone/>
            </a:pPr>
            <a:endParaRPr lang="pt-BR" altLang="pt-BR" sz="1200" b="1">
              <a:solidFill>
                <a:srgbClr val="0000FF"/>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1.2.2. </a:t>
            </a:r>
            <a:r>
              <a:rPr lang="pt-BR" altLang="pt-BR" sz="2800" b="1" u="sng">
                <a:solidFill>
                  <a:srgbClr val="0000FF"/>
                </a:solidFill>
                <a:latin typeface="Verdana" panose="020B0604030504040204" pitchFamily="34" charset="0"/>
                <a:cs typeface="Times New Roman" panose="02020603050405020304" pitchFamily="18" charset="0"/>
              </a:rPr>
              <a:t>01 ano</a:t>
            </a:r>
            <a:r>
              <a:rPr lang="pt-BR" altLang="pt-BR" sz="2800" b="1">
                <a:solidFill>
                  <a:srgbClr val="0000FF"/>
                </a:solidFill>
                <a:latin typeface="Verdana" panose="020B0604030504040204" pitchFamily="34" charset="0"/>
                <a:cs typeface="Times New Roman" panose="02020603050405020304" pitchFamily="18" charset="0"/>
              </a:rPr>
              <a:t> - </a:t>
            </a:r>
            <a:r>
              <a:rPr lang="pt-BR" altLang="pt-BR" sz="2800" b="1" u="sng">
                <a:solidFill>
                  <a:srgbClr val="0000FF"/>
                </a:solidFill>
                <a:latin typeface="Verdana" panose="020B0604030504040204" pitchFamily="34" charset="0"/>
                <a:cs typeface="Times New Roman" panose="02020603050405020304" pitchFamily="18" charset="0"/>
              </a:rPr>
              <a:t>Ezeq. 4:7</a:t>
            </a:r>
          </a:p>
          <a:p>
            <a:pPr algn="just">
              <a:buFontTx/>
              <a:buNone/>
            </a:pPr>
            <a:endParaRPr lang="pt-BR" altLang="pt-BR" sz="1200" b="1" u="sng">
              <a:solidFill>
                <a:srgbClr val="0000FF"/>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a:t>
            </a:r>
            <a:r>
              <a:rPr lang="pt-BR" altLang="pt-BR" sz="2800" b="1">
                <a:solidFill>
                  <a:srgbClr val="FF3300"/>
                </a:solidFill>
                <a:latin typeface="Verdana" panose="020B0604030504040204" pitchFamily="34" charset="0"/>
                <a:cs typeface="Times New Roman" panose="02020603050405020304" pitchFamily="18" charset="0"/>
              </a:rPr>
              <a:t>1.2.3. </a:t>
            </a:r>
            <a:r>
              <a:rPr lang="pt-BR" altLang="pt-BR" sz="2800" b="1" u="sng">
                <a:solidFill>
                  <a:srgbClr val="FF3300"/>
                </a:solidFill>
                <a:latin typeface="Verdana" panose="020B0604030504040204" pitchFamily="34" charset="0"/>
                <a:cs typeface="Times New Roman" panose="02020603050405020304" pitchFamily="18" charset="0"/>
              </a:rPr>
              <a:t>Mil anos</a:t>
            </a:r>
            <a:r>
              <a:rPr lang="pt-BR" altLang="pt-BR" sz="2800" b="1">
                <a:solidFill>
                  <a:srgbClr val="FF3300"/>
                </a:solidFill>
                <a:latin typeface="Verdana" panose="020B0604030504040204" pitchFamily="34" charset="0"/>
                <a:cs typeface="Times New Roman" panose="02020603050405020304" pitchFamily="18" charset="0"/>
              </a:rPr>
              <a:t> - </a:t>
            </a:r>
            <a:r>
              <a:rPr lang="pt-BR" altLang="pt-BR" sz="2800" b="1" u="sng">
                <a:solidFill>
                  <a:srgbClr val="FF3300"/>
                </a:solidFill>
                <a:latin typeface="Verdana" panose="020B0604030504040204" pitchFamily="34" charset="0"/>
                <a:cs typeface="Times New Roman" panose="02020603050405020304" pitchFamily="18" charset="0"/>
              </a:rPr>
              <a:t>II S. Pedro 3:8</a:t>
            </a:r>
            <a:r>
              <a:rPr lang="pt-BR" altLang="pt-BR" sz="2800" b="1">
                <a:solidFill>
                  <a:srgbClr val="0000FF"/>
                </a:solidFill>
                <a:latin typeface="Verdana" panose="020B0604030504040204" pitchFamily="34" charset="0"/>
                <a:cs typeface="Times New Roman" panose="02020603050405020304" pitchFamily="18" charset="0"/>
              </a:rPr>
              <a:t> </a:t>
            </a:r>
          </a:p>
          <a:p>
            <a:pPr algn="just">
              <a:buFontTx/>
              <a:buNone/>
            </a:pPr>
            <a:endParaRPr lang="pt-BR" altLang="pt-BR" sz="1200" b="1">
              <a:solidFill>
                <a:srgbClr val="0000FF"/>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1.2.4. </a:t>
            </a:r>
            <a:r>
              <a:rPr lang="pt-BR" altLang="pt-BR" sz="2800" b="1" u="sng">
                <a:solidFill>
                  <a:srgbClr val="0000FF"/>
                </a:solidFill>
                <a:latin typeface="Verdana" panose="020B0604030504040204" pitchFamily="34" charset="0"/>
                <a:cs typeface="Times New Roman" panose="02020603050405020304" pitchFamily="18" charset="0"/>
              </a:rPr>
              <a:t>Tempo Indeterminado</a:t>
            </a:r>
            <a:r>
              <a:rPr lang="pt-BR" altLang="pt-BR" sz="2800" b="1">
                <a:solidFill>
                  <a:srgbClr val="0000FF"/>
                </a:solidFill>
                <a:latin typeface="Verdana" panose="020B0604030504040204" pitchFamily="34" charset="0"/>
                <a:cs typeface="Times New Roman" panose="02020603050405020304" pitchFamily="18" charset="0"/>
              </a:rPr>
              <a:t> - </a:t>
            </a:r>
            <a:r>
              <a:rPr lang="pt-BR" altLang="pt-BR" sz="2800" b="1" u="sng">
                <a:solidFill>
                  <a:srgbClr val="993300"/>
                </a:solidFill>
                <a:latin typeface="Verdana" panose="020B0604030504040204" pitchFamily="34" charset="0"/>
                <a:cs typeface="Times New Roman" panose="02020603050405020304" pitchFamily="18" charset="0"/>
              </a:rPr>
              <a:t>Ecles. 7:14</a:t>
            </a:r>
            <a:r>
              <a:rPr lang="pt-BR" altLang="pt-BR" sz="2800" b="1">
                <a:solidFill>
                  <a:srgbClr val="0000FF"/>
                </a:solidFill>
                <a:latin typeface="Verdana" panose="020B0604030504040204" pitchFamily="34" charset="0"/>
                <a:cs typeface="Times New Roman" panose="02020603050405020304" pitchFamily="18" charset="0"/>
              </a:rPr>
              <a:t>. </a:t>
            </a:r>
          </a:p>
          <a:p>
            <a:pPr algn="just">
              <a:buFontTx/>
              <a:buNone/>
            </a:pPr>
            <a:endParaRPr lang="pt-BR" altLang="pt-BR" sz="2800" b="1">
              <a:solidFill>
                <a:srgbClr val="0000FF"/>
              </a:solidFill>
              <a:latin typeface="Verdana" panose="020B0604030504040204" pitchFamily="34" charset="0"/>
              <a:cs typeface="Times New Roman" panose="02020603050405020304" pitchFamily="18" charset="0"/>
            </a:endParaRPr>
          </a:p>
          <a:p>
            <a:pPr algn="just">
              <a:buFontTx/>
              <a:buNone/>
            </a:pPr>
            <a:r>
              <a:rPr lang="pt-BR" altLang="pt-BR" sz="2800" b="1">
                <a:solidFill>
                  <a:srgbClr val="0000FF"/>
                </a:solidFill>
                <a:latin typeface="Verdana" panose="020B0604030504040204" pitchFamily="34" charset="0"/>
                <a:cs typeface="Times New Roman" panose="02020603050405020304" pitchFamily="18" charset="0"/>
              </a:rPr>
              <a:t>  2. O Espírito Santo será retirado da terra.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Effect transition="in" filter="blinds(horizontal)">
                                      <p:cBhvr>
                                        <p:cTn id="7" dur="500"/>
                                        <p:tgtEl>
                                          <p:spTgt spid="1024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2">
                                            <p:txEl>
                                              <p:pRg st="2" end="2"/>
                                            </p:txEl>
                                          </p:spTgt>
                                        </p:tgtEl>
                                        <p:attrNameLst>
                                          <p:attrName>style.visibility</p:attrName>
                                        </p:attrNameLst>
                                      </p:cBhvr>
                                      <p:to>
                                        <p:strVal val="visible"/>
                                      </p:to>
                                    </p:set>
                                    <p:animEffect transition="in" filter="blinds(horizontal)">
                                      <p:cBhvr>
                                        <p:cTn id="12" dur="500"/>
                                        <p:tgtEl>
                                          <p:spTgt spid="1024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242">
                                            <p:txEl>
                                              <p:pRg st="3" end="3"/>
                                            </p:txEl>
                                          </p:spTgt>
                                        </p:tgtEl>
                                        <p:attrNameLst>
                                          <p:attrName>style.visibility</p:attrName>
                                        </p:attrNameLst>
                                      </p:cBhvr>
                                      <p:to>
                                        <p:strVal val="visible"/>
                                      </p:to>
                                    </p:set>
                                    <p:animEffect transition="in" filter="blinds(horizontal)">
                                      <p:cBhvr>
                                        <p:cTn id="17" dur="500"/>
                                        <p:tgtEl>
                                          <p:spTgt spid="10242">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242">
                                            <p:txEl>
                                              <p:pRg st="5" end="5"/>
                                            </p:txEl>
                                          </p:spTgt>
                                        </p:tgtEl>
                                        <p:attrNameLst>
                                          <p:attrName>style.visibility</p:attrName>
                                        </p:attrNameLst>
                                      </p:cBhvr>
                                      <p:to>
                                        <p:strVal val="visible"/>
                                      </p:to>
                                    </p:set>
                                    <p:animEffect transition="in" filter="blinds(horizontal)">
                                      <p:cBhvr>
                                        <p:cTn id="22" dur="500"/>
                                        <p:tgtEl>
                                          <p:spTgt spid="10242">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242">
                                            <p:txEl>
                                              <p:pRg st="7" end="7"/>
                                            </p:txEl>
                                          </p:spTgt>
                                        </p:tgtEl>
                                        <p:attrNameLst>
                                          <p:attrName>style.visibility</p:attrName>
                                        </p:attrNameLst>
                                      </p:cBhvr>
                                      <p:to>
                                        <p:strVal val="visible"/>
                                      </p:to>
                                    </p:set>
                                    <p:animEffect transition="in" filter="blinds(horizontal)">
                                      <p:cBhvr>
                                        <p:cTn id="27" dur="500"/>
                                        <p:tgtEl>
                                          <p:spTgt spid="10242">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242">
                                            <p:txEl>
                                              <p:pRg st="9" end="9"/>
                                            </p:txEl>
                                          </p:spTgt>
                                        </p:tgtEl>
                                        <p:attrNameLst>
                                          <p:attrName>style.visibility</p:attrName>
                                        </p:attrNameLst>
                                      </p:cBhvr>
                                      <p:to>
                                        <p:strVal val="visible"/>
                                      </p:to>
                                    </p:set>
                                    <p:animEffect transition="in" filter="blinds(horizontal)">
                                      <p:cBhvr>
                                        <p:cTn id="32" dur="500"/>
                                        <p:tgtEl>
                                          <p:spTgt spid="10242">
                                            <p:txEl>
                                              <p:pRg st="9" end="9"/>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242">
                                            <p:txEl>
                                              <p:pRg st="11" end="11"/>
                                            </p:txEl>
                                          </p:spTgt>
                                        </p:tgtEl>
                                        <p:attrNameLst>
                                          <p:attrName>style.visibility</p:attrName>
                                        </p:attrNameLst>
                                      </p:cBhvr>
                                      <p:to>
                                        <p:strVal val="visible"/>
                                      </p:to>
                                    </p:set>
                                    <p:animEffect transition="in" filter="blinds(horizontal)">
                                      <p:cBhvr>
                                        <p:cTn id="37" dur="500"/>
                                        <p:tgtEl>
                                          <p:spTgt spid="1024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bldLvl="5" autoUpdateAnimBg="0"/>
    </p:bld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348</Words>
  <Application>Microsoft Office PowerPoint</Application>
  <PresentationFormat>Apresentação na tela (4:3)</PresentationFormat>
  <Paragraphs>179</Paragraphs>
  <Slides>33</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33</vt:i4>
      </vt:variant>
    </vt:vector>
  </HeadingPairs>
  <TitlesOfParts>
    <vt:vector size="36" baseType="lpstr">
      <vt:lpstr>Times New Roman</vt:lpstr>
      <vt:lpstr>Verdana</vt:lpstr>
      <vt:lpstr>Estrutura padrão</vt:lpstr>
      <vt:lpstr>O TEMPO DE ANGÚSTIA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UNB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TEMPO DE ANGÚSTIA</dc:title>
  <dc:subject>SM-TEOLOGIA</dc:subject>
  <dc:creator>Pr. MARCELO AUGUSTO DE CARVALHO; EUNICE</dc:creator>
  <cp:keywords>www.4tons.com.br</cp:keywords>
  <dc:description>COMÉRCIO PROIBIDO. USO PESSOAL</dc:description>
  <cp:lastModifiedBy>Pr. Marcelo Carvalho</cp:lastModifiedBy>
  <cp:revision>118</cp:revision>
  <dcterms:created xsi:type="dcterms:W3CDTF">2002-05-06T11:52:09Z</dcterms:created>
  <dcterms:modified xsi:type="dcterms:W3CDTF">2019-10-21T13:43:15Z</dcterms:modified>
  <cp:category>SERMÕES</cp:category>
</cp:coreProperties>
</file>