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CC"/>
    <a:srgbClr val="660033"/>
    <a:srgbClr val="FF0066"/>
    <a:srgbClr val="00808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02BD54F-DFCB-44B6-8E97-684628C8DC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4B53536-CF2F-4084-B872-F6F70E4B85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1E980C8C-AE71-45E4-B111-9BBB0E88F25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31AE4AA5-9F26-403D-9436-A9583C7D84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1116F9-259A-4DCF-BEB5-7E0CEE1AD01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E394B-028B-4ECE-8923-0575E5F5A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5E9C5F-D970-4613-A428-2805C6677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38D0E6-943D-4605-AC87-E188F09B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3BF37C-25F6-488C-9979-CC6768E3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3C43D5-AF16-4DA7-B94D-DDF99E234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CF94B-DA1B-4D5E-ACED-0F3749F94F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3094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4647FF-572A-4E0D-8784-07DA122CB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952BF1-B704-4819-8FE3-FD458E414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6BD593-4FDC-40A9-B3DA-0107818CC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CA2474-EA12-4C6A-98DF-742CAC12F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62A4B1-E311-4A83-A912-9C666F90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FDED3-E530-458A-827B-CE166EECFA7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0197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7D58A6-EAC1-4564-AE95-91AE258C07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0F907D0-8A16-4589-8903-8799422A2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6D45CD-24F5-4082-AB9D-5271E287D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0BB4E9-EC83-4CE9-9267-0DD942174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C84C0F-7EDB-4215-BEE9-1DE3676B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69099-7ECC-4FB9-B1AA-C85983D44D6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312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45466-42AB-453B-8ABB-9BD62CBD4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7EA3B0-350B-42F4-85C6-ECE2EF2CC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678042-2C6A-40C9-8BD2-92ABBB6C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3DF51C-BCA5-4BE4-B87A-A25666C4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60EAE1-2329-4C88-A50D-58BEE49B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A2171-5A14-4D6B-ABCB-4EB08BBB672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178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E2664-78C3-4DF6-96A6-96802B6FF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8ABE839-1C26-4711-BEF0-D64FCA0C2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FF93A7-F0DC-4519-8A89-F44939121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86241A-C32F-4CDA-93C5-7E4350668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E97519-7EEB-4AD4-900B-F29F0FF08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F5031-1213-40AC-B8D9-0245AFDAD25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2973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501BD-C8FA-4626-AEE5-2DCF8046D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71168-7D11-4459-96BE-258A0DD3CE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B511032-CBC3-439A-BAD7-BEDBDB969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1D152D3-5E81-4994-BC5A-1A79C6909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3BC81E-A290-4FCA-8639-DEDC03BE7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C1993A9-94A1-4178-A277-C4FA7040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281A5-1D50-40AE-A843-32C1F9DE60C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6506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CFEB53-59CC-4896-A88C-22A085E47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6FEC2F2-E8B5-490C-97A0-D791E2DD8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D2F5BA7-A6E7-4725-9F0E-28E24431C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C64056E-E114-4E5C-8B6C-043831E92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CF20088-637C-46F1-BF91-2562DBF3F0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5FC5029-AFE3-4496-B7E6-0A5D1AEB6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FCFAA6B-B0EE-44DA-B022-319767463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D44C7FC-E665-4FF6-8074-5A6C19B0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CC4EE-D1A9-4164-A086-9CA966B3ED6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732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BCFC7C-0F11-4A14-BAFC-DD9082401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19F2195-50A0-4AD2-8FCC-8000D93A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4F08BF5-2EB3-4B30-BA5C-F3F851D6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76B51D3-01B9-4491-AD33-A4DB8B35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F1E46-B170-4229-B0EB-130785889BF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529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0364DC2-50A9-4B9C-8865-4851E3DA4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BD6932E-890D-4880-AEFD-E654594C0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28D2733-6ECF-4D42-AE34-B0FF57BD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4C2A2-5CD9-4CC9-AA7C-0BE6E21564A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500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EB71C-E7D3-4199-BB76-35E146D0C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9350F4-CB6D-4052-A4E3-D5C09D7E3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6714043-319D-41BC-9417-0D7B9F562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946733-4DA5-4E1D-9C50-D7781833B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D0E954-F357-4F1E-B74B-5DBD9F52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BB0840-022E-45CC-B5E5-F0D24241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79233-552B-4D92-B35E-08249365465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2656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DFD48-C203-44ED-9709-31F6BCBC2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BB0ADCC-3990-4077-B7A8-C489FA6F0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D6F2A3-D33D-4BA6-B0AC-3B8D0CEB0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682E3FD-676D-4AF5-8ADD-695C1B8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874369-4688-4EA7-A84C-C0C4680A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9D0025A-504E-498A-8A82-1F1DEA793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809B0-CB03-4FB3-B397-A7C09931E4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7629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5A662E-3BC8-48A7-AF0F-3F4398AAB2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D463D3C-F143-4DB0-8C19-2032D780E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F8AF54C-10B8-47B6-80F7-275F40DD89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E8BDC19-EA6F-4BFD-AF6A-2D376AF955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0F1D3CA-27DF-42ED-980B-CE9B5F5BFF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662E39-CCA0-474F-816F-94F7912EC3D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308E9D1-2845-4290-851F-A11AE7027B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gradFill rotWithShape="0">
            <a:gsLst>
              <a:gs pos="0">
                <a:schemeClr val="bg1"/>
              </a:gs>
              <a:gs pos="100000">
                <a:srgbClr val="CC00CC"/>
              </a:gs>
            </a:gsLst>
            <a:lin ang="5400000" scaled="1"/>
          </a:gradFill>
        </p:spPr>
        <p:txBody>
          <a:bodyPr/>
          <a:lstStyle/>
          <a:p>
            <a:r>
              <a:rPr lang="pt-BR" altLang="pt-BR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 LIVROS APÓCRIFOS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65D0EC8-526E-4F52-8E05-E8F8AA06E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8229600" cy="41910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1.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Apoc. 22:7 e 18</a:t>
            </a:r>
            <a:r>
              <a:rPr lang="pt-BR" altLang="pt-BR" sz="2800" b="1">
                <a:latin typeface="Verdana" panose="020B0604030504040204" pitchFamily="34" charset="0"/>
              </a:rPr>
              <a:t>: “Eis que presto venho: Bem-aventurados aqueles que guardam as palavras da   profecia deste livro... Porque eu testifico a todo aquele que ouvir as palavras da profecia deste livro que, se alguém lhes acrescentar alguma coisa, Deus fará vir sobre ele as pragas que estão escritas neste livro”.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2E79D150-A02B-4555-A529-100DC3320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828800"/>
            <a:ext cx="342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INTRODUÇÃO: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 autoUpdateAnimBg="0"/>
      <p:bldP spid="2051" grpId="0" build="p" bldLvl="5" autoUpdateAnimBg="0"/>
      <p:bldP spid="205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A5E5E1C8-EBA0-4C4C-9288-E58858F29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660033"/>
                </a:solidFill>
                <a:latin typeface="Verdana" panose="020B0604030504040204" pitchFamily="34" charset="0"/>
              </a:rPr>
              <a:t>I –</a:t>
            </a:r>
            <a:r>
              <a:rPr lang="pt-BR" altLang="pt-BR" sz="2800" b="1">
                <a:latin typeface="Verdana" panose="020B0604030504040204" pitchFamily="34" charset="0"/>
              </a:rPr>
              <a:t> </a:t>
            </a:r>
            <a:r>
              <a:rPr lang="pt-BR" altLang="pt-BR" sz="2800" b="1" u="sng">
                <a:solidFill>
                  <a:srgbClr val="660033"/>
                </a:solidFill>
                <a:latin typeface="Verdana" panose="020B0604030504040204" pitchFamily="34" charset="0"/>
              </a:rPr>
              <a:t>SÃO SETE OS LIVROS APÓCRIFOS</a:t>
            </a:r>
            <a:r>
              <a:rPr lang="pt-BR" altLang="pt-BR" sz="2800" b="1">
                <a:latin typeface="Verdana" panose="020B0604030504040204" pitchFamily="34" charset="0"/>
              </a:rPr>
              <a:t>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I e II Macabeus, Tobias, Judith, Baruque, Sabedoria e Eclesiástico.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São chamados “Apócrifos” pelos evangélicos e “Deuterocanônicos” pelos Católicos Romanos.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“Apócrifo” quer dizer “oculto”, “escondido”. (Significaria sem importância sem relevância, que não é do uso público).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“Deuterocanônico” – vem de duas palavras: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- Deutero - Segundo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- Canon - Conjunto de livros inspirados.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A9F9368-D8DF-44B4-B1ED-6D7489566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(1) “Deuterocanônico” seria então um segundo conjunto de livros inspirados.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solidFill>
                <a:srgbClr val="660033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660033"/>
                </a:solidFill>
                <a:latin typeface="Verdana" panose="020B0604030504040204" pitchFamily="34" charset="0"/>
              </a:rPr>
              <a:t>II – </a:t>
            </a:r>
            <a:r>
              <a:rPr lang="pt-BR" altLang="pt-BR" sz="2800" b="1" u="sng">
                <a:solidFill>
                  <a:srgbClr val="660033"/>
                </a:solidFill>
                <a:latin typeface="Verdana" panose="020B0604030504040204" pitchFamily="34" charset="0"/>
              </a:rPr>
              <a:t>POR QUE A I.A.S.D. NÃO ACEITA OS LIVROS APÓCRIFOS</a:t>
            </a:r>
            <a:endParaRPr lang="pt-BR" altLang="pt-BR" sz="2800" b="1">
              <a:solidFill>
                <a:srgbClr val="660033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rgbClr val="660033"/>
              </a:solidFill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 1. Os Judeus nunca aceitaram estes livros e segundo Romanos 3:1 e 2, aos Judeus foi confiado o cuidado da Palavra de Deus.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2. Nem Jesus, nem os apóstolos usaram jamais qualquer citação dos mesmos.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Os próprios autores destes livros não afirmam terem sido inspirados.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Eles trazem vários erros históricos e doutrinários.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AAA79FF-471C-4E4C-8A64-62ADF64BC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 u="sng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III – ERROS HISTÓRICOS NOS APÓCRIFOS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 u="sng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" b="1" u="sng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solidFill>
                  <a:srgbClr val="FF0066"/>
                </a:solidFill>
                <a:latin typeface="Verdana" panose="020B0604030504040204" pitchFamily="34" charset="0"/>
              </a:rPr>
              <a:t>JUDITH 1: 1 e 7</a:t>
            </a:r>
            <a:r>
              <a:rPr lang="pt-BR" altLang="pt-BR" sz="2800" b="1">
                <a:latin typeface="Verdana" panose="020B0604030504040204" pitchFamily="34" charset="0"/>
              </a:rPr>
              <a:t> – Chama Nabucodonozor Rei da Assíria cuja capital estava em Nínive.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Os nomes e o episódio mencionados não têm qualquer evidência histórica.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Baruque é dito ser escriba de Jeremias e escreve de Babilônia, quando sabemos que ele foi para o Egito. (Jeremias 43: 6 e 7).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IV –</a:t>
            </a:r>
            <a:r>
              <a:rPr lang="pt-BR" altLang="pt-B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pt-BR" altLang="pt-BR" sz="2800" b="1" u="sng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ERROS DOUTRINÁRIOS NOS APÓCRIFOS</a:t>
            </a:r>
            <a:r>
              <a:rPr lang="pt-BR" altLang="pt-B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1. </a:t>
            </a:r>
            <a:r>
              <a:rPr lang="pt-BR" altLang="pt-BR" sz="2800" b="1">
                <a:solidFill>
                  <a:srgbClr val="0000CC"/>
                </a:solidFill>
                <a:latin typeface="Verdana" panose="020B0604030504040204" pitchFamily="34" charset="0"/>
              </a:rPr>
              <a:t>II Macabeus 14: 41-46</a:t>
            </a:r>
            <a:r>
              <a:rPr lang="pt-BR" altLang="pt-BR" sz="2800" b="1">
                <a:latin typeface="Verdana" panose="020B0604030504040204" pitchFamily="34" charset="0"/>
              </a:rPr>
              <a:t> – Suicídio é justificado.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B5B0B22-7A66-486C-A1BB-865699090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2. 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</a:rPr>
              <a:t>II Macabeus 12:41-45</a:t>
            </a:r>
            <a:r>
              <a:rPr lang="pt-BR" altLang="pt-BR" sz="2800" b="1">
                <a:latin typeface="Verdana" panose="020B0604030504040204" pitchFamily="34" charset="0"/>
              </a:rPr>
              <a:t> – Oração e ofertas pelos mortos.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</a:t>
            </a:r>
            <a:r>
              <a:rPr lang="pt-BR" altLang="pt-BR" sz="2800" b="1">
                <a:solidFill>
                  <a:srgbClr val="FF0066"/>
                </a:solidFill>
                <a:latin typeface="Verdana" panose="020B0604030504040204" pitchFamily="34" charset="0"/>
              </a:rPr>
              <a:t>Tobias 12:8-10</a:t>
            </a:r>
            <a:r>
              <a:rPr lang="pt-BR" altLang="pt-BR" sz="2800" b="1">
                <a:latin typeface="Verdana" panose="020B0604030504040204" pitchFamily="34" charset="0"/>
              </a:rPr>
              <a:t> – Assistência aos mendigos faz expiação.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</a:t>
            </a:r>
            <a:r>
              <a:rPr lang="pt-BR" altLang="pt-BR" sz="2800" b="1">
                <a:solidFill>
                  <a:srgbClr val="008080"/>
                </a:solidFill>
                <a:latin typeface="Verdana" panose="020B0604030504040204" pitchFamily="34" charset="0"/>
              </a:rPr>
              <a:t>Sabedoria 8:19 e 20</a:t>
            </a:r>
            <a:r>
              <a:rPr lang="pt-BR" altLang="pt-BR" sz="2800" b="1">
                <a:latin typeface="Verdana" panose="020B0604030504040204" pitchFamily="34" charset="0"/>
              </a:rPr>
              <a:t> – Pré-existência das almas.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5. Judith – O fim justifica os meios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6. Tobias – Superstição, feitiçaria.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7. Sabedoria 3:1-4 – Purgatório.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006600"/>
                </a:solidFill>
                <a:latin typeface="Verdana" panose="020B0604030504040204" pitchFamily="34" charset="0"/>
              </a:rPr>
              <a:t>V – </a:t>
            </a:r>
            <a:r>
              <a:rPr lang="pt-BR" altLang="pt-BR" sz="2800" b="1" u="sng">
                <a:solidFill>
                  <a:srgbClr val="006600"/>
                </a:solidFill>
                <a:latin typeface="Verdana" panose="020B0604030504040204" pitchFamily="34" charset="0"/>
              </a:rPr>
              <a:t>COMO OS APÓCRIFOS ENTRARAM NA BÍBLIA CATÓLICA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7E85F90-D3E0-4278-A51B-6C6E569F1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Ptolomeu Filadelfo tentando formar  a maior biblioteca do mundo em Alexandria, enviou mensageiros a todas as culturas do mundo a fim de conseguir os melhores livros de cada cultura e traduzí-los para serem colocados na sua biblioteca.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Os mensageiros chegaram a Jerusalém e pediram aos rabinos os melhores livros Judeus. Estes entregaram os livros inspirados e os mensageiros também levaram livros históricos e literários não inspirados.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Diz a tradição que setenta anciãos judeus traduziram estes livros em setenta anos (283-216 A.C.)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A7E3BA2-1E7E-4D21-87CD-571CD6366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Em 384 A.D., Jerônimo começou a traduzir a Bíblia para o latim e usou o texto grego hexaplar e a Septuaginta como fonte, terminando este trabalho em torno de 406 A.D. A tradução dos livros não inspirados, porém, não lhe tomou mais de 30 dias e ele mesmo confessa ao seu amigo o Papa Damásio que “estes são apócrifos”.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No princípio a Igreja Católica não considerava estes livros inspirados, tanto que o Papa Gregório, o Grande, disse sobre Macabeus: “Menciono o testamento de livros que embora não canônicos, foram contudo, publicados para edificação da Igreja.”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0EDA1FA-FFBB-469F-A9B3-F294881D6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5. Foi só no Concílio de Trento, em 1545 que a “Santa Madre Iglesia” decidiu declarar estes livros “deuterocanônicos”, ou segundo grupo de livros  inspirados, para apoiar alguns erros doutrinários que tinham se infiltrado na Igreja e que já foram mencionados.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0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CONCLUSÃO: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 1. Os livros apócrifos ou Deuterocanônicos, em número de 07 (sete) têm erros históricos e doutrinários; e foram incluídos como inspirados pela Igreja Cátólica a partir de 1545, daí não aceitarmos tais livros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E3AB087-30EB-455F-BF14-E468D9BDB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como de inspiração divina.</a:t>
            </a:r>
          </a:p>
          <a:p>
            <a:pPr marL="609600" indent="-609600" algn="just">
              <a:buFontTx/>
              <a:buNone/>
            </a:pPr>
            <a:endParaRPr lang="pt-BR" altLang="pt-BR" sz="14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2.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Isaías 8:20</a:t>
            </a:r>
            <a:r>
              <a:rPr lang="pt-BR" altLang="pt-BR" sz="2800" b="1">
                <a:latin typeface="Verdana" panose="020B0604030504040204" pitchFamily="34" charset="0"/>
              </a:rPr>
              <a:t>. “A lei e ao testemunho, se eles não falarem conforme estas palavras nunca verão a alva”.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Portanto, atendamos apenas para o que, é Palavra de Deus: “Crede no Senhor vosso Deus, e estareis seguros; crede nos seus profetas, e prosperareis”.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II Crônicas 20:20 u.p</a:t>
            </a:r>
            <a:r>
              <a:rPr lang="pt-BR" altLang="pt-BR" sz="2800" b="1" u="sng">
                <a:latin typeface="Verdan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bldLvl="5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534</Words>
  <Application>Microsoft Office PowerPoint</Application>
  <PresentationFormat>Apresentação na tela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Times New Roman</vt:lpstr>
      <vt:lpstr>Verdana</vt:lpstr>
      <vt:lpstr>Estrutura padrão</vt:lpstr>
      <vt:lpstr>OS LIVROS APÓCRIFOS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LIVROS APÓCRIFOS</dc:title>
  <dc:subject>SM-TEOLOGIA</dc:subject>
  <dc:creator>Pr. MARCELO AUGUSTO DE CARVALHO; EUNICE</dc:creator>
  <cp:keywords>www.4tons.com.br</cp:keywords>
  <dc:description>COMÉRCIO PROIBIDO. USO PESSOAL</dc:description>
  <cp:lastModifiedBy>Pr. Marcelo Carvalho</cp:lastModifiedBy>
  <cp:revision>55</cp:revision>
  <dcterms:created xsi:type="dcterms:W3CDTF">2002-03-22T11:17:59Z</dcterms:created>
  <dcterms:modified xsi:type="dcterms:W3CDTF">2019-10-21T13:42:55Z</dcterms:modified>
  <cp:category>SERMÕES</cp:category>
</cp:coreProperties>
</file>