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73" r:id="rId4"/>
    <p:sldId id="374" r:id="rId5"/>
    <p:sldId id="375" r:id="rId6"/>
    <p:sldId id="377" r:id="rId7"/>
    <p:sldId id="376" r:id="rId8"/>
    <p:sldId id="382" r:id="rId9"/>
    <p:sldId id="259" r:id="rId10"/>
    <p:sldId id="263" r:id="rId11"/>
    <p:sldId id="260" r:id="rId12"/>
    <p:sldId id="261" r:id="rId13"/>
    <p:sldId id="262" r:id="rId14"/>
    <p:sldId id="265" r:id="rId15"/>
    <p:sldId id="266" r:id="rId16"/>
    <p:sldId id="267" r:id="rId17"/>
    <p:sldId id="327" r:id="rId18"/>
    <p:sldId id="328" r:id="rId19"/>
    <p:sldId id="268" r:id="rId20"/>
    <p:sldId id="269" r:id="rId21"/>
    <p:sldId id="270" r:id="rId22"/>
    <p:sldId id="271" r:id="rId23"/>
    <p:sldId id="272" r:id="rId24"/>
    <p:sldId id="274" r:id="rId25"/>
    <p:sldId id="275" r:id="rId26"/>
    <p:sldId id="336" r:id="rId27"/>
    <p:sldId id="273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8" r:id="rId36"/>
    <p:sldId id="289" r:id="rId37"/>
    <p:sldId id="290" r:id="rId38"/>
    <p:sldId id="305" r:id="rId39"/>
    <p:sldId id="291" r:id="rId40"/>
    <p:sldId id="292" r:id="rId41"/>
    <p:sldId id="293" r:id="rId42"/>
    <p:sldId id="294" r:id="rId43"/>
    <p:sldId id="295" r:id="rId44"/>
    <p:sldId id="299" r:id="rId45"/>
    <p:sldId id="296" r:id="rId46"/>
    <p:sldId id="378" r:id="rId47"/>
    <p:sldId id="379" r:id="rId48"/>
    <p:sldId id="380" r:id="rId49"/>
    <p:sldId id="306" r:id="rId50"/>
    <p:sldId id="307" r:id="rId51"/>
    <p:sldId id="308" r:id="rId52"/>
    <p:sldId id="310" r:id="rId53"/>
    <p:sldId id="311" r:id="rId54"/>
    <p:sldId id="312" r:id="rId55"/>
    <p:sldId id="309" r:id="rId56"/>
    <p:sldId id="298" r:id="rId57"/>
    <p:sldId id="313" r:id="rId58"/>
    <p:sldId id="297" r:id="rId59"/>
    <p:sldId id="314" r:id="rId60"/>
    <p:sldId id="381" r:id="rId6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CC9900"/>
    <a:srgbClr val="3366CC"/>
    <a:srgbClr val="FFFF00"/>
    <a:srgbClr val="003399"/>
    <a:srgbClr val="006600"/>
    <a:srgbClr val="00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707CE-F5A7-42AB-9798-40F2B63EB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26E090-0E40-4B10-B52D-D4D6FC87C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82734B-243E-4093-8878-0887029CD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42E4D5-FA93-4141-9817-AEA1AC5FE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8CFEF3-C5B5-45CA-BF0A-DF0FC317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388EF-7828-4A1D-BBB3-BBAB03CFD3F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489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36A1D-741D-4E19-BBEC-150B0411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721654C-CBC5-4B71-B3C5-047A7964D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C20851-BEE7-4C16-94E3-88248412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85AC34-2BA5-4AA7-8C7B-CD97354F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054D8F-70AA-48EA-9A57-17BE89D10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CD7CB-13A7-4530-8B7A-E32DD913CD4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4354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B6BD8F-360D-416E-B171-8DDC74D81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B8B3C5-5A36-4E7F-A79C-25308B11D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64EF9E-0DCE-4BBD-BD0A-A2BB5A623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4A8592-1753-4908-94B0-029F20C78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896BCA-75DD-4A43-8D8F-9CD34B3A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99C5C-0FA1-4A64-A683-5A60DAFF6E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550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FB1C1E-44CE-434D-8DBA-E5DFB1874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2FEC66-35C6-45DB-877F-9F35D8931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6DE96A-162C-4185-9F68-726FFF969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BF1CD0-3897-4BA8-BB92-42540F74B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FDD50E-2F02-42A5-A9C3-D93E61366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47E97-ADE0-4AF2-83C4-374F00DBF92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842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8A2CA-64BC-487A-94D5-FBC9DC0A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59FD31-C6E2-4626-9389-236E4F2F5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4E7990-8E3A-4E44-BF3B-53901216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3AFE50-A1DB-46E6-B791-FE6E3B05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027626-1398-4924-9C10-08A1539A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71CC4-FC10-499F-82B4-AA1EDFB44DE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1648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FD07D-9A37-4286-8C5D-567C32137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6ABF58-BB9F-421A-A187-9E69FFB2B9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DAC63B-7417-4D11-839B-07D746E5F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948618-120F-4242-BB4B-AE1F56F6C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6C7FA90-E830-47F7-A7AA-439D36E11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52D1BE-293F-4050-9DFA-5B74B028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84EA1-E94F-4F4B-B18B-AAF71E223BE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123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ACCCE-CA2F-4166-9CD4-1EC17E1BE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9CB42B-D706-4419-80C4-865D45D8C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822B912-FC58-4ED6-AC41-73DEFF8AF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B2ADDB5-78A7-4E52-82B7-3198B5775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938D978-A25D-4726-8154-111233E5C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2C80187-331C-427A-8108-30D812003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CE57FA-209B-4180-AE74-BF5DF10D8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1E31CF7-B8E4-4916-AB47-144497D3E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E9838-3E69-41FE-8086-C5ABDF0C737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091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D14B6-56C0-483D-B254-4FAB3126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258C776-894E-49CD-BC81-214CDE193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E5C4E3B-621D-4BBE-811E-C700F4A4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5A7262F-1CF3-4D6D-A39B-B300CB1A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31A38-9BBC-4097-A2E5-6AB85BAF510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0215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2C51175-E5C5-4AB5-90A2-7480E1AA5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A2ED743-CF42-4CB5-9805-C8D955FA3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DD8673-31F2-4989-93F4-82DCBC0B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FE28D-00A0-4D1C-8AFF-C32943ADBEA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867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CF0A5-74D7-4CAC-AD70-71D5A6943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81BE64-34CE-42B0-9534-2A14AB54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70C76F-C1E1-4AA5-9FF5-88EDFD3CF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730A49F-DD44-436F-AB33-62C492EF9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185D56-C8EB-4D5C-BBD5-DE936597E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0F16C32-01DD-4DE2-8433-8FB24917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DCA2E-578E-4D1B-9C13-41E112E44F3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417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75B280-D653-465D-BF4E-36B8A521F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F0B5898-8B24-45F2-B3B8-308FC44B8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8A32422-00C6-4CB1-891D-1032367B9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DD41E3-6053-41BB-881F-C452BB72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4E566A6-421E-4BF0-85C8-14E349C3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8870B8-5CA7-47F7-AA20-DC5FFA526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FCB09-677B-4492-B5BD-376C864A8A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3021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4741C25-656D-425B-9F58-F688A42E6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78FA7C7-8650-4266-AEB5-59E1DB760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141A8F-5E3C-4101-A026-0FF9CF3507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62EC7EE-9C50-40E4-A8AB-89CA6F725F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E6ACAE8-A3B1-4951-A501-9522ABC5D4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08F773-D5DA-4F86-B117-2642933A17F5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267E46A8-2E70-4E56-913D-4153F356E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84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pt-BR" altLang="pt-BR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algn="ctr"/>
            <a:r>
              <a:rPr lang="pt-BR" altLang="pt-BR" sz="12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 Mistério</a:t>
            </a:r>
          </a:p>
          <a:p>
            <a:pPr algn="ctr"/>
            <a:r>
              <a:rPr lang="pt-BR" altLang="pt-BR" sz="2000" b="1">
                <a:latin typeface="Tahoma" panose="020B0604030504040204" pitchFamily="34" charset="0"/>
              </a:rPr>
              <a:t> </a:t>
            </a:r>
          </a:p>
          <a:p>
            <a:pPr algn="ctr"/>
            <a:r>
              <a:rPr lang="pt-BR" altLang="pt-BR" sz="110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 Todos</a:t>
            </a:r>
            <a:r>
              <a:rPr lang="pt-BR" altLang="pt-BR" sz="11000" b="1">
                <a:latin typeface="Tahoma" panose="020B0604030504040204" pitchFamily="34" charset="0"/>
              </a:rPr>
              <a:t> </a:t>
            </a:r>
          </a:p>
          <a:p>
            <a:pPr algn="ctr"/>
            <a:r>
              <a:rPr lang="pt-BR" altLang="pt-BR" sz="105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os Mistérios</a:t>
            </a:r>
          </a:p>
          <a:p>
            <a:pPr algn="ctr"/>
            <a:r>
              <a:rPr lang="pt-BR" altLang="pt-BR" sz="6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>
            <a:extLst>
              <a:ext uri="{FF2B5EF4-FFF2-40B4-BE49-F238E27FC236}">
                <a16:creationId xmlns:a16="http://schemas.microsoft.com/office/drawing/2014/main" id="{3F19BD96-D0F9-47CA-8AA9-156B2E444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3960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Todos os seres humanos surgem em resultado de um ato de</a:t>
            </a:r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D1C01B98-E4F3-465F-A05D-9E529A125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8164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60098408-EEF2-41ED-AC91-84C25353F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08425"/>
            <a:ext cx="914400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endParaRPr lang="pt-BR" altLang="pt-BR" b="1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</a:pPr>
            <a:r>
              <a:rPr lang="pt-BR" altLang="pt-BR" sz="84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geração por </a:t>
            </a:r>
            <a:r>
              <a:rPr lang="pt-BR" altLang="pt-BR" sz="8400" b="1" u="sng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intercurso sexual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514EBC18-CB42-4A55-86C6-2271934CF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27352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6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Mas</a:t>
            </a:r>
            <a:r>
              <a:rPr lang="pt-BR" altLang="pt-BR" sz="6600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Jesus</a:t>
            </a:r>
            <a:r>
              <a:rPr lang="pt-BR" altLang="pt-BR" sz="6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é o resul-tado</a:t>
            </a:r>
            <a:r>
              <a:rPr lang="pt-BR" altLang="pt-BR" sz="4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</a:t>
            </a:r>
            <a:r>
              <a:rPr lang="pt-BR" altLang="pt-BR" sz="4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um</a:t>
            </a:r>
            <a:r>
              <a:rPr lang="pt-BR" altLang="pt-BR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ato</a:t>
            </a:r>
            <a:r>
              <a:rPr lang="pt-BR" altLang="pt-BR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miracu-loso</a:t>
            </a:r>
            <a:r>
              <a:rPr lang="pt-BR" altLang="pt-BR" sz="6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direto de Deus.</a:t>
            </a:r>
          </a:p>
        </p:txBody>
      </p:sp>
      <p:sp>
        <p:nvSpPr>
          <p:cNvPr id="23557" name="Text Box 5">
            <a:extLst>
              <a:ext uri="{FF2B5EF4-FFF2-40B4-BE49-F238E27FC236}">
                <a16:creationId xmlns:a16="http://schemas.microsoft.com/office/drawing/2014/main" id="{B2852B8C-7BE6-46A6-8E74-322717C70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924175"/>
            <a:ext cx="86423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Garamond" panose="02020404030301010803" pitchFamily="18" charset="0"/>
              </a:rPr>
              <a:t>A origem de Adão se deveu a um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pt-BR" altLang="pt-BR" sz="7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52113BD1-7468-4B37-9E16-B5479344E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581525"/>
            <a:ext cx="864235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7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ato divino de criação plena...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  <p:bldP spid="235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>
            <a:extLst>
              <a:ext uri="{FF2B5EF4-FFF2-40B4-BE49-F238E27FC236}">
                <a16:creationId xmlns:a16="http://schemas.microsoft.com/office/drawing/2014/main" id="{123D773F-B141-48BC-8FBC-CEAAF5592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352901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pt-BR" altLang="pt-BR" sz="8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Enquanto a origem de Jesus se deveu a um</a:t>
            </a:r>
            <a:r>
              <a:rPr lang="pt-BR" altLang="pt-BR" sz="66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8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ato</a:t>
            </a:r>
            <a:r>
              <a:rPr lang="pt-BR" altLang="pt-BR" sz="66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8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divino</a:t>
            </a:r>
            <a:r>
              <a:rPr lang="pt-BR" altLang="pt-BR" sz="66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8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de...</a:t>
            </a:r>
            <a:r>
              <a:rPr lang="pt-BR" altLang="pt-BR" sz="4000"/>
              <a:t> </a:t>
            </a:r>
          </a:p>
        </p:txBody>
      </p:sp>
      <p:sp>
        <p:nvSpPr>
          <p:cNvPr id="25605" name="Text Box 5">
            <a:extLst>
              <a:ext uri="{FF2B5EF4-FFF2-40B4-BE49-F238E27FC236}">
                <a16:creationId xmlns:a16="http://schemas.microsoft.com/office/drawing/2014/main" id="{D1E50B7F-B907-4011-973D-C86761C43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405438"/>
            <a:ext cx="1079500" cy="145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endParaRPr lang="pt-BR" altLang="pt-BR" sz="10500" b="1" u="sng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5606" name="Text Box 6">
            <a:extLst>
              <a:ext uri="{FF2B5EF4-FFF2-40B4-BE49-F238E27FC236}">
                <a16:creationId xmlns:a16="http://schemas.microsoft.com/office/drawing/2014/main" id="{C8BAE62A-BB6A-4811-8D95-4DC4F7C5A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860800"/>
            <a:ext cx="86423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pt-BR" altLang="pt-BR" sz="1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g</a:t>
            </a:r>
            <a:r>
              <a:rPr lang="pt-BR" altLang="pt-BR" sz="1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era</a:t>
            </a:r>
            <a:r>
              <a:rPr lang="pt-BR" altLang="pt-BR" sz="1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ç</a:t>
            </a:r>
            <a:r>
              <a:rPr lang="pt-BR" altLang="pt-BR" sz="1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ão</a:t>
            </a:r>
            <a:r>
              <a:rPr lang="pt-BR" altLang="pt-BR" sz="120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1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p</a:t>
            </a:r>
            <a:r>
              <a:rPr lang="pt-BR" altLang="pt-BR" sz="1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or cria</a:t>
            </a:r>
            <a:r>
              <a:rPr lang="pt-BR" altLang="pt-BR" sz="12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ç</a:t>
            </a:r>
            <a:r>
              <a:rPr lang="pt-BR" altLang="pt-BR" sz="12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>
            <a:extLst>
              <a:ext uri="{FF2B5EF4-FFF2-40B4-BE49-F238E27FC236}">
                <a16:creationId xmlns:a16="http://schemas.microsoft.com/office/drawing/2014/main" id="{4FDB0749-0B39-4FDE-B016-5F91B0414A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2520950"/>
          </a:xfrm>
        </p:spPr>
        <p:txBody>
          <a:bodyPr/>
          <a:lstStyle/>
          <a:p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Geração por criação significa...</a:t>
            </a:r>
            <a:endParaRPr lang="pt-BR" altLang="pt-BR">
              <a:latin typeface="Comic Sans MS" panose="030F0702030302020204" pitchFamily="66" charset="0"/>
            </a:endParaRP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BCFB2FCE-CA80-45FA-B0B2-5EBBA1905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97200"/>
            <a:ext cx="9144000" cy="37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8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Um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ato divino criativo</a:t>
            </a:r>
            <a:r>
              <a:rPr lang="pt-BR" altLang="pt-BR" sz="8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que gera uma criança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>
            <a:extLst>
              <a:ext uri="{FF2B5EF4-FFF2-40B4-BE49-F238E27FC236}">
                <a16:creationId xmlns:a16="http://schemas.microsoft.com/office/drawing/2014/main" id="{FA6ECE6C-96BC-46DB-9272-F94F140D3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5761038"/>
          </a:xfrm>
        </p:spPr>
        <p:txBody>
          <a:bodyPr/>
          <a:lstStyle/>
          <a:p>
            <a:r>
              <a:rPr lang="pt-BR" altLang="pt-BR" sz="8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A Encarnação se efetiva por</a:t>
            </a:r>
            <a:r>
              <a:rPr lang="pt-BR" altLang="pt-BR" sz="8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10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dois grandes</a:t>
            </a:r>
            <a:r>
              <a:rPr lang="pt-BR" altLang="pt-BR" sz="9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10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milagres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06821832-D70E-4F17-AE2C-BF9EC171A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20725"/>
          </a:xfrm>
        </p:spPr>
        <p:txBody>
          <a:bodyPr/>
          <a:lstStyle/>
          <a:p>
            <a:pPr algn="r"/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Milagre 01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7261D2DE-1C4F-4BA7-8F19-A4C52EF9B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9144000" cy="553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Espírito Santo criou</a:t>
            </a:r>
            <a:r>
              <a:rPr lang="pt-BR" altLang="pt-BR" sz="6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elemento próprio para</a:t>
            </a:r>
            <a:r>
              <a:rPr lang="pt-BR" altLang="pt-BR" sz="6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fecundar um óvulo</a:t>
            </a:r>
            <a:r>
              <a:rPr lang="pt-BR" altLang="pt-BR" sz="6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Maria, em substituição à célula natural masculina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>
            <a:extLst>
              <a:ext uri="{FF2B5EF4-FFF2-40B4-BE49-F238E27FC236}">
                <a16:creationId xmlns:a16="http://schemas.microsoft.com/office/drawing/2014/main" id="{CB284D53-ED0F-4F1B-851B-75174C195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930400"/>
          </a:xfrm>
        </p:spPr>
        <p:txBody>
          <a:bodyPr/>
          <a:lstStyle/>
          <a:p>
            <a:r>
              <a:rPr lang="pt-BR" altLang="pt-BR" sz="7000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onsole" panose="020B0609040504020204" pitchFamily="49" charset="0"/>
              </a:rPr>
              <a:t>Isso é chamado</a:t>
            </a:r>
            <a:br>
              <a:rPr lang="pt-BR" altLang="pt-BR" sz="4000"/>
            </a:br>
            <a:r>
              <a:rPr lang="pt-BR" altLang="pt-BR" sz="7800" b="1" u="sng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geração do Espírito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1EA5F51C-D24B-4AA4-9CD6-1E17B1F76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4211638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Mateus</a:t>
            </a:r>
            <a:r>
              <a:rPr lang="pt-BR" altLang="pt-BR" sz="36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4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1:18</a:t>
            </a:r>
            <a:r>
              <a:rPr lang="pt-BR" altLang="pt-BR" sz="3600"/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–</a:t>
            </a:r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E1382DA7-20BC-4EDA-963B-7AED1B8C7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36838"/>
            <a:ext cx="88931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/>
              <a:t>			     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“Maria se achou ter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concebido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44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Espírito Santo”</a:t>
            </a:r>
          </a:p>
        </p:txBody>
      </p:sp>
      <p:sp>
        <p:nvSpPr>
          <p:cNvPr id="37895" name="Text Box 7">
            <a:extLst>
              <a:ext uri="{FF2B5EF4-FFF2-40B4-BE49-F238E27FC236}">
                <a16:creationId xmlns:a16="http://schemas.microsoft.com/office/drawing/2014/main" id="{CCF3253A-5FC6-494C-84FB-660BC82AE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08500"/>
            <a:ext cx="4140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Mateus</a:t>
            </a:r>
            <a:r>
              <a:rPr lang="pt-BR" altLang="pt-BR" sz="36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48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1:20</a:t>
            </a:r>
            <a:r>
              <a:rPr lang="pt-BR" altLang="pt-BR" sz="3600" b="1"/>
              <a:t> 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–</a:t>
            </a:r>
            <a:endParaRPr lang="pt-BR" altLang="pt-BR" sz="4800" b="1" u="sng">
              <a:effectLst>
                <a:outerShdw blurRad="38100" dist="38100" dir="2700000" algn="tl">
                  <a:srgbClr val="FFFFFF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7896" name="Text Box 8">
            <a:extLst>
              <a:ext uri="{FF2B5EF4-FFF2-40B4-BE49-F238E27FC236}">
                <a16:creationId xmlns:a16="http://schemas.microsoft.com/office/drawing/2014/main" id="{75536D7E-28E7-454C-A980-F934E174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508500"/>
            <a:ext cx="86423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 b="1"/>
              <a:t>				 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“O que nela foi gerado é </a:t>
            </a:r>
            <a:r>
              <a:rPr lang="pt-BR" altLang="pt-BR" sz="48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Espírito Santo”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  <p:bldP spid="37894" grpId="0"/>
      <p:bldP spid="37895" grpId="0"/>
      <p:bldP spid="378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>
            <a:extLst>
              <a:ext uri="{FF2B5EF4-FFF2-40B4-BE49-F238E27FC236}">
                <a16:creationId xmlns:a16="http://schemas.microsoft.com/office/drawing/2014/main" id="{A49B7F42-4FFA-4026-8A3F-F52F56C11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33702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A preposição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“</a:t>
            </a:r>
            <a:r>
              <a:rPr lang="pt-BR" altLang="pt-BR" sz="5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de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”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anose="02050604050505020204" pitchFamily="18" charset="0"/>
              </a:rPr>
              <a:t>, nes-tes dois versos, é deci-siva para se compreen-der o sentido do que está sendo declarado.</a:t>
            </a:r>
          </a:p>
        </p:txBody>
      </p:sp>
      <p:sp>
        <p:nvSpPr>
          <p:cNvPr id="159749" name="Text Box 5">
            <a:extLst>
              <a:ext uri="{FF2B5EF4-FFF2-40B4-BE49-F238E27FC236}">
                <a16:creationId xmlns:a16="http://schemas.microsoft.com/office/drawing/2014/main" id="{EBE43416-447D-4473-A8EC-BF5E20072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16338"/>
            <a:ext cx="9144000" cy="286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Esta preposição é a tradu-ção do grego </a:t>
            </a:r>
            <a:r>
              <a:rPr lang="pt-BR" altLang="pt-BR" sz="6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anose="05050102010706020507" pitchFamily="18" charset="2"/>
              </a:rPr>
              <a:t>ek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que indi-ca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fonte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origem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procedên</a:t>
            </a:r>
            <a:r>
              <a:rPr lang="pt-BR" altLang="pt-BR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proveniência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causa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/>
      <p:bldP spid="1597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>
            <a:extLst>
              <a:ext uri="{FF2B5EF4-FFF2-40B4-BE49-F238E27FC236}">
                <a16:creationId xmlns:a16="http://schemas.microsoft.com/office/drawing/2014/main" id="{A17547E8-8195-43EC-839C-D5F0F78FA5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pt-BR" altLang="pt-BR" sz="66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O anjo estava afirmando a José, ao</a:t>
            </a:r>
            <a:r>
              <a:rPr lang="pt-BR" altLang="pt-BR" sz="60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6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lhe</a:t>
            </a:r>
            <a:r>
              <a:rPr lang="pt-BR" altLang="pt-BR" sz="60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6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explicar a gravidez de Maria, que o que nela fora gerado </a:t>
            </a:r>
            <a:r>
              <a:rPr lang="pt-BR" altLang="pt-BR" sz="10700" b="1" u="sng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procedia</a:t>
            </a:r>
            <a:br>
              <a:rPr lang="pt-BR" altLang="pt-BR" sz="9600" b="1" u="sng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</a:br>
            <a:r>
              <a:rPr lang="pt-BR" altLang="pt-BR" sz="14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br>
              <a:rPr lang="pt-BR" altLang="pt-BR" sz="14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</a:br>
            <a:r>
              <a:rPr lang="pt-BR" altLang="pt-BR" sz="6600" b="1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do Espírito Santo</a:t>
            </a:r>
            <a:r>
              <a:rPr lang="pt-BR" altLang="pt-BR" sz="3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>
            <a:extLst>
              <a:ext uri="{FF2B5EF4-FFF2-40B4-BE49-F238E27FC236}">
                <a16:creationId xmlns:a16="http://schemas.microsoft.com/office/drawing/2014/main" id="{3880C815-20BC-4DE4-BC2D-A03960565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569325" cy="214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1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Devemos nos precaver aqui quanto a </a:t>
            </a:r>
            <a:r>
              <a:rPr lang="pt-BR" altLang="pt-BR" sz="5100" b="1" u="sng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um equívoco</a:t>
            </a:r>
            <a:r>
              <a:rPr lang="pt-BR" altLang="pt-BR" sz="51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geralmente cometido:</a:t>
            </a: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2AD85061-5EAD-445E-9296-9FA281704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36838"/>
            <a:ext cx="91440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5400" b="1">
                <a:latin typeface="Comic Sans MS" panose="030F0702030302020204" pitchFamily="66" charset="0"/>
              </a:rPr>
              <a:t>Maria contribuiu para a </a:t>
            </a:r>
            <a:r>
              <a:rPr lang="pt-BR" altLang="pt-BR" sz="5400" b="1" u="sng">
                <a:solidFill>
                  <a:srgbClr val="3366CC"/>
                </a:solidFill>
                <a:latin typeface="Comic Sans MS" panose="030F0702030302020204" pitchFamily="66" charset="0"/>
              </a:rPr>
              <a:t>natureza</a:t>
            </a:r>
            <a:r>
              <a:rPr lang="pt-BR" altLang="pt-BR" sz="4000" b="1" u="sng">
                <a:solidFill>
                  <a:srgbClr val="3366CC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5400" b="1" u="sng">
                <a:solidFill>
                  <a:srgbClr val="3366CC"/>
                </a:solidFill>
                <a:latin typeface="Comic Sans MS" panose="030F0702030302020204" pitchFamily="66" charset="0"/>
              </a:rPr>
              <a:t>humana</a:t>
            </a:r>
            <a:r>
              <a:rPr lang="pt-BR" altLang="pt-BR" sz="4000" b="1"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latin typeface="Comic Sans MS" panose="030F0702030302020204" pitchFamily="66" charset="0"/>
              </a:rPr>
              <a:t>de</a:t>
            </a:r>
            <a:r>
              <a:rPr lang="pt-BR" altLang="pt-BR" sz="4000" b="1">
                <a:latin typeface="Comic Sans MS" panose="030F0702030302020204" pitchFamily="66" charset="0"/>
              </a:rPr>
              <a:t> </a:t>
            </a:r>
            <a:r>
              <a:rPr lang="pt-BR" altLang="pt-BR" sz="5400" b="1">
                <a:latin typeface="Comic Sans MS" panose="030F0702030302020204" pitchFamily="66" charset="0"/>
              </a:rPr>
              <a:t>Jesus,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617A75BF-308E-4CA0-80EA-34EE7760C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92600"/>
            <a:ext cx="9144000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5400" b="1">
                <a:latin typeface="Comic Sans MS" panose="030F0702030302020204" pitchFamily="66" charset="0"/>
              </a:rPr>
              <a:t>mas o Espírito Santo foi responsável pela </a:t>
            </a:r>
            <a:r>
              <a:rPr lang="pt-BR" altLang="pt-BR" sz="5400" b="1" u="sng">
                <a:solidFill>
                  <a:srgbClr val="3366CC"/>
                </a:solidFill>
                <a:latin typeface="Comic Sans MS" panose="030F0702030302020204" pitchFamily="66" charset="0"/>
              </a:rPr>
              <a:t>natureza divina</a:t>
            </a:r>
            <a:r>
              <a:rPr lang="pt-BR" altLang="pt-BR" sz="5400" b="1">
                <a:latin typeface="Comic Sans MS" panose="030F0702030302020204" pitchFamily="66" charset="0"/>
              </a:rPr>
              <a:t> de Jesus</a:t>
            </a:r>
            <a:r>
              <a:rPr lang="pt-BR" altLang="pt-BR" sz="6000" b="1">
                <a:latin typeface="Comic Sans MS" panose="030F0702030302020204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  <p:bldP spid="399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AD0E9F1B-7FAA-4105-9818-4EA93902E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Ellen G. White afirma: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284AD1AF-3E4B-4F52-9209-7EE147D32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3685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 altLang="pt-BR"/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AA6CAC72-F9E8-4D70-8D7D-5F718202B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4313"/>
            <a:ext cx="9144000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7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“A</a:t>
            </a:r>
            <a:r>
              <a:rPr lang="pt-BR" altLang="pt-BR" sz="7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pt-BR" altLang="pt-BR" sz="70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Encarnação</a:t>
            </a:r>
            <a:r>
              <a:rPr lang="pt-BR" altLang="pt-BR" sz="54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0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de</a:t>
            </a:r>
            <a:r>
              <a:rPr lang="pt-BR" altLang="pt-BR" sz="54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000" b="1" u="sng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Cristo</a:t>
            </a:r>
            <a:r>
              <a:rPr lang="pt-BR" altLang="pt-BR" sz="7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7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é o mistério de todos os mistérios”</a:t>
            </a:r>
            <a:endParaRPr lang="pt-BR" altLang="pt-BR" sz="4400" b="1" i="1">
              <a:latin typeface="Comic Sans MS" panose="030F0702030302020204" pitchFamily="66" charset="0"/>
            </a:endParaRP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533CECC1-5B54-4BC3-92FE-BEBAFFD94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454650"/>
            <a:ext cx="4105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4000" b="1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SDABC</a:t>
            </a:r>
            <a:r>
              <a:rPr lang="pt-BR" altLang="pt-BR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VI:1082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 build="allAtOnce"/>
      <p:bldP spid="51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16B5E17-4EF8-496A-AB26-7AAB96961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18488" cy="1341438"/>
          </a:xfrm>
        </p:spPr>
        <p:txBody>
          <a:bodyPr/>
          <a:lstStyle/>
          <a:p>
            <a:r>
              <a:rPr lang="pt-BR" altLang="pt-BR" sz="88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Isso é um erro!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4DE205D2-8A08-4B56-9E7E-CED17AD39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0763" cy="93503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correto</a:t>
            </a: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é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que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ambos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3A8D6311-6088-4A45-A7E0-335AF7216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49500"/>
            <a:ext cx="9144000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5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 </a:t>
            </a:r>
            <a:r>
              <a:rPr lang="pt-BR" altLang="pt-BR" sz="85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Espírito Santo</a:t>
            </a:r>
            <a:r>
              <a:rPr lang="pt-BR" altLang="pt-BR" sz="85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e </a:t>
            </a:r>
            <a:r>
              <a:rPr lang="pt-BR" altLang="pt-BR" sz="85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Maria</a:t>
            </a:r>
            <a:r>
              <a:rPr lang="pt-BR" altLang="pt-BR" sz="85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</a:t>
            </a:r>
            <a:endParaRPr lang="pt-BR" altLang="pt-BR" sz="8500">
              <a:solidFill>
                <a:schemeClr val="accent2"/>
              </a:solidFill>
            </a:endParaRP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582806A7-20A9-4D40-BAC8-8E4A1A5BA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937000"/>
            <a:ext cx="8642350" cy="273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contribuíram para a </a:t>
            </a:r>
            <a:r>
              <a:rPr lang="pt-BR" altLang="pt-BR" sz="81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natureza humana</a:t>
            </a:r>
          </a:p>
          <a:p>
            <a:pPr algn="ctr">
              <a:lnSpc>
                <a:spcPct val="80000"/>
              </a:lnSpc>
            </a:pPr>
            <a:r>
              <a:rPr lang="pt-BR" altLang="pt-BR" sz="1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 Jesus!</a:t>
            </a:r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419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8" grpId="0"/>
      <p:bldP spid="4198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30DBE03-F744-4CDC-ACEC-49E6396FA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21463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Lucida Console" panose="020B0609040504020204" pitchFamily="49" charset="0"/>
              </a:rPr>
              <a:t>É um homem, e não um Deus, que foi gerado em Maria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3B093D9-8DAC-42F4-9817-3FB8AE20E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420938"/>
            <a:ext cx="8642350" cy="216058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Deus não pode ser submetido a um processo de geração humana</a:t>
            </a:r>
            <a:r>
              <a:rPr lang="pt-BR" altLang="pt-BR" sz="4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659F8EBD-B2AF-4708-B805-17D9F50D0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24400"/>
            <a:ext cx="8642350" cy="195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6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Isso é próprio da</a:t>
            </a:r>
            <a:r>
              <a:rPr lang="pt-BR" altLang="pt-BR" sz="6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 </a:t>
            </a:r>
            <a:r>
              <a:rPr lang="pt-BR" altLang="pt-BR" sz="6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criatura; não do Criador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  <p:bldP spid="430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1A6F85F-56BE-4D80-BFEB-3DFBA069A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pt-BR" altLang="pt-BR" sz="8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A natureza divina de Jesus não é depen-dente do </a:t>
            </a:r>
            <a:r>
              <a:rPr lang="pt-BR" altLang="pt-BR" sz="8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Espírito Santo</a:t>
            </a:r>
            <a:r>
              <a:rPr lang="pt-BR" altLang="pt-BR" sz="8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, pois ela pro-cede da eternidade, e antecede, assim, a </a:t>
            </a:r>
            <a:r>
              <a:rPr lang="pt-BR" altLang="pt-BR" sz="8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encarnação</a:t>
            </a:r>
            <a:r>
              <a:rPr lang="pt-BR" altLang="pt-BR" sz="8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>
            <a:extLst>
              <a:ext uri="{FF2B5EF4-FFF2-40B4-BE49-F238E27FC236}">
                <a16:creationId xmlns:a16="http://schemas.microsoft.com/office/drawing/2014/main" id="{3E341DE9-26C5-4416-8EB6-B74342920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2001837"/>
          </a:xfrm>
        </p:spPr>
        <p:txBody>
          <a:bodyPr/>
          <a:lstStyle/>
          <a:p>
            <a:r>
              <a:rPr lang="pt-BR" altLang="pt-BR" sz="51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Por isso, é também questionável afirmar que</a:t>
            </a:r>
            <a:endParaRPr lang="pt-BR" altLang="pt-BR" sz="5100">
              <a:solidFill>
                <a:schemeClr val="bg1"/>
              </a:solidFill>
            </a:endParaRPr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4220A5B3-2489-4EB5-810F-285EFDAED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57563"/>
            <a:ext cx="8642350" cy="305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7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Ela, sim, é mãe do homem chamado Jesus Cristo!</a:t>
            </a:r>
          </a:p>
        </p:txBody>
      </p:sp>
      <p:sp>
        <p:nvSpPr>
          <p:cNvPr id="46086" name="Text Box 6">
            <a:extLst>
              <a:ext uri="{FF2B5EF4-FFF2-40B4-BE49-F238E27FC236}">
                <a16:creationId xmlns:a16="http://schemas.microsoft.com/office/drawing/2014/main" id="{71BCD14C-0001-4610-8B78-5E870FE51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05038"/>
            <a:ext cx="9144000" cy="134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2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Maria</a:t>
            </a:r>
            <a:r>
              <a:rPr lang="pt-BR" altLang="pt-BR" sz="6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82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é</a:t>
            </a:r>
            <a:r>
              <a:rPr lang="pt-BR" altLang="pt-BR" sz="6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82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mãe</a:t>
            </a:r>
            <a:r>
              <a:rPr lang="pt-BR" altLang="pt-BR" sz="6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82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de</a:t>
            </a:r>
            <a:r>
              <a:rPr lang="pt-BR" altLang="pt-BR" sz="6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82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Deus</a:t>
            </a:r>
            <a:r>
              <a:rPr lang="pt-BR" altLang="pt-BR" sz="8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/>
      <p:bldP spid="460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>
            <a:extLst>
              <a:ext uri="{FF2B5EF4-FFF2-40B4-BE49-F238E27FC236}">
                <a16:creationId xmlns:a16="http://schemas.microsoft.com/office/drawing/2014/main" id="{3079AC62-27E7-404D-8E00-9B13FC573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43000"/>
          </a:xfrm>
        </p:spPr>
        <p:txBody>
          <a:bodyPr/>
          <a:lstStyle/>
          <a:p>
            <a:r>
              <a:rPr lang="pt-BR" altLang="pt-BR" sz="86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Recapitulando...</a:t>
            </a:r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8BFA409E-FE91-454A-AB29-C3B59D91D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00213"/>
            <a:ext cx="864235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 Espírito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Santo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</a:t>
            </a:r>
            <a:r>
              <a:rPr lang="pt-BR" altLang="pt-BR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Maria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concorreram, ambos, para a for-mação da </a:t>
            </a:r>
            <a:r>
              <a:rPr lang="pt-BR" altLang="pt-BR" sz="80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natureza humana</a:t>
            </a:r>
            <a:r>
              <a:rPr lang="pt-BR" altLang="pt-BR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de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01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>
            <a:extLst>
              <a:ext uri="{FF2B5EF4-FFF2-40B4-BE49-F238E27FC236}">
                <a16:creationId xmlns:a16="http://schemas.microsoft.com/office/drawing/2014/main" id="{34A05A45-51BF-4222-913E-3CC892663E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2627313" cy="981075"/>
          </a:xfrm>
        </p:spPr>
        <p:txBody>
          <a:bodyPr/>
          <a:lstStyle/>
          <a:p>
            <a:pPr algn="l"/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E. Santo</a:t>
            </a:r>
            <a:r>
              <a:rPr lang="pt-BR" altLang="pt-BR" sz="4800"/>
              <a:t> 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D2706C8C-F8CF-41A7-B254-57940E577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00438"/>
            <a:ext cx="18351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Maria</a:t>
            </a:r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3E70C708-25F3-4394-BB18-9938D8E4F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5545138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empus Sans ITC" panose="04020404030D07020202" pitchFamily="82" charset="0"/>
              </a:rPr>
              <a:t>		   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-</a:t>
            </a:r>
            <a:r>
              <a:rPr lang="pt-BR" altLang="pt-BR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CRIA ele</a:t>
            </a:r>
            <a:r>
              <a:rPr lang="pt-BR" altLang="pt-BR" sz="4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-</a:t>
            </a:r>
          </a:p>
          <a:p>
            <a:pPr>
              <a:lnSpc>
                <a:spcPct val="75000"/>
              </a:lnSpc>
            </a:pPr>
            <a:r>
              <a:rPr lang="pt-BR" altLang="pt-BR" sz="4000" b="1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mento</a:t>
            </a:r>
            <a:r>
              <a:rPr lang="pt-BR" altLang="pt-BR" sz="2400" b="1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sem</a:t>
            </a:r>
            <a:r>
              <a:rPr lang="pt-BR" altLang="pt-BR" sz="1600" b="1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 u="sng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mácula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,</a:t>
            </a:r>
            <a:r>
              <a:rPr lang="pt-BR" altLang="pt-BR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sem</a:t>
            </a:r>
          </a:p>
          <a:p>
            <a:pPr>
              <a:lnSpc>
                <a:spcPct val="75000"/>
              </a:lnSpc>
            </a:pP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pecado, e, por isso, sem</a:t>
            </a:r>
          </a:p>
          <a:p>
            <a:pPr>
              <a:lnSpc>
                <a:spcPct val="75000"/>
              </a:lnSpc>
            </a:pP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as limitações,</a:t>
            </a: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fragilidade e tendências,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impostas</a:t>
            </a:r>
            <a:r>
              <a:rPr lang="pt-BR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pelo pecado.  </a:t>
            </a:r>
          </a:p>
        </p:txBody>
      </p:sp>
      <p:sp>
        <p:nvSpPr>
          <p:cNvPr id="52231" name="Text Box 7">
            <a:extLst>
              <a:ext uri="{FF2B5EF4-FFF2-40B4-BE49-F238E27FC236}">
                <a16:creationId xmlns:a16="http://schemas.microsoft.com/office/drawing/2014/main" id="{ED2FE531-2A6A-4BE0-8C02-4AD942987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21163"/>
            <a:ext cx="547370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</a:pP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presença do pecado com suas implicações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= fragi-lidade,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limitações,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ten-dência para o mal, pe-</a:t>
            </a:r>
          </a:p>
          <a:p>
            <a:pPr>
              <a:lnSpc>
                <a:spcPct val="75000"/>
              </a:lnSpc>
            </a:pP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caminosidade, etc.</a:t>
            </a:r>
            <a:endParaRPr lang="pt-BR" altLang="pt-BR" sz="4000" b="1" u="sng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mpus Sans ITC" panose="04020404030D07020202" pitchFamily="82" charset="0"/>
            </a:endParaRPr>
          </a:p>
        </p:txBody>
      </p:sp>
      <p:sp>
        <p:nvSpPr>
          <p:cNvPr id="52237" name="Line 13">
            <a:extLst>
              <a:ext uri="{FF2B5EF4-FFF2-40B4-BE49-F238E27FC236}">
                <a16:creationId xmlns:a16="http://schemas.microsoft.com/office/drawing/2014/main" id="{E9991721-FC65-4256-9211-2BE6A6A6E9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6825" y="333375"/>
            <a:ext cx="1223963" cy="3095625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2238" name="Line 14">
            <a:extLst>
              <a:ext uri="{FF2B5EF4-FFF2-40B4-BE49-F238E27FC236}">
                <a16:creationId xmlns:a16="http://schemas.microsoft.com/office/drawing/2014/main" id="{61C174B2-EDEA-48E2-920A-BCA097C9EB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6825" y="3429000"/>
            <a:ext cx="1223963" cy="3095625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2239" name="Text Box 15">
            <a:extLst>
              <a:ext uri="{FF2B5EF4-FFF2-40B4-BE49-F238E27FC236}">
                <a16:creationId xmlns:a16="http://schemas.microsoft.com/office/drawing/2014/main" id="{2DBE47C0-173F-4043-88A5-890A79A93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420938"/>
            <a:ext cx="2987675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NATUREZA</a:t>
            </a:r>
          </a:p>
          <a:p>
            <a:pPr algn="ctr"/>
            <a:r>
              <a:rPr lang="pt-BR" altLang="pt-BR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HUMANA</a:t>
            </a:r>
          </a:p>
          <a:p>
            <a:pPr algn="ctr"/>
            <a:r>
              <a:rPr lang="pt-BR" altLang="pt-BR" sz="5200" b="1" u="sng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DE JESUS</a:t>
            </a:r>
          </a:p>
        </p:txBody>
      </p:sp>
      <p:sp>
        <p:nvSpPr>
          <p:cNvPr id="52240" name="Text Box 16">
            <a:extLst>
              <a:ext uri="{FF2B5EF4-FFF2-40B4-BE49-F238E27FC236}">
                <a16:creationId xmlns:a16="http://schemas.microsoft.com/office/drawing/2014/main" id="{EFDA8AAA-2A63-46D7-A3DA-C7CE9D650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9038" y="3213100"/>
            <a:ext cx="18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52241" name="Text Box 17">
            <a:extLst>
              <a:ext uri="{FF2B5EF4-FFF2-40B4-BE49-F238E27FC236}">
                <a16:creationId xmlns:a16="http://schemas.microsoft.com/office/drawing/2014/main" id="{F4C0FF16-BE1F-441C-8930-624EAB79B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3741738"/>
            <a:ext cx="215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 sz="40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52242" name="Text Box 18">
            <a:extLst>
              <a:ext uri="{FF2B5EF4-FFF2-40B4-BE49-F238E27FC236}">
                <a16:creationId xmlns:a16="http://schemas.microsoft.com/office/drawing/2014/main" id="{629DBBFB-29B2-4669-AB90-142EC511C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644900"/>
            <a:ext cx="4248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– </a:t>
            </a:r>
            <a:r>
              <a:rPr lang="pt-BR" altLang="pt-BR" sz="4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Óvulo</a:t>
            </a:r>
            <a:r>
              <a:rPr lang="pt-BR" altLang="pt-BR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0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maculado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: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29" grpId="0"/>
      <p:bldP spid="52230" grpId="0"/>
      <p:bldP spid="52231" grpId="0"/>
      <p:bldP spid="52239" grpId="0"/>
      <p:bldP spid="522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>
            <a:extLst>
              <a:ext uri="{FF2B5EF4-FFF2-40B4-BE49-F238E27FC236}">
                <a16:creationId xmlns:a16="http://schemas.microsoft.com/office/drawing/2014/main" id="{2BF35039-3716-409C-8A2A-6BBE593CDD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4090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Portanto, diferente do procedimento com Adão, Deus, para trazer Jesus ao mundo, valeu-Se de um elemento poluído pelo pecado:</a:t>
            </a:r>
          </a:p>
        </p:txBody>
      </p:sp>
      <p:sp>
        <p:nvSpPr>
          <p:cNvPr id="178181" name="Text Box 5">
            <a:extLst>
              <a:ext uri="{FF2B5EF4-FFF2-40B4-BE49-F238E27FC236}">
                <a16:creationId xmlns:a16="http://schemas.microsoft.com/office/drawing/2014/main" id="{1E7782CF-412D-46F8-A1FE-07292B2C5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92600"/>
            <a:ext cx="8642350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BR" altLang="pt-BR" sz="10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 organismo de Maria!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/>
      <p:bldP spid="17818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>
            <a:extLst>
              <a:ext uri="{FF2B5EF4-FFF2-40B4-BE49-F238E27FC236}">
                <a16:creationId xmlns:a16="http://schemas.microsoft.com/office/drawing/2014/main" id="{2C086D74-A27D-49E0-B0AF-F9F8F4396C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24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8800">
                <a:solidFill>
                  <a:srgbClr val="99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Esse primeiro grande milagre implica dois </a:t>
            </a:r>
            <a:r>
              <a:rPr lang="pt-BR" altLang="pt-BR" sz="8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fatos prodigiosos</a:t>
            </a:r>
            <a:r>
              <a:rPr lang="pt-BR" altLang="pt-BR" sz="8800">
                <a:solidFill>
                  <a:srgbClr val="99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que se efetivaram da seguinte forma:</a:t>
            </a:r>
          </a:p>
        </p:txBody>
      </p:sp>
      <p:sp>
        <p:nvSpPr>
          <p:cNvPr id="48133" name="Text Box 5">
            <a:extLst>
              <a:ext uri="{FF2B5EF4-FFF2-40B4-BE49-F238E27FC236}">
                <a16:creationId xmlns:a16="http://schemas.microsoft.com/office/drawing/2014/main" id="{D31CF6AB-B433-4FED-B210-829A48A7F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81300"/>
            <a:ext cx="5762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pt-BR" altLang="pt-BR" sz="9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>
            <a:extLst>
              <a:ext uri="{FF2B5EF4-FFF2-40B4-BE49-F238E27FC236}">
                <a16:creationId xmlns:a16="http://schemas.microsoft.com/office/drawing/2014/main" id="{45AE90EE-E30B-43F2-BFE2-606F240EA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7974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6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  <a:r>
              <a:rPr lang="pt-BR" altLang="pt-BR" sz="6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processo</a:t>
            </a:r>
            <a:r>
              <a:rPr lang="pt-BR" altLang="pt-BR" sz="6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</a:t>
            </a:r>
            <a:r>
              <a:rPr lang="pt-BR" altLang="pt-BR" sz="54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fecun-dação,</a:t>
            </a:r>
            <a:r>
              <a:rPr lang="pt-BR" altLang="pt-BR" sz="3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ocorreu</a:t>
            </a:r>
            <a:r>
              <a:rPr lang="pt-BR" altLang="pt-BR" sz="4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uma</a:t>
            </a:r>
            <a:r>
              <a:rPr lang="pt-BR" altLang="pt-BR" sz="4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in-terferência recíproca partindo de um ele-mento para o outro</a:t>
            </a: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3F297A04-5518-4BE9-BC9D-16D8745B3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6842125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5000" b="1" u="sng">
                <a:solidFill>
                  <a:srgbClr val="FFFF00"/>
                </a:solidFill>
              </a:rPr>
              <a:t>Isto é...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>
            <a:extLst>
              <a:ext uri="{FF2B5EF4-FFF2-40B4-BE49-F238E27FC236}">
                <a16:creationId xmlns:a16="http://schemas.microsoft.com/office/drawing/2014/main" id="{F7BC5BE1-AFDF-442E-B571-9966801DD1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3529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85000"/>
              </a:lnSpc>
            </a:pP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Houve um movimento de atuação que partiu do </a:t>
            </a:r>
            <a:r>
              <a:rPr lang="pt-BR" altLang="pt-BR" sz="54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elemento imaculado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, criado pelo Espírito Santo, em direção ao </a:t>
            </a:r>
            <a:r>
              <a:rPr lang="pt-BR" altLang="pt-BR" sz="54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óvulo de Maria</a:t>
            </a:r>
          </a:p>
        </p:txBody>
      </p:sp>
      <p:sp>
        <p:nvSpPr>
          <p:cNvPr id="56326" name="Text Box 6">
            <a:extLst>
              <a:ext uri="{FF2B5EF4-FFF2-40B4-BE49-F238E27FC236}">
                <a16:creationId xmlns:a16="http://schemas.microsoft.com/office/drawing/2014/main" id="{F0581D94-2C02-4340-8B66-6819ED1CE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92600"/>
            <a:ext cx="2736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Elemento</a:t>
            </a:r>
          </a:p>
          <a:p>
            <a:pPr algn="ctr">
              <a:lnSpc>
                <a:spcPct val="90000"/>
              </a:lnSpc>
            </a:pP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Imaculado</a:t>
            </a:r>
          </a:p>
        </p:txBody>
      </p:sp>
      <p:sp>
        <p:nvSpPr>
          <p:cNvPr id="56328" name="Line 8">
            <a:extLst>
              <a:ext uri="{FF2B5EF4-FFF2-40B4-BE49-F238E27FC236}">
                <a16:creationId xmlns:a16="http://schemas.microsoft.com/office/drawing/2014/main" id="{E83CF5F5-2FF6-425A-BFB8-5196E399D4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4221163"/>
            <a:ext cx="0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30" name="Line 10">
            <a:extLst>
              <a:ext uri="{FF2B5EF4-FFF2-40B4-BE49-F238E27FC236}">
                <a16:creationId xmlns:a16="http://schemas.microsoft.com/office/drawing/2014/main" id="{985EBECE-10BC-47A7-AC1D-0FAFAAF18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4221163"/>
            <a:ext cx="0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33" name="Text Box 13">
            <a:extLst>
              <a:ext uri="{FF2B5EF4-FFF2-40B4-BE49-F238E27FC236}">
                <a16:creationId xmlns:a16="http://schemas.microsoft.com/office/drawing/2014/main" id="{8B0CBA45-F3CB-4C4C-8C11-25F1E5834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8713" y="4292600"/>
            <a:ext cx="252571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Elemento</a:t>
            </a:r>
          </a:p>
          <a:p>
            <a:pPr algn="ctr">
              <a:lnSpc>
                <a:spcPct val="90000"/>
              </a:lnSpc>
            </a:pP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Maculado</a:t>
            </a:r>
          </a:p>
        </p:txBody>
      </p:sp>
      <p:sp>
        <p:nvSpPr>
          <p:cNvPr id="56335" name="Line 15">
            <a:extLst>
              <a:ext uri="{FF2B5EF4-FFF2-40B4-BE49-F238E27FC236}">
                <a16:creationId xmlns:a16="http://schemas.microsoft.com/office/drawing/2014/main" id="{802E9D4B-20DF-43A4-9651-AF10CE2632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4221163"/>
            <a:ext cx="0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36" name="Line 16">
            <a:extLst>
              <a:ext uri="{FF2B5EF4-FFF2-40B4-BE49-F238E27FC236}">
                <a16:creationId xmlns:a16="http://schemas.microsoft.com/office/drawing/2014/main" id="{78B84698-F93F-4C85-A610-5569677E7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4221163"/>
            <a:ext cx="0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38" name="Line 18">
            <a:extLst>
              <a:ext uri="{FF2B5EF4-FFF2-40B4-BE49-F238E27FC236}">
                <a16:creationId xmlns:a16="http://schemas.microsoft.com/office/drawing/2014/main" id="{BC18AD18-4C99-44F7-9483-235A56DB20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4221163"/>
            <a:ext cx="2663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39" name="Line 19">
            <a:extLst>
              <a:ext uri="{FF2B5EF4-FFF2-40B4-BE49-F238E27FC236}">
                <a16:creationId xmlns:a16="http://schemas.microsoft.com/office/drawing/2014/main" id="{C70A959B-BFFC-401F-A2A3-42BAF0FE4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5589588"/>
            <a:ext cx="2663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40" name="Line 20">
            <a:extLst>
              <a:ext uri="{FF2B5EF4-FFF2-40B4-BE49-F238E27FC236}">
                <a16:creationId xmlns:a16="http://schemas.microsoft.com/office/drawing/2014/main" id="{A3D857DE-572D-466B-89D5-01DD7B304C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5589588"/>
            <a:ext cx="2736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41" name="Line 21">
            <a:extLst>
              <a:ext uri="{FF2B5EF4-FFF2-40B4-BE49-F238E27FC236}">
                <a16:creationId xmlns:a16="http://schemas.microsoft.com/office/drawing/2014/main" id="{2BA8E838-7948-4303-8770-BCA8A9BD0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4221163"/>
            <a:ext cx="2736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42" name="Line 22">
            <a:extLst>
              <a:ext uri="{FF2B5EF4-FFF2-40B4-BE49-F238E27FC236}">
                <a16:creationId xmlns:a16="http://schemas.microsoft.com/office/drawing/2014/main" id="{6376F5C6-3848-433F-8ADE-4115DC613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4868863"/>
            <a:ext cx="31686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45" name="Text Box 25">
            <a:extLst>
              <a:ext uri="{FF2B5EF4-FFF2-40B4-BE49-F238E27FC236}">
                <a16:creationId xmlns:a16="http://schemas.microsoft.com/office/drawing/2014/main" id="{D7F91A8C-189E-4E30-B958-1D5A09DAD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34050"/>
            <a:ext cx="39957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E.</a:t>
            </a:r>
            <a:r>
              <a:rPr lang="pt-BR" altLang="pt-BR" sz="12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Santo</a:t>
            </a:r>
          </a:p>
        </p:txBody>
      </p:sp>
      <p:sp>
        <p:nvSpPr>
          <p:cNvPr id="56346" name="Text Box 26">
            <a:extLst>
              <a:ext uri="{FF2B5EF4-FFF2-40B4-BE49-F238E27FC236}">
                <a16:creationId xmlns:a16="http://schemas.microsoft.com/office/drawing/2014/main" id="{03ECB8CF-EDBF-4E45-8D5F-2CB281FCA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5734050"/>
            <a:ext cx="3708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4000" b="1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	  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</a:t>
            </a:r>
            <a:r>
              <a:rPr lang="pt-BR" altLang="pt-BR" sz="14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  <a:r>
              <a:rPr lang="pt-BR" altLang="pt-BR" sz="14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</a:t>
            </a:r>
            <a:r>
              <a:rPr lang="pt-BR" altLang="pt-BR" sz="14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</a:t>
            </a:r>
            <a:r>
              <a:rPr lang="pt-BR" altLang="pt-BR" sz="16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56349" name="Text Box 29">
            <a:extLst>
              <a:ext uri="{FF2B5EF4-FFF2-40B4-BE49-F238E27FC236}">
                <a16:creationId xmlns:a16="http://schemas.microsoft.com/office/drawing/2014/main" id="{99467036-43F8-4BA9-BDE7-517827976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5516563"/>
            <a:ext cx="3097212" cy="11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NATUREZA</a:t>
            </a:r>
          </a:p>
          <a:p>
            <a:pPr algn="ctr">
              <a:lnSpc>
                <a:spcPct val="90000"/>
              </a:lnSpc>
            </a:pPr>
            <a:endParaRPr lang="pt-BR" altLang="pt-BR" sz="3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</a:pP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HUMANA</a:t>
            </a:r>
          </a:p>
        </p:txBody>
      </p:sp>
      <p:sp>
        <p:nvSpPr>
          <p:cNvPr id="56351" name="Line 31">
            <a:extLst>
              <a:ext uri="{FF2B5EF4-FFF2-40B4-BE49-F238E27FC236}">
                <a16:creationId xmlns:a16="http://schemas.microsoft.com/office/drawing/2014/main" id="{A1C3438E-6F90-495B-B95D-EDEF9A0D92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8538" y="5589588"/>
            <a:ext cx="1150937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52" name="Line 32">
            <a:extLst>
              <a:ext uri="{FF2B5EF4-FFF2-40B4-BE49-F238E27FC236}">
                <a16:creationId xmlns:a16="http://schemas.microsoft.com/office/drawing/2014/main" id="{DD02B365-B67C-4830-8B54-CFE9C03AE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538" y="6165850"/>
            <a:ext cx="1223962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72" name="Line 52">
            <a:extLst>
              <a:ext uri="{FF2B5EF4-FFF2-40B4-BE49-F238E27FC236}">
                <a16:creationId xmlns:a16="http://schemas.microsoft.com/office/drawing/2014/main" id="{3D59D0E8-2AF9-4572-AAFA-2F8D6E2E8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6165850"/>
            <a:ext cx="1225550" cy="3587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73" name="Line 53">
            <a:extLst>
              <a:ext uri="{FF2B5EF4-FFF2-40B4-BE49-F238E27FC236}">
                <a16:creationId xmlns:a16="http://schemas.microsoft.com/office/drawing/2014/main" id="{FD0048CA-9272-4467-A19A-2109FD754D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425" y="5589588"/>
            <a:ext cx="1152525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6" name="Rectangle 4">
            <a:extLst>
              <a:ext uri="{FF2B5EF4-FFF2-40B4-BE49-F238E27FC236}">
                <a16:creationId xmlns:a16="http://schemas.microsoft.com/office/drawing/2014/main" id="{6A623524-5AAC-4AB8-B654-B27FB2172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9144000" cy="5184775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Embora a encarnação seja o “</a:t>
            </a:r>
            <a:r>
              <a:rPr lang="pt-BR" altLang="pt-BR" sz="6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mistério dos mistérios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”, ou o “</a:t>
            </a:r>
            <a:r>
              <a:rPr lang="pt-BR" altLang="pt-BR" sz="6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mistério</a:t>
            </a:r>
            <a:r>
              <a:rPr lang="pt-BR" altLang="pt-BR" sz="4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insondável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”</a:t>
            </a:r>
            <a:r>
              <a:rPr lang="pt-BR" altLang="pt-BR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(</a:t>
            </a:r>
            <a:r>
              <a:rPr lang="pt-BR" altLang="pt-BR" sz="4000" b="1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Ibid</a:t>
            </a:r>
            <a:r>
              <a:rPr lang="pt-BR" altLang="pt-BR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.,</a:t>
            </a:r>
            <a:r>
              <a:rPr lang="pt-BR" altLang="pt-BR" sz="2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V:1130)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somos incentivados a meditar nesse tema, “que bem pode ocupar nossos pensamentos por toda a existência.”</a:t>
            </a:r>
          </a:p>
        </p:txBody>
      </p:sp>
      <p:sp>
        <p:nvSpPr>
          <p:cNvPr id="259078" name="Text Box 6">
            <a:extLst>
              <a:ext uri="{FF2B5EF4-FFF2-40B4-BE49-F238E27FC236}">
                <a16:creationId xmlns:a16="http://schemas.microsoft.com/office/drawing/2014/main" id="{C97C8225-EB93-455C-BCB5-DA5D04EBA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734050"/>
            <a:ext cx="72358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4000" b="1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Mensagem aos Jovens</a:t>
            </a:r>
            <a:r>
              <a:rPr lang="pt-BR" altLang="pt-BR" sz="4000" b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253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9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/>
      <p:bldP spid="25907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>
            <a:extLst>
              <a:ext uri="{FF2B5EF4-FFF2-40B4-BE49-F238E27FC236}">
                <a16:creationId xmlns:a16="http://schemas.microsoft.com/office/drawing/2014/main" id="{7CF653C3-3DEA-4734-8691-6E5F7AF96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3816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Simultaneamente,</a:t>
            </a:r>
            <a:r>
              <a:rPr lang="pt-BR" altLang="pt-BR" sz="5400">
                <a:solidFill>
                  <a:srgbClr val="008000"/>
                </a:solidFill>
              </a:rPr>
              <a:t> 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houve também um movimento de atuação partindo do </a:t>
            </a:r>
            <a:r>
              <a:rPr lang="pt-BR" altLang="pt-BR" sz="54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óvulo de Maria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 em direção ao </a:t>
            </a:r>
            <a:b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</a:br>
            <a:r>
              <a:rPr lang="pt-BR" altLang="pt-BR" sz="54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elemento imaculado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, criado pelo Espírito Santo.</a:t>
            </a:r>
            <a:endParaRPr lang="pt-BR" altLang="pt-BR" sz="5400" b="1" u="sng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58373" name="Text Box 5">
            <a:extLst>
              <a:ext uri="{FF2B5EF4-FFF2-40B4-BE49-F238E27FC236}">
                <a16:creationId xmlns:a16="http://schemas.microsoft.com/office/drawing/2014/main" id="{9387BCE5-D03E-4505-AB2C-26D6542EE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92600"/>
            <a:ext cx="298767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Elemento</a:t>
            </a:r>
          </a:p>
          <a:p>
            <a:pPr algn="ctr">
              <a:lnSpc>
                <a:spcPct val="90000"/>
              </a:lnSpc>
            </a:pP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Imaculado</a:t>
            </a:r>
          </a:p>
        </p:txBody>
      </p:sp>
      <p:sp>
        <p:nvSpPr>
          <p:cNvPr id="58374" name="Text Box 6">
            <a:extLst>
              <a:ext uri="{FF2B5EF4-FFF2-40B4-BE49-F238E27FC236}">
                <a16:creationId xmlns:a16="http://schemas.microsoft.com/office/drawing/2014/main" id="{BDB656B8-87FB-4EA3-9C23-7D461516A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365625"/>
            <a:ext cx="2881312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Elemento</a:t>
            </a:r>
          </a:p>
          <a:p>
            <a:pPr algn="ctr">
              <a:lnSpc>
                <a:spcPct val="90000"/>
              </a:lnSpc>
            </a:pPr>
            <a:r>
              <a:rPr lang="pt-BR" altLang="pt-BR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Maculado</a:t>
            </a:r>
          </a:p>
        </p:txBody>
      </p:sp>
      <p:sp>
        <p:nvSpPr>
          <p:cNvPr id="58378" name="Line 10">
            <a:extLst>
              <a:ext uri="{FF2B5EF4-FFF2-40B4-BE49-F238E27FC236}">
                <a16:creationId xmlns:a16="http://schemas.microsoft.com/office/drawing/2014/main" id="{7F5C2B58-2E8E-4134-B789-7A3F61557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4292600"/>
            <a:ext cx="0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379" name="Line 11">
            <a:extLst>
              <a:ext uri="{FF2B5EF4-FFF2-40B4-BE49-F238E27FC236}">
                <a16:creationId xmlns:a16="http://schemas.microsoft.com/office/drawing/2014/main" id="{2C1DC108-2C4B-46C8-AF64-B2E64CCBB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2138" y="4292600"/>
            <a:ext cx="0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391" name="Line 23">
            <a:extLst>
              <a:ext uri="{FF2B5EF4-FFF2-40B4-BE49-F238E27FC236}">
                <a16:creationId xmlns:a16="http://schemas.microsoft.com/office/drawing/2014/main" id="{DB36F264-67F2-4D2A-B13F-84B7180B67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4292600"/>
            <a:ext cx="29527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392" name="Line 24">
            <a:extLst>
              <a:ext uri="{FF2B5EF4-FFF2-40B4-BE49-F238E27FC236}">
                <a16:creationId xmlns:a16="http://schemas.microsoft.com/office/drawing/2014/main" id="{2D3FB401-E513-48F3-8071-625CB9A7EE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661025"/>
            <a:ext cx="29527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09" name="Line 41">
            <a:extLst>
              <a:ext uri="{FF2B5EF4-FFF2-40B4-BE49-F238E27FC236}">
                <a16:creationId xmlns:a16="http://schemas.microsoft.com/office/drawing/2014/main" id="{8A25D94D-2EED-42C4-9A18-4C0F5B6C6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4292600"/>
            <a:ext cx="0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10" name="Line 42">
            <a:extLst>
              <a:ext uri="{FF2B5EF4-FFF2-40B4-BE49-F238E27FC236}">
                <a16:creationId xmlns:a16="http://schemas.microsoft.com/office/drawing/2014/main" id="{CB3FBFFF-6506-427B-A02E-6F3788A7F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8820150" y="4292600"/>
            <a:ext cx="0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12" name="Line 44">
            <a:extLst>
              <a:ext uri="{FF2B5EF4-FFF2-40B4-BE49-F238E27FC236}">
                <a16:creationId xmlns:a16="http://schemas.microsoft.com/office/drawing/2014/main" id="{680D8838-6227-4F1D-A89C-3A0E3E20F0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5661025"/>
            <a:ext cx="2735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13" name="Line 45">
            <a:extLst>
              <a:ext uri="{FF2B5EF4-FFF2-40B4-BE49-F238E27FC236}">
                <a16:creationId xmlns:a16="http://schemas.microsoft.com/office/drawing/2014/main" id="{F3A46F3C-3ADD-489B-AB94-48EFE16A5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4292600"/>
            <a:ext cx="27352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14" name="Line 46">
            <a:extLst>
              <a:ext uri="{FF2B5EF4-FFF2-40B4-BE49-F238E27FC236}">
                <a16:creationId xmlns:a16="http://schemas.microsoft.com/office/drawing/2014/main" id="{3C89E6E4-C368-4863-A592-933B262F52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32138" y="4941888"/>
            <a:ext cx="29527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16" name="Text Box 48">
            <a:extLst>
              <a:ext uri="{FF2B5EF4-FFF2-40B4-BE49-F238E27FC236}">
                <a16:creationId xmlns:a16="http://schemas.microsoft.com/office/drawing/2014/main" id="{FA3676CB-CF80-42A6-9070-CA75319F9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6925"/>
            <a:ext cx="2481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14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E.</a:t>
            </a:r>
            <a:r>
              <a:rPr lang="pt-BR" altLang="pt-BR" sz="12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Santo</a:t>
            </a:r>
          </a:p>
        </p:txBody>
      </p:sp>
      <p:sp>
        <p:nvSpPr>
          <p:cNvPr id="58417" name="Text Box 49">
            <a:extLst>
              <a:ext uri="{FF2B5EF4-FFF2-40B4-BE49-F238E27FC236}">
                <a16:creationId xmlns:a16="http://schemas.microsoft.com/office/drawing/2014/main" id="{E428BDCB-AE85-4D73-A9FF-026675A4D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5876925"/>
            <a:ext cx="1944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</a:t>
            </a:r>
            <a:r>
              <a:rPr lang="pt-BR" altLang="pt-BR" sz="14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  <a:r>
              <a:rPr lang="pt-BR" altLang="pt-BR" sz="14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r</a:t>
            </a:r>
            <a:r>
              <a:rPr lang="pt-BR" altLang="pt-BR" sz="14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</a:t>
            </a:r>
            <a:r>
              <a:rPr lang="pt-BR" altLang="pt-BR" sz="16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4000" b="1" u="sng"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58419" name="Text Box 51">
            <a:extLst>
              <a:ext uri="{FF2B5EF4-FFF2-40B4-BE49-F238E27FC236}">
                <a16:creationId xmlns:a16="http://schemas.microsoft.com/office/drawing/2014/main" id="{F485370C-F361-42C5-B94B-EBA5809B8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5661025"/>
            <a:ext cx="2952750" cy="11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NATUREZA</a:t>
            </a:r>
          </a:p>
          <a:p>
            <a:pPr algn="ctr">
              <a:lnSpc>
                <a:spcPct val="90000"/>
              </a:lnSpc>
            </a:pPr>
            <a:endParaRPr lang="pt-BR" altLang="pt-BR" sz="3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</a:pPr>
            <a:r>
              <a:rPr lang="pt-BR" altLang="pt-BR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HUMANA</a:t>
            </a:r>
          </a:p>
        </p:txBody>
      </p:sp>
      <p:sp>
        <p:nvSpPr>
          <p:cNvPr id="58420" name="Line 52">
            <a:extLst>
              <a:ext uri="{FF2B5EF4-FFF2-40B4-BE49-F238E27FC236}">
                <a16:creationId xmlns:a16="http://schemas.microsoft.com/office/drawing/2014/main" id="{C467E067-5DC7-4176-A89A-218D9005A7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4075" y="5732463"/>
            <a:ext cx="1150938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21" name="Line 53">
            <a:extLst>
              <a:ext uri="{FF2B5EF4-FFF2-40B4-BE49-F238E27FC236}">
                <a16:creationId xmlns:a16="http://schemas.microsoft.com/office/drawing/2014/main" id="{C25257D9-9510-4E2C-9CDD-7C45DC74E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4075" y="6308725"/>
            <a:ext cx="1223963" cy="3603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30" name="Line 62">
            <a:extLst>
              <a:ext uri="{FF2B5EF4-FFF2-40B4-BE49-F238E27FC236}">
                <a16:creationId xmlns:a16="http://schemas.microsoft.com/office/drawing/2014/main" id="{2D27CB8E-4C89-43C1-B18E-23256EE443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6237288"/>
            <a:ext cx="1152525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432" name="Line 64">
            <a:extLst>
              <a:ext uri="{FF2B5EF4-FFF2-40B4-BE49-F238E27FC236}">
                <a16:creationId xmlns:a16="http://schemas.microsoft.com/office/drawing/2014/main" id="{8A773E2D-0969-4DC6-8316-2B899BF519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734050"/>
            <a:ext cx="1152525" cy="5032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>
            <a:extLst>
              <a:ext uri="{FF2B5EF4-FFF2-40B4-BE49-F238E27FC236}">
                <a16:creationId xmlns:a16="http://schemas.microsoft.com/office/drawing/2014/main" id="{F951815E-BEA7-4243-BAB2-E240A2AD0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3730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66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Esta atuação exerceu um efeito recíproco simultâneo nos elementos,</a:t>
            </a:r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6F4B0527-D179-47CC-A9A4-5F4AD89AF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076700"/>
            <a:ext cx="856932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anose="020B0806030902050204" pitchFamily="34" charset="0"/>
              </a:rPr>
              <a:t>acarretando os seguintes resultados:</a:t>
            </a:r>
            <a:r>
              <a:rPr lang="pt-BR" altLang="pt-BR" b="1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5BBD8578-CCE6-4336-9FDC-86DFE10FF2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922337"/>
          </a:xfrm>
        </p:spPr>
        <p:txBody>
          <a:bodyPr/>
          <a:lstStyle/>
          <a:p>
            <a:pPr algn="l"/>
            <a:r>
              <a:rPr lang="pt-BR" altLang="pt-BR" sz="53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Primeiro</a:t>
            </a:r>
            <a:r>
              <a:rPr lang="pt-BR" alt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3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Fato</a:t>
            </a:r>
            <a:r>
              <a:rPr lang="pt-BR" altLang="pt-BR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3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Prodigioso</a:t>
            </a:r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:</a:t>
            </a:r>
            <a:endParaRPr lang="pt-BR" altLang="pt-BR" sz="4000" b="1" u="sng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D865A3B-58B0-4701-91D6-4C92A9016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686800" cy="27368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4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Imacularidade do elemento pro-vido pelo Espírito</a:t>
            </a:r>
            <a:r>
              <a:rPr lang="pt-BR" altLang="pt-BR" sz="4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4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Santo neutra-lizou a </a:t>
            </a:r>
            <a:r>
              <a:rPr lang="pt-BR" altLang="pt-BR" sz="4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mácula do pecado</a:t>
            </a:r>
            <a:r>
              <a:rPr lang="pt-BR" altLang="pt-BR" sz="4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no óvulo de Maria.</a:t>
            </a: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6DAA2B28-F1C9-42A6-993D-6C91EA764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005263"/>
            <a:ext cx="8569325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zigoto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originou</a:t>
            </a:r>
            <a:r>
              <a:rPr lang="pt-BR" altLang="pt-BR" sz="5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...</a:t>
            </a:r>
          </a:p>
        </p:txBody>
      </p:sp>
      <p:sp>
        <p:nvSpPr>
          <p:cNvPr id="64517" name="Text Box 5">
            <a:extLst>
              <a:ext uri="{FF2B5EF4-FFF2-40B4-BE49-F238E27FC236}">
                <a16:creationId xmlns:a16="http://schemas.microsoft.com/office/drawing/2014/main" id="{E29BC183-0A0F-48F4-97F7-2C3CD8808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84763"/>
            <a:ext cx="9144000" cy="173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0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IMACULADO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  <p:bldP spid="64515" grpId="0" build="p"/>
      <p:bldP spid="64516" grpId="0"/>
      <p:bldP spid="645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A86810ED-3816-4128-9955-8313E5621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922337"/>
          </a:xfrm>
        </p:spPr>
        <p:txBody>
          <a:bodyPr/>
          <a:lstStyle/>
          <a:p>
            <a:pPr algn="l"/>
            <a:br>
              <a:rPr lang="pt-BR" altLang="pt-BR" sz="300" b="1" u="sng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</a:br>
            <a:r>
              <a:rPr lang="pt-BR" altLang="pt-BR" sz="53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Segundo Fato Prodigioso</a:t>
            </a:r>
            <a:r>
              <a:rPr lang="pt-BR" altLang="pt-BR" sz="53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: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35294DB-8B5A-4483-8E1B-0F3B673AD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642350" cy="410368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Conseqüências</a:t>
            </a:r>
            <a:r>
              <a:rPr lang="pt-BR" altLang="pt-BR" sz="40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do</a:t>
            </a:r>
            <a:r>
              <a:rPr lang="pt-BR" altLang="pt-BR" sz="40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pecado,</a:t>
            </a:r>
            <a:r>
              <a:rPr lang="pt-BR" altLang="pt-BR" sz="36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em termos de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mortalidade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,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fra-gilidade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,</a:t>
            </a:r>
            <a:r>
              <a:rPr lang="pt-BR" altLang="pt-BR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limitações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,</a:t>
            </a:r>
            <a:r>
              <a:rPr lang="pt-BR" altLang="pt-BR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etc.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,</a:t>
            </a:r>
            <a:r>
              <a:rPr lang="pt-BR" altLang="pt-BR" sz="2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pro</a:t>
            </a:r>
            <a:r>
              <a:rPr lang="pt-BR" altLang="pt-BR" sz="3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-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vindas do </a:t>
            </a:r>
            <a:r>
              <a:rPr lang="pt-BR" altLang="pt-BR" sz="5400" b="1" u="sng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óvulo de Maria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, neutralizaram o </a:t>
            </a:r>
            <a:r>
              <a:rPr lang="pt-BR" altLang="pt-BR" sz="5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vigor pleno</a:t>
            </a:r>
            <a:r>
              <a:rPr lang="pt-BR" altLang="pt-BR" sz="5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 do elemento masculino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4250CF4-E08A-4370-8944-B79BB47BF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Zigoto se originou...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9AC5A4D-5931-4DB7-A4D1-40ACE7164C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4713288"/>
          </a:xfrm>
        </p:spPr>
        <p:txBody>
          <a:bodyPr/>
          <a:lstStyle/>
          <a:p>
            <a:pPr algn="ctr">
              <a:lnSpc>
                <a:spcPct val="75000"/>
              </a:lnSpc>
              <a:buFontTx/>
              <a:buNone/>
            </a:pPr>
            <a:r>
              <a:rPr lang="pt-BR" altLang="pt-BR" sz="11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...com as debilidades impostas pelo</a:t>
            </a:r>
            <a:r>
              <a:rPr lang="pt-BR" altLang="pt-BR" sz="76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pt-BR" altLang="pt-BR" sz="11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anose="02050604050505020204" pitchFamily="18" charset="0"/>
              </a:rPr>
              <a:t>pecado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165FC692-E156-4FB9-B867-5F19E22D8B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2649537"/>
          </a:xfrm>
        </p:spPr>
        <p:txBody>
          <a:bodyPr/>
          <a:lstStyle/>
          <a:p>
            <a:r>
              <a:rPr lang="pt-BR" altLang="pt-BR" sz="6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Isso encontra um </a:t>
            </a:r>
            <a:r>
              <a:rPr lang="pt-BR" altLang="pt-BR" sz="6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paralelo biológico</a:t>
            </a:r>
            <a:r>
              <a:rPr lang="pt-BR" altLang="pt-BR" sz="6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no seguinte fato: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DDDCF57-47B7-47B1-9A71-FB70933D1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3141663"/>
            <a:ext cx="8642350" cy="2984500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8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No</a:t>
            </a:r>
            <a:r>
              <a:rPr lang="pt-BR" altLang="pt-BR" sz="7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8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processo</a:t>
            </a:r>
            <a:r>
              <a:rPr lang="pt-BR" altLang="pt-BR" sz="7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8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da fecundação...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>
            <a:extLst>
              <a:ext uri="{FF2B5EF4-FFF2-40B4-BE49-F238E27FC236}">
                <a16:creationId xmlns:a16="http://schemas.microsoft.com/office/drawing/2014/main" id="{1CABC726-D4AB-4F74-B953-20B7921AA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1785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pt-BR" altLang="pt-BR" sz="69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...um fator genético </a:t>
            </a:r>
            <a:r>
              <a:rPr lang="pt-BR" altLang="pt-BR" sz="8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predominante</a:t>
            </a:r>
            <a:r>
              <a:rPr lang="pt-BR" altLang="pt-BR" sz="69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suplanta outro de igual categoria,</a:t>
            </a:r>
            <a:br>
              <a:rPr lang="pt-BR" altLang="pt-BR" sz="69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</a:br>
            <a:r>
              <a:rPr lang="pt-BR" altLang="pt-BR" sz="7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não predominante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>
            <a:extLst>
              <a:ext uri="{FF2B5EF4-FFF2-40B4-BE49-F238E27FC236}">
                <a16:creationId xmlns:a16="http://schemas.microsoft.com/office/drawing/2014/main" id="{CBD20481-4D43-4B12-AA3E-D0D4C0861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Por exemplo, uma criança  possui olhos escuros como os da mãe, e não olhos cla-ros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como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os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do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pai,</a:t>
            </a:r>
            <a:r>
              <a:rPr lang="pt-BR" altLang="pt-BR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porque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o </a:t>
            </a:r>
            <a:r>
              <a:rPr lang="pt-BR" altLang="pt-BR" sz="5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fator</a:t>
            </a:r>
            <a:r>
              <a:rPr lang="pt-BR" altLang="pt-BR" sz="58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pt-BR" altLang="pt-BR" sz="5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genético/hereditário</a:t>
            </a: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a este respeito é predomi-nante no lote dos 23 cro-mossomos </a:t>
            </a:r>
            <a:r>
              <a:rPr lang="pt-BR" altLang="pt-BR" sz="5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herdados dela</a:t>
            </a:r>
            <a:r>
              <a:rPr lang="pt-BR" altLang="pt-BR" sz="5200" b="1">
                <a:effectLst>
                  <a:outerShdw blurRad="38100" dist="38100" dir="2700000" algn="tl">
                    <a:srgbClr val="FFFFFF"/>
                  </a:outerShdw>
                </a:effectLst>
              </a:rPr>
              <a:t> pela criança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B0939660-F320-4674-812B-55B98E2AD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642350" cy="6048375"/>
          </a:xfrm>
        </p:spPr>
        <p:txBody>
          <a:bodyPr/>
          <a:lstStyle/>
          <a:p>
            <a:r>
              <a:rPr lang="pt-BR" altLang="pt-BR" sz="8300" b="1"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</a:rPr>
              <a:t>Transferindo este conceito biológico para o milagre da encarnação...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>
            <a:extLst>
              <a:ext uri="{FF2B5EF4-FFF2-40B4-BE49-F238E27FC236}">
                <a16:creationId xmlns:a16="http://schemas.microsoft.com/office/drawing/2014/main" id="{057A9689-31EC-4AEA-8840-0E0FDB9B44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r>
              <a:rPr lang="pt-BR" altLang="pt-BR" sz="5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Não surpreende que o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“fator</a:t>
            </a:r>
            <a:r>
              <a:rPr lang="pt-BR" altLang="pt-BR" sz="3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genético/hereditário”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   </a:t>
            </a:r>
            <a:r>
              <a:rPr lang="pt-BR" altLang="pt-BR" sz="5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de</a:t>
            </a:r>
            <a:r>
              <a:rPr lang="pt-BR" altLang="pt-B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000" b="1" i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imacularidade</a:t>
            </a:r>
            <a:r>
              <a:rPr lang="pt-BR" altLang="pt-BR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dos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23</a:t>
            </a:r>
            <a:r>
              <a:rPr lang="pt-BR" altLang="pt-BR" sz="32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5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cro</a:t>
            </a:r>
            <a:r>
              <a:rPr lang="pt-BR" altLang="pt-BR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5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mossomos da célula mascu-lina criada diretamente pe-lo Espírito Santo tenha sido predominante...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4" name="Rectangle 4">
            <a:extLst>
              <a:ext uri="{FF2B5EF4-FFF2-40B4-BE49-F238E27FC236}">
                <a16:creationId xmlns:a16="http://schemas.microsoft.com/office/drawing/2014/main" id="{7EB14BEC-E081-448D-A972-43F8C67B0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492375"/>
          </a:xfrm>
        </p:spPr>
        <p:txBody>
          <a:bodyPr/>
          <a:lstStyle/>
          <a:p>
            <a:pPr>
              <a:lnSpc>
                <a:spcPct val="65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“...eis um tema para o mais profundo pensamento e o mais concentrado estudo.”</a:t>
            </a:r>
          </a:p>
        </p:txBody>
      </p:sp>
      <p:sp>
        <p:nvSpPr>
          <p:cNvPr id="261125" name="Text Box 5">
            <a:extLst>
              <a:ext uri="{FF2B5EF4-FFF2-40B4-BE49-F238E27FC236}">
                <a16:creationId xmlns:a16="http://schemas.microsoft.com/office/drawing/2014/main" id="{757FF556-E958-441C-90A4-F9DE3799C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989138"/>
            <a:ext cx="57610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Mensagens aos Jovens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255</a:t>
            </a:r>
          </a:p>
        </p:txBody>
      </p:sp>
      <p:sp>
        <p:nvSpPr>
          <p:cNvPr id="261126" name="Text Box 6">
            <a:extLst>
              <a:ext uri="{FF2B5EF4-FFF2-40B4-BE49-F238E27FC236}">
                <a16:creationId xmlns:a16="http://schemas.microsoft.com/office/drawing/2014/main" id="{05028746-C78F-4750-892D-A33971695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08275"/>
            <a:ext cx="9144000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5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“Os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que procuram a justiça de Cristo... meditam sobre a encarnação...”</a:t>
            </a:r>
          </a:p>
        </p:txBody>
      </p:sp>
      <p:sp>
        <p:nvSpPr>
          <p:cNvPr id="261128" name="Text Box 8">
            <a:extLst>
              <a:ext uri="{FF2B5EF4-FFF2-40B4-BE49-F238E27FC236}">
                <a16:creationId xmlns:a16="http://schemas.microsoft.com/office/drawing/2014/main" id="{6A4992D4-5CFF-452F-8B00-5E478D2A1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3933825"/>
            <a:ext cx="3673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pt-BR" altLang="pt-BR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T.</a:t>
            </a:r>
            <a:r>
              <a:rPr lang="pt-BR" altLang="pt-BR" sz="2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Ministr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.,</a:t>
            </a:r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87,</a:t>
            </a:r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88</a:t>
            </a:r>
          </a:p>
        </p:txBody>
      </p:sp>
      <p:sp>
        <p:nvSpPr>
          <p:cNvPr id="261129" name="Text Box 9">
            <a:extLst>
              <a:ext uri="{FF2B5EF4-FFF2-40B4-BE49-F238E27FC236}">
                <a16:creationId xmlns:a16="http://schemas.microsoft.com/office/drawing/2014/main" id="{3A6DEDD9-7696-4241-986E-FDC6AE7D2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68863"/>
            <a:ext cx="9144000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5000"/>
              </a:lnSpc>
            </a:pP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“A encarnação de Cristo” é um</a:t>
            </a:r>
            <a:r>
              <a:rPr lang="pt-BR" altLang="pt-B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dos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“temas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vitais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do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Cris</a:t>
            </a:r>
            <a:r>
              <a:rPr lang="pt-BR" altLang="pt-BR" sz="4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-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tianismo...”</a:t>
            </a:r>
          </a:p>
        </p:txBody>
      </p:sp>
      <p:sp>
        <p:nvSpPr>
          <p:cNvPr id="261130" name="Text Box 10">
            <a:extLst>
              <a:ext uri="{FF2B5EF4-FFF2-40B4-BE49-F238E27FC236}">
                <a16:creationId xmlns:a16="http://schemas.microsoft.com/office/drawing/2014/main" id="{D36DEDB0-5E25-425D-A3AA-CA5301E49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" y="5321300"/>
            <a:ext cx="8734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/>
          </a:p>
        </p:txBody>
      </p:sp>
      <p:sp>
        <p:nvSpPr>
          <p:cNvPr id="261131" name="Text Box 11">
            <a:extLst>
              <a:ext uri="{FF2B5EF4-FFF2-40B4-BE49-F238E27FC236}">
                <a16:creationId xmlns:a16="http://schemas.microsoft.com/office/drawing/2014/main" id="{9CCE8CEB-0287-49BE-9C17-A4D647656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6092825"/>
            <a:ext cx="53641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Cons.</a:t>
            </a:r>
            <a:r>
              <a:rPr lang="pt-BR" altLang="pt-BR" sz="2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Prof.,</a:t>
            </a:r>
            <a:r>
              <a:rPr lang="pt-BR" altLang="pt-BR" sz="2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Pais,</a:t>
            </a:r>
            <a:r>
              <a:rPr lang="pt-BR" altLang="pt-BR" sz="2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Est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.,</a:t>
            </a:r>
            <a:r>
              <a:rPr lang="pt-BR" altLang="pt-BR" sz="24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385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1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1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1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1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1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1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4" grpId="0"/>
      <p:bldP spid="261125" grpId="0"/>
      <p:bldP spid="261126" grpId="0"/>
      <p:bldP spid="261128" grpId="0"/>
      <p:bldP spid="261129" grpId="0"/>
      <p:bldP spid="26113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>
            <a:extLst>
              <a:ext uri="{FF2B5EF4-FFF2-40B4-BE49-F238E27FC236}">
                <a16:creationId xmlns:a16="http://schemas.microsoft.com/office/drawing/2014/main" id="{0FEB8CDD-21A8-43D4-A59C-8509BBD39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...e tenha neutralizado o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6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fator</a:t>
            </a:r>
            <a:r>
              <a:rPr lang="pt-BR" altLang="pt-BR" sz="3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 </a:t>
            </a:r>
            <a:r>
              <a:rPr lang="pt-BR" altLang="pt-BR" sz="59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“</a:t>
            </a:r>
            <a:r>
              <a:rPr lang="pt-BR" altLang="pt-BR" sz="6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genético/hereditário</a:t>
            </a:r>
            <a:r>
              <a:rPr lang="pt-BR" altLang="pt-BR" sz="59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”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   de </a:t>
            </a:r>
            <a:r>
              <a:rPr lang="pt-BR" altLang="pt-BR" sz="6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macularidade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dos 23 cromossomos do óvulo de Maria...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>
            <a:extLst>
              <a:ext uri="{FF2B5EF4-FFF2-40B4-BE49-F238E27FC236}">
                <a16:creationId xmlns:a16="http://schemas.microsoft.com/office/drawing/2014/main" id="{BF18D18F-547E-461B-B6DF-D205CC0F2E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/>
          <a:lstStyle/>
          <a:p>
            <a:r>
              <a:rPr lang="pt-BR" altLang="pt-BR" sz="95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empus Sans ITC" panose="04020404030D07020202" pitchFamily="82" charset="0"/>
              </a:rPr>
              <a:t>...porque afinal...</a:t>
            </a: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B529DAA6-11B6-4A9B-A001-BF1A129E6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73238"/>
            <a:ext cx="864235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sto MT" panose="02040603050505030304" pitchFamily="18" charset="0"/>
              </a:rPr>
              <a:t>...aquilo que é per-feito deve suplantar o que é imperfeito, e pecaminoso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1"/>
      <p:bldP spid="8704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>
            <a:extLst>
              <a:ext uri="{FF2B5EF4-FFF2-40B4-BE49-F238E27FC236}">
                <a16:creationId xmlns:a16="http://schemas.microsoft.com/office/drawing/2014/main" id="{DD4BCC66-155F-4613-B978-7759F02AE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633730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Mas que a </a:t>
            </a:r>
            <a:r>
              <a:rPr lang="pt-BR" altLang="pt-BR" sz="72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perfei-ção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tenha cedido lugar</a:t>
            </a:r>
            <a:r>
              <a:rPr lang="pt-BR" altLang="pt-BR" sz="58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àquilo</a:t>
            </a:r>
            <a:r>
              <a:rPr lang="pt-BR" altLang="pt-BR" sz="60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que</a:t>
            </a:r>
            <a:r>
              <a:rPr lang="pt-BR" altLang="pt-BR" sz="60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é</a:t>
            </a:r>
            <a:r>
              <a:rPr lang="pt-BR" altLang="pt-BR" sz="60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imperfeito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</a:t>
            </a:r>
            <a:r>
              <a:rPr lang="pt-BR" altLang="pt-BR" sz="36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frágil</a:t>
            </a:r>
            <a:r>
              <a:rPr lang="pt-BR" altLang="pt-BR" sz="3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</a:t>
            </a:r>
            <a:r>
              <a:rPr lang="pt-BR" altLang="pt-BR" sz="3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mortal</a:t>
            </a:r>
            <a:r>
              <a:rPr lang="pt-BR" altLang="pt-BR" sz="48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é</a:t>
            </a:r>
            <a:r>
              <a:rPr lang="pt-BR" altLang="pt-BR" sz="48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por</a:t>
            </a:r>
            <a:r>
              <a:rPr lang="pt-BR" altLang="pt-BR" sz="48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2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demais maravilhoso.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>
            <a:extLst>
              <a:ext uri="{FF2B5EF4-FFF2-40B4-BE49-F238E27FC236}">
                <a16:creationId xmlns:a16="http://schemas.microsoft.com/office/drawing/2014/main" id="{C03FA88F-AE7A-4CBA-9D35-39C61D282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24998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pt-BR" altLang="pt-BR" sz="72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De fato, o Espírito Santo criou uma </a:t>
            </a:r>
            <a:r>
              <a:rPr lang="pt-BR" altLang="pt-BR" sz="72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célula masculina</a:t>
            </a:r>
            <a:r>
              <a:rPr lang="pt-BR" altLang="pt-BR" sz="72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com 23 cro-mossomos dotados de carga</a:t>
            </a:r>
            <a:r>
              <a:rPr lang="pt-BR" altLang="pt-BR" sz="6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genética</a:t>
            </a:r>
            <a:r>
              <a:rPr lang="pt-BR" altLang="pt-BR" sz="6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não</a:t>
            </a:r>
            <a:r>
              <a:rPr lang="pt-BR" altLang="pt-BR" sz="63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pre-dominante</a:t>
            </a:r>
            <a:r>
              <a:rPr lang="pt-BR" altLang="pt-BR" sz="32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no que tan-ge às </a:t>
            </a:r>
            <a:r>
              <a:rPr lang="pt-BR" altLang="pt-BR" sz="7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conseqüências do pecado</a:t>
            </a:r>
            <a:r>
              <a:rPr lang="pt-BR" altLang="pt-BR" sz="72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>
            <a:extLst>
              <a:ext uri="{FF2B5EF4-FFF2-40B4-BE49-F238E27FC236}">
                <a16:creationId xmlns:a16="http://schemas.microsoft.com/office/drawing/2014/main" id="{4D4CE779-CDC9-4220-945A-B64C01DFA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107112"/>
          </a:xfrm>
        </p:spPr>
        <p:txBody>
          <a:bodyPr/>
          <a:lstStyle/>
          <a:p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Aqui o predomínio pertenceu à “</a:t>
            </a:r>
            <a:r>
              <a:rPr lang="pt-BR" altLang="pt-BR" sz="7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carga genética</a:t>
            </a:r>
            <a:r>
              <a:rPr lang="pt-BR" altLang="pt-BR" sz="72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” dos 23 cromosso-mos da célula de Maria!</a:t>
            </a:r>
            <a:endParaRPr lang="pt-BR" altLang="pt-BR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>
            <a:extLst>
              <a:ext uri="{FF2B5EF4-FFF2-40B4-BE49-F238E27FC236}">
                <a16:creationId xmlns:a16="http://schemas.microsoft.com/office/drawing/2014/main" id="{15BC020B-8613-4EA8-AB76-2253525AF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70000"/>
              </a:lnSpc>
            </a:pPr>
            <a:r>
              <a:rPr lang="pt-BR" altLang="pt-BR" sz="62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Esses dois fatos prodigiosos foram providenciais para que</a:t>
            </a:r>
            <a:r>
              <a:rPr lang="pt-BR" altLang="pt-BR" sz="62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Cristo</a:t>
            </a:r>
            <a:r>
              <a:rPr lang="pt-BR" altLang="pt-BR" sz="62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2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tivesse condição de se tor-nar o salvador, assumindo a culpa e a condenação de todos os perdidos!!!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6" name="Rectangle 4">
            <a:extLst>
              <a:ext uri="{FF2B5EF4-FFF2-40B4-BE49-F238E27FC236}">
                <a16:creationId xmlns:a16="http://schemas.microsoft.com/office/drawing/2014/main" id="{4627425C-ACAF-4425-8F38-AED5541EE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Assumisse Ele uma natureza humana com vigor pleno, isto é, </a:t>
            </a:r>
            <a:r>
              <a:rPr lang="pt-BR" altLang="pt-BR" sz="5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idêntica à de Adão antes da queda</a:t>
            </a:r>
            <a:r>
              <a:rPr lang="pt-BR" altLang="pt-BR" sz="5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, e não poderia morrer por nós e pagar o preço de nossa dívida (pois “o salário do pecado é a morte”).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9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4" name="Rectangle 4">
            <a:extLst>
              <a:ext uri="{FF2B5EF4-FFF2-40B4-BE49-F238E27FC236}">
                <a16:creationId xmlns:a16="http://schemas.microsoft.com/office/drawing/2014/main" id="{D417FAF0-F64B-4F33-A819-DE7677875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r>
              <a:rPr lang="pt-BR" altLang="pt-BR" sz="5600">
                <a:solidFill>
                  <a:srgbClr val="003399"/>
                </a:solidFill>
                <a:latin typeface="Impact" panose="020B0806030902050204" pitchFamily="34" charset="0"/>
              </a:rPr>
              <a:t>Assumisse ele uma natureza humana totalmente degene-rada, isto é, </a:t>
            </a:r>
            <a:r>
              <a:rPr lang="pt-BR" altLang="pt-BR" sz="5600" u="sng">
                <a:solidFill>
                  <a:srgbClr val="003399"/>
                </a:solidFill>
                <a:latin typeface="Impact" panose="020B0806030902050204" pitchFamily="34" charset="0"/>
              </a:rPr>
              <a:t>idêntica a de Adão após a queda</a:t>
            </a:r>
            <a:r>
              <a:rPr lang="pt-BR" altLang="pt-BR" sz="5600">
                <a:solidFill>
                  <a:srgbClr val="003399"/>
                </a:solidFill>
                <a:latin typeface="Impact" panose="020B0806030902050204" pitchFamily="34" charset="0"/>
              </a:rPr>
              <a:t>, e não se-ria o “cordeiro sem defeito e sem mácula” (I Ped 1:19), requerido para nos salvar.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2" name="Rectangle 4">
            <a:extLst>
              <a:ext uri="{FF2B5EF4-FFF2-40B4-BE49-F238E27FC236}">
                <a16:creationId xmlns:a16="http://schemas.microsoft.com/office/drawing/2014/main" id="{DFFA6657-88F8-4C14-A03D-9B6BB0899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42350" cy="6264275"/>
          </a:xfrm>
        </p:spPr>
        <p:txBody>
          <a:bodyPr/>
          <a:lstStyle/>
          <a:p>
            <a:pPr>
              <a:lnSpc>
                <a:spcPct val="70000"/>
              </a:lnSpc>
            </a:pPr>
            <a:br>
              <a:rPr lang="pt-BR" altLang="pt-BR" sz="28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r>
              <a:rPr lang="pt-BR" altLang="pt-BR" sz="9600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Em qualquer das duas hipóteses, Ele  não poderia ser o nosso Salvador!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4">
            <a:extLst>
              <a:ext uri="{FF2B5EF4-FFF2-40B4-BE49-F238E27FC236}">
                <a16:creationId xmlns:a16="http://schemas.microsoft.com/office/drawing/2014/main" id="{9651333A-8AB5-433D-8CDD-D2AE0D0D3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659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Uma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vez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formado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o</a:t>
            </a:r>
            <a:r>
              <a:rPr lang="pt-BR" altLang="pt-B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zi-goto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nesta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dupla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cir</a:t>
            </a:r>
            <a:r>
              <a:rPr lang="pt-BR" altLang="pt-BR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-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cunstância, o cami-nho estava aberto para ocorrer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o</a:t>
            </a:r>
            <a:br>
              <a:rPr lang="pt-BR" altLang="pt-B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</a:br>
            <a:r>
              <a:rPr lang="pt-BR" altLang="pt-BR" sz="6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segundo grande milagre no proces-so da encarnação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2" name="Rectangle 4">
            <a:extLst>
              <a:ext uri="{FF2B5EF4-FFF2-40B4-BE49-F238E27FC236}">
                <a16:creationId xmlns:a16="http://schemas.microsoft.com/office/drawing/2014/main" id="{3B4FB51F-1523-4BAD-80A2-818355F42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ct val="75000"/>
              </a:lnSpc>
            </a:pP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“...explorando as minas da verdade, os homens seriam enobrecidos. O mistério da salvação, a encarnação de Cristo... não seriam, como o são agora, </a:t>
            </a:r>
            <a:r>
              <a:rPr lang="pt-BR" altLang="pt-BR" sz="5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noções vagas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em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nossa</a:t>
            </a:r>
            <a:r>
              <a:rPr lang="pt-BR" altLang="pt-BR" sz="4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  <a:t>mente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.</a:t>
            </a:r>
            <a:r>
              <a:rPr lang="pt-BR" altLang="pt-BR" sz="4000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Não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somente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se-riam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mais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bem</a:t>
            </a:r>
            <a:r>
              <a:rPr lang="pt-BR" altLang="pt-BR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compreendidos,</a:t>
            </a:r>
            <a:r>
              <a:rPr lang="pt-BR" altLang="pt-B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como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in-finitamente mais apreciados ... Este é o conhecimento obtido pela investigação da Palavra de Deus. Este</a:t>
            </a:r>
            <a:r>
              <a:rPr lang="pt-BR" altLang="pt-BR" sz="5200">
                <a:solidFill>
                  <a:srgbClr val="FFFF00"/>
                </a:solidFill>
                <a:latin typeface="Abadi MT Condensed Light" pitchFamily="34" charset="0"/>
              </a:rPr>
              <a:t> </a:t>
            </a:r>
            <a:r>
              <a:rPr lang="pt-BR" altLang="pt-BR" sz="5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tesouro pode ser achado por toda alma que der tudo para alcançá-lo.”</a:t>
            </a:r>
          </a:p>
        </p:txBody>
      </p:sp>
      <p:sp>
        <p:nvSpPr>
          <p:cNvPr id="263173" name="Text Box 5">
            <a:extLst>
              <a:ext uri="{FF2B5EF4-FFF2-40B4-BE49-F238E27FC236}">
                <a16:creationId xmlns:a16="http://schemas.microsoft.com/office/drawing/2014/main" id="{3D582070-8887-4438-AD3B-C30A5049A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6092825"/>
            <a:ext cx="50498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36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Parábolas de Jesus</a:t>
            </a:r>
            <a:r>
              <a:rPr lang="pt-BR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114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2" grpId="0"/>
      <p:bldP spid="26317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ECA8967D-0E02-4BC0-9E8F-AAD65610A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algn="r"/>
            <a:r>
              <a:rPr lang="pt-BR" altLang="pt-BR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mpus Sans ITC" panose="04020404030D07020202" pitchFamily="82" charset="0"/>
              </a:rPr>
              <a:t>Milagre 02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784584D8-3F4F-4670-88CD-51D45A3F3F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4784725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 Verbo Eterno se ligou ao zigoto formado pela atuação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Espírito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San-to em Maria, permane-cendo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no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íntimo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dela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du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-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rante todo o processo de gestação.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>
            <a:extLst>
              <a:ext uri="{FF2B5EF4-FFF2-40B4-BE49-F238E27FC236}">
                <a16:creationId xmlns:a16="http://schemas.microsoft.com/office/drawing/2014/main" id="{4D95A82E-30FB-4CF8-9CF2-FD5E558B9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667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Creio ser esse o</a:t>
            </a:r>
            <a:r>
              <a:rPr lang="pt-BR" altLang="pt-BR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mo-mento</a:t>
            </a:r>
            <a:r>
              <a:rPr lang="pt-BR" altLang="pt-BR" sz="6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em</a:t>
            </a:r>
            <a:r>
              <a:rPr lang="pt-BR" altLang="pt-BR" sz="6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que a natu-reza</a:t>
            </a:r>
            <a:r>
              <a:rPr lang="pt-BR" altLang="pt-BR" sz="5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divina</a:t>
            </a:r>
            <a:r>
              <a:rPr lang="pt-BR" altLang="pt-BR" sz="5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se</a:t>
            </a:r>
            <a:r>
              <a:rPr lang="pt-BR" altLang="pt-BR" sz="5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vinculou</a:t>
            </a:r>
            <a:r>
              <a:rPr lang="pt-BR" altLang="pt-BR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à</a:t>
            </a:r>
            <a:r>
              <a:rPr lang="pt-BR" alt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humana,</a:t>
            </a:r>
            <a:r>
              <a:rPr lang="pt-BR" altLang="pt-BR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pois</a:t>
            </a:r>
            <a:r>
              <a:rPr lang="pt-BR" alt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em to-do</a:t>
            </a:r>
            <a:r>
              <a:rPr lang="pt-BR" altLang="pt-BR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</a:t>
            </a:r>
            <a:r>
              <a:rPr lang="pt-BR" altLang="pt-BR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tempo</a:t>
            </a:r>
            <a:r>
              <a:rPr lang="pt-BR" altLang="pt-BR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Jesus</a:t>
            </a:r>
            <a:r>
              <a:rPr lang="pt-BR" altLang="pt-BR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foi</a:t>
            </a:r>
            <a:r>
              <a:rPr lang="pt-BR" altLang="pt-BR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</a:t>
            </a:r>
            <a:r>
              <a:rPr lang="pt-BR" alt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um</a:t>
            </a:r>
            <a:endParaRPr lang="pt-BR" altLang="pt-BR" sz="72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116741" name="Text Box 5">
            <a:extLst>
              <a:ext uri="{FF2B5EF4-FFF2-40B4-BE49-F238E27FC236}">
                <a16:creationId xmlns:a16="http://schemas.microsoft.com/office/drawing/2014/main" id="{BAFADE17-7D38-45A5-9DB2-6A7EF4834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68863"/>
            <a:ext cx="91440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1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SER TEANTRÓPICO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  <p:bldP spid="11674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>
            <a:extLst>
              <a:ext uri="{FF2B5EF4-FFF2-40B4-BE49-F238E27FC236}">
                <a16:creationId xmlns:a16="http://schemas.microsoft.com/office/drawing/2014/main" id="{D6742ACF-104E-495F-9E3B-15A707496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178550"/>
          </a:xfrm>
          <a:ln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92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Durante os nove meses de gestação, nos diferentes estágios...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>
            <a:extLst>
              <a:ext uri="{FF2B5EF4-FFF2-40B4-BE49-F238E27FC236}">
                <a16:creationId xmlns:a16="http://schemas.microsoft.com/office/drawing/2014/main" id="{D026FA9B-85E8-4EE4-991E-B6FA02A18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r>
              <a:rPr lang="pt-BR" altLang="pt-BR" sz="8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...de </a:t>
            </a:r>
            <a:r>
              <a:rPr lang="pt-BR" altLang="pt-BR" sz="8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zigoto</a:t>
            </a:r>
            <a:r>
              <a:rPr lang="pt-BR" altLang="pt-BR" sz="8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a </a:t>
            </a:r>
            <a:r>
              <a:rPr lang="pt-BR" altLang="pt-BR" sz="8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embrião</a:t>
            </a:r>
            <a:r>
              <a:rPr lang="pt-BR" altLang="pt-BR" sz="8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 de </a:t>
            </a:r>
            <a:r>
              <a:rPr lang="pt-BR" altLang="pt-BR" sz="8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embrião</a:t>
            </a:r>
            <a:r>
              <a:rPr lang="pt-BR" altLang="pt-BR" sz="8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a </a:t>
            </a:r>
            <a:r>
              <a:rPr lang="pt-BR" altLang="pt-BR" sz="8800" b="1">
                <a:solidFill>
                  <a:srgbClr val="33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feto</a:t>
            </a:r>
            <a:r>
              <a:rPr lang="pt-BR" altLang="pt-BR" sz="8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, e, então, até o momento da criança nascer...</a:t>
            </a:r>
            <a:r>
              <a:rPr lang="pt-BR" altLang="pt-BR" sz="4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Rectangle 4">
            <a:extLst>
              <a:ext uri="{FF2B5EF4-FFF2-40B4-BE49-F238E27FC236}">
                <a16:creationId xmlns:a16="http://schemas.microsoft.com/office/drawing/2014/main" id="{BDF39680-24FC-4360-8168-88A78812D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45227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88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...a segunda Pessoa da Trindade conviveu com o ente humano, formando com ele um</a:t>
            </a:r>
          </a:p>
        </p:txBody>
      </p:sp>
      <p:sp>
        <p:nvSpPr>
          <p:cNvPr id="125957" name="Text Box 5">
            <a:extLst>
              <a:ext uri="{FF2B5EF4-FFF2-40B4-BE49-F238E27FC236}">
                <a16:creationId xmlns:a16="http://schemas.microsoft.com/office/drawing/2014/main" id="{B33E3F18-0857-4133-867B-B19FD5B50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365625"/>
            <a:ext cx="8496300" cy="214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135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único ser</a:t>
            </a:r>
            <a:r>
              <a:rPr lang="pt-BR" altLang="pt-BR" sz="135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!</a:t>
            </a:r>
            <a:endParaRPr lang="pt-BR" altLang="pt-BR" sz="13500" b="1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>
            <a:extLst>
              <a:ext uri="{FF2B5EF4-FFF2-40B4-BE49-F238E27FC236}">
                <a16:creationId xmlns:a16="http://schemas.microsoft.com/office/drawing/2014/main" id="{914F6E0C-3FCC-4BFA-B82E-A714237EA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6323012"/>
          </a:xfrm>
        </p:spPr>
        <p:txBody>
          <a:bodyPr/>
          <a:lstStyle/>
          <a:p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Na verdade, a se-gunda pessoa da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Divindade se uniu àquele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ente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huma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-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no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para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nunca</a:t>
            </a:r>
            <a:r>
              <a:rPr lang="pt-BR" altLang="pt-BR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mais se separar dele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>
            <a:extLst>
              <a:ext uri="{FF2B5EF4-FFF2-40B4-BE49-F238E27FC236}">
                <a16:creationId xmlns:a16="http://schemas.microsoft.com/office/drawing/2014/main" id="{7DCBBB1C-A206-4E2F-A5DB-3182CF2E7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É</a:t>
            </a:r>
            <a:r>
              <a:rPr lang="pt-BR" altLang="pt-BR" sz="36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aí</a:t>
            </a:r>
            <a:r>
              <a:rPr lang="pt-BR" altLang="pt-BR" sz="7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,</a:t>
            </a:r>
            <a:r>
              <a:rPr lang="pt-BR" altLang="pt-BR" sz="36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quando</a:t>
            </a:r>
            <a:r>
              <a:rPr lang="pt-BR" altLang="pt-BR" sz="36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forma-</a:t>
            </a:r>
            <a:r>
              <a:rPr lang="pt-BR" altLang="pt-BR" sz="68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do</a:t>
            </a:r>
            <a:r>
              <a:rPr lang="pt-BR" altLang="pt-BR" sz="66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o</a:t>
            </a:r>
            <a:r>
              <a:rPr lang="pt-BR" altLang="pt-BR" sz="66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zigoto</a:t>
            </a:r>
            <a:r>
              <a:rPr lang="pt-BR" altLang="pt-BR" sz="6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sujeito</a:t>
            </a:r>
            <a:r>
              <a:rPr lang="pt-BR" altLang="pt-BR" sz="72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às conseqüências</a:t>
            </a:r>
            <a:r>
              <a:rPr lang="pt-BR" altLang="pt-BR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do pecado, que</a:t>
            </a:r>
            <a:r>
              <a:rPr lang="pt-BR" altLang="pt-BR" sz="5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Jesus passa a</a:t>
            </a:r>
            <a:r>
              <a:rPr lang="pt-BR" altLang="pt-BR" sz="7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arrostar</a:t>
            </a:r>
            <a:r>
              <a:rPr lang="pt-BR" altLang="pt-BR" sz="6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a</a:t>
            </a:r>
            <a:r>
              <a:rPr lang="pt-BR" altLang="pt-BR" sz="6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pena</a:t>
            </a:r>
            <a:r>
              <a:rPr lang="pt-BR" altLang="pt-BR" sz="6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7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por</a:t>
            </a:r>
            <a:r>
              <a:rPr lang="pt-BR" altLang="pt-BR" sz="7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pt-BR" altLang="pt-BR" sz="8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nossas culpas</a:t>
            </a:r>
            <a:r>
              <a:rPr lang="pt-BR" altLang="pt-BR" sz="86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...</a:t>
            </a:r>
            <a:endParaRPr lang="pt-BR" altLang="pt-BR" sz="86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sto MT" panose="02040603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>
            <a:extLst>
              <a:ext uri="{FF2B5EF4-FFF2-40B4-BE49-F238E27FC236}">
                <a16:creationId xmlns:a16="http://schemas.microsoft.com/office/drawing/2014/main" id="{441758A5-1FF2-417C-AA80-96675ED87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24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6600" b="1">
                <a:effectLst>
                  <a:outerShdw blurRad="38100" dist="38100" dir="2700000" algn="tl">
                    <a:srgbClr val="FFFFFF"/>
                  </a:outerShdw>
                </a:effectLst>
                <a:latin typeface="Lucida Sans Unicode" panose="020B0602030504020204" pitchFamily="34" charset="0"/>
              </a:rPr>
              <a:t>...num processo contínuo de dar-Se, que alcançou a </a:t>
            </a:r>
            <a:r>
              <a:rPr lang="pt-BR" altLang="pt-BR" sz="7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plena culminação</a:t>
            </a:r>
            <a:r>
              <a:rPr lang="pt-BR" altLang="pt-BR" sz="6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pt-BR" altLang="pt-BR" sz="120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no ato do Calvário</a:t>
            </a:r>
            <a:r>
              <a:rPr lang="pt-BR" altLang="pt-BR" sz="120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>
            <a:extLst>
              <a:ext uri="{FF2B5EF4-FFF2-40B4-BE49-F238E27FC236}">
                <a16:creationId xmlns:a16="http://schemas.microsoft.com/office/drawing/2014/main" id="{A8F2069D-9218-4A8A-8BF3-677E022E9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pt-BR" altLang="pt-BR" sz="8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anose="020B0806030902050204" pitchFamily="34" charset="0"/>
              </a:rPr>
              <a:t>Isto tem um nome:</a:t>
            </a:r>
          </a:p>
        </p:txBody>
      </p:sp>
      <p:sp>
        <p:nvSpPr>
          <p:cNvPr id="95237" name="Text Box 5">
            <a:extLst>
              <a:ext uri="{FF2B5EF4-FFF2-40B4-BE49-F238E27FC236}">
                <a16:creationId xmlns:a16="http://schemas.microsoft.com/office/drawing/2014/main" id="{FF55588C-F89F-4905-AFCC-EC89914D0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57338"/>
            <a:ext cx="864235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É </a:t>
            </a:r>
            <a:r>
              <a:rPr lang="pt-BR" altLang="pt-BR" sz="60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amor que se dá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 em total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condescen-dência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pelas</a:t>
            </a:r>
            <a:r>
              <a:rPr lang="pt-BR" altLang="pt-BR" sz="54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 </a:t>
            </a:r>
            <a:r>
              <a:rPr lang="pt-BR" altLang="pt-BR" sz="6000" b="1">
                <a:effectLst>
                  <a:outerShdw blurRad="38100" dist="38100" dir="2700000" algn="tl">
                    <a:srgbClr val="FFFFFF"/>
                  </a:outerShdw>
                </a:effectLst>
                <a:latin typeface="Copperplate Gothic Bold" panose="020E0705020206020404" pitchFamily="34" charset="0"/>
              </a:rPr>
              <a:t>carên-cias e misérias da raça humana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>
            <a:extLst>
              <a:ext uri="{FF2B5EF4-FFF2-40B4-BE49-F238E27FC236}">
                <a16:creationId xmlns:a16="http://schemas.microsoft.com/office/drawing/2014/main" id="{C0DEAC6E-60F0-4D47-8E7E-7B031AB94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5314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6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“Pois o próprio Filho do homem não veio para ser servido, mas para servir e dar a Sua vida em resgate de muitos”</a:t>
            </a:r>
          </a:p>
        </p:txBody>
      </p:sp>
      <p:sp>
        <p:nvSpPr>
          <p:cNvPr id="130054" name="Text Box 6">
            <a:extLst>
              <a:ext uri="{FF2B5EF4-FFF2-40B4-BE49-F238E27FC236}">
                <a16:creationId xmlns:a16="http://schemas.microsoft.com/office/drawing/2014/main" id="{D410CF0E-99E1-4123-90F5-DE724BEC2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5734050"/>
            <a:ext cx="34559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Marcos 10:45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8" name="Rectangle 4">
            <a:extLst>
              <a:ext uri="{FF2B5EF4-FFF2-40B4-BE49-F238E27FC236}">
                <a16:creationId xmlns:a16="http://schemas.microsoft.com/office/drawing/2014/main" id="{7AADB55A-4968-4386-AB70-DA5B365C7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 algn="l">
              <a:lnSpc>
                <a:spcPct val="85000"/>
              </a:lnSpc>
            </a:pP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“...o</a:t>
            </a:r>
            <a:r>
              <a:rPr lang="pt-BR" altLang="pt-BR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estudo</a:t>
            </a:r>
            <a:r>
              <a:rPr lang="pt-BR" altLang="pt-BR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da</a:t>
            </a:r>
            <a:r>
              <a:rPr lang="pt-BR" altLang="pt-BR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encarnação</a:t>
            </a:r>
            <a:r>
              <a:rPr lang="pt-BR" altLang="pt-BR" sz="4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4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Cristo</a:t>
            </a:r>
            <a:r>
              <a:rPr lang="pt-BR" altLang="pt-BR" sz="4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é</a:t>
            </a:r>
            <a:r>
              <a:rPr lang="pt-BR" altLang="pt-BR" sz="4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campo</a:t>
            </a:r>
            <a:r>
              <a:rPr lang="pt-BR" altLang="pt-BR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frutífero,</a:t>
            </a:r>
            <a:r>
              <a:rPr lang="pt-BR" altLang="pt-BR" sz="55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que recompensará o pes-quisador que cave fundo</a:t>
            </a:r>
            <a:r>
              <a:rPr lang="pt-BR" altLang="pt-BR" sz="2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em</a:t>
            </a:r>
            <a:r>
              <a:rPr lang="pt-BR" altLang="pt-BR" sz="2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busca</a:t>
            </a:r>
            <a:r>
              <a:rPr lang="pt-BR" altLang="pt-BR" sz="32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de</a:t>
            </a:r>
            <a:r>
              <a:rPr lang="pt-BR" altLang="pt-BR" sz="2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verdades</a:t>
            </a:r>
            <a:r>
              <a:rPr lang="pt-BR" altLang="pt-BR" sz="28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ocul</a:t>
            </a:r>
            <a:r>
              <a:rPr lang="pt-BR" altLang="pt-BR" sz="6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-</a:t>
            </a:r>
            <a:r>
              <a:rPr lang="pt-BR" altLang="pt-BR" sz="8000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tas.”</a:t>
            </a:r>
          </a:p>
        </p:txBody>
      </p:sp>
      <p:sp>
        <p:nvSpPr>
          <p:cNvPr id="267269" name="Text Box 5">
            <a:extLst>
              <a:ext uri="{FF2B5EF4-FFF2-40B4-BE49-F238E27FC236}">
                <a16:creationId xmlns:a16="http://schemas.microsoft.com/office/drawing/2014/main" id="{700CCC2D-C6EE-4FBB-B743-1C6A63A3A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805488"/>
            <a:ext cx="68405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Mensagens Escolhidas,</a:t>
            </a:r>
            <a:r>
              <a:rPr lang="pt-BR" alt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 I:244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/>
      <p:bldP spid="26726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60" name="Rectangle 4">
            <a:extLst>
              <a:ext uri="{FF2B5EF4-FFF2-40B4-BE49-F238E27FC236}">
                <a16:creationId xmlns:a16="http://schemas.microsoft.com/office/drawing/2014/main" id="{9D5410B5-CCA1-4058-B706-B04B8170D7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642350" cy="6119813"/>
          </a:xfrm>
        </p:spPr>
        <p:txBody>
          <a:bodyPr/>
          <a:lstStyle/>
          <a:p>
            <a:r>
              <a:rPr lang="pt-BR" altLang="pt-BR" sz="103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pperplate Gothic Bold" panose="020E0705020206020404" pitchFamily="34" charset="0"/>
              </a:rPr>
              <a:t>Enaltecido seja o Seu nome!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20" name="Rectangle 4">
            <a:extLst>
              <a:ext uri="{FF2B5EF4-FFF2-40B4-BE49-F238E27FC236}">
                <a16:creationId xmlns:a16="http://schemas.microsoft.com/office/drawing/2014/main" id="{717A5DC7-45EA-410A-9A73-763AC352D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ct val="90000"/>
              </a:lnSpc>
            </a:pPr>
            <a:br>
              <a:rPr lang="pt-BR" altLang="pt-BR" sz="800" b="1">
                <a:effectLst>
                  <a:outerShdw blurRad="38100" dist="38100" dir="2700000" algn="tl">
                    <a:srgbClr val="FFFFFF"/>
                  </a:outerShdw>
                </a:effectLst>
                <a:latin typeface="Abadi MT Condensed Light" pitchFamily="34" charset="0"/>
              </a:rPr>
            </a:b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“Quando abordamos este assunto [a encarnação], bem faremos em tomar a peito as palavras dirigidas por</a:t>
            </a:r>
            <a:r>
              <a:rPr lang="pt-BR" altLang="pt-BR" sz="5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Cristo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Moisés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na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sarça</a:t>
            </a:r>
            <a:r>
              <a:rPr lang="pt-BR" altLang="pt-BR" sz="4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 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arden-te: ‘</a:t>
            </a:r>
            <a:r>
              <a:rPr lang="pt-BR" altLang="pt-BR" sz="60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tira as sandálias dos pés, por-que o lugar em que estás é terra santa</a:t>
            </a:r>
            <a:r>
              <a:rPr lang="pt-BR" altLang="pt-BR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.’ (Êxo. 3:5). </a:t>
            </a:r>
          </a:p>
        </p:txBody>
      </p:sp>
      <p:sp>
        <p:nvSpPr>
          <p:cNvPr id="265221" name="Text Box 5">
            <a:extLst>
              <a:ext uri="{FF2B5EF4-FFF2-40B4-BE49-F238E27FC236}">
                <a16:creationId xmlns:a16="http://schemas.microsoft.com/office/drawing/2014/main" id="{F948E14A-7F5C-4DCB-A03A-9CCF38194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6325" y="6165850"/>
            <a:ext cx="1635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 sz="36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8" name="Rectangle 4">
            <a:extLst>
              <a:ext uri="{FF2B5EF4-FFF2-40B4-BE49-F238E27FC236}">
                <a16:creationId xmlns:a16="http://schemas.microsoft.com/office/drawing/2014/main" id="{E19FEB37-3C54-48C9-A81C-F96B55E2BE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23012"/>
          </a:xfrm>
        </p:spPr>
        <p:txBody>
          <a:bodyPr/>
          <a:lstStyle/>
          <a:p>
            <a:pPr algn="l">
              <a:lnSpc>
                <a:spcPct val="85000"/>
              </a:lnSpc>
            </a:pPr>
            <a:r>
              <a:rPr lang="pt-BR" altLang="pt-BR" sz="8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badi MT Condensed Light" pitchFamily="34" charset="0"/>
              </a:rPr>
              <a:t>“Devemos aproximar-nos deste estudo com a humildade de um discípulo, de coração contrito.”</a:t>
            </a:r>
          </a:p>
        </p:txBody>
      </p:sp>
      <p:sp>
        <p:nvSpPr>
          <p:cNvPr id="277509" name="Text Box 5">
            <a:extLst>
              <a:ext uri="{FF2B5EF4-FFF2-40B4-BE49-F238E27FC236}">
                <a16:creationId xmlns:a16="http://schemas.microsoft.com/office/drawing/2014/main" id="{68A09FC7-EBFE-43E4-B0B6-86DB8F510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663" y="5462588"/>
            <a:ext cx="49164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4000" b="1" i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anose="03010101010201010101" pitchFamily="66" charset="0"/>
              </a:rPr>
              <a:t>Mensag. Escolhidas</a:t>
            </a:r>
            <a:r>
              <a:rPr lang="pt-BR" alt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, </a:t>
            </a:r>
            <a:r>
              <a:rPr lang="pt-BR" altLang="pt-BR" sz="35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anose="02040602050305030304" pitchFamily="18" charset="0"/>
              </a:rPr>
              <a:t>I:244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8" grpId="0"/>
      <p:bldP spid="2775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23B9AC2-CE26-476A-8F0E-60ABCDC40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4883150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pt-BR" altLang="pt-BR" sz="66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A</a:t>
            </a:r>
            <a:r>
              <a:rPr lang="pt-BR" altLang="pt-BR" sz="66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pt-BR" altLang="pt-BR" sz="66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origem</a:t>
            </a:r>
            <a:r>
              <a:rPr lang="pt-BR" altLang="pt-BR" sz="66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pt-BR" altLang="pt-BR" sz="66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de</a:t>
            </a:r>
            <a:r>
              <a:rPr lang="pt-BR" altLang="pt-BR" sz="66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pt-BR" altLang="pt-BR" sz="66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Jesus</a:t>
            </a:r>
            <a:r>
              <a:rPr lang="pt-BR" altLang="pt-BR" sz="6600" b="1">
                <a:solidFill>
                  <a:srgbClr val="CC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 </a:t>
            </a:r>
            <a:r>
              <a:rPr lang="pt-BR" altLang="pt-BR" sz="66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é </a:t>
            </a:r>
            <a:r>
              <a:rPr lang="pt-BR" altLang="pt-BR" sz="6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singular</a:t>
            </a:r>
            <a:r>
              <a:rPr lang="pt-BR" altLang="pt-BR" sz="66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Sans Unicode" panose="020B0602030504020204" pitchFamily="34" charset="0"/>
              </a:rPr>
              <a:t>, isto é, ela é distinta da origem de qualquer outro ser humano, </a:t>
            </a:r>
            <a:endParaRPr lang="pt-BR" altLang="pt-BR" sz="6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Lucida Sans Unicode" panose="020B0602030504020204" pitchFamily="34" charset="0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759DB272-CBAA-41C6-AE86-EC503626E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157788"/>
            <a:ext cx="80645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inclusive Adão!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8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4528</TotalTime>
  <Words>1424</Words>
  <Application>Microsoft Office PowerPoint</Application>
  <PresentationFormat>Apresentação na tela (4:3)</PresentationFormat>
  <Paragraphs>146</Paragraphs>
  <Slides>60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60</vt:i4>
      </vt:variant>
    </vt:vector>
  </HeadingPairs>
  <TitlesOfParts>
    <vt:vector size="78" baseType="lpstr">
      <vt:lpstr>Arial</vt:lpstr>
      <vt:lpstr>Tahoma</vt:lpstr>
      <vt:lpstr>Comic Sans MS</vt:lpstr>
      <vt:lpstr>Book Antiqua</vt:lpstr>
      <vt:lpstr>Abadi MT Condensed Light</vt:lpstr>
      <vt:lpstr>Garamond</vt:lpstr>
      <vt:lpstr>Monotype Corsiva</vt:lpstr>
      <vt:lpstr>Lucida Sans Unicode</vt:lpstr>
      <vt:lpstr>Copperplate Gothic Bold</vt:lpstr>
      <vt:lpstr>Tempus Sans ITC</vt:lpstr>
      <vt:lpstr>Lucida Console</vt:lpstr>
      <vt:lpstr>Impact</vt:lpstr>
      <vt:lpstr>Bookman Old Style</vt:lpstr>
      <vt:lpstr>Symbol</vt:lpstr>
      <vt:lpstr>Century Gothic</vt:lpstr>
      <vt:lpstr>Calisto MT</vt:lpstr>
      <vt:lpstr>Verdana</vt:lpstr>
      <vt:lpstr>Design padrão</vt:lpstr>
      <vt:lpstr>Apresentação do PowerPoint</vt:lpstr>
      <vt:lpstr>Ellen G. White afirma:</vt:lpstr>
      <vt:lpstr>Embora a encarnação seja o “mistério dos mistérios”, ou o “mistério insondável” (Ibid., V:1130), somos incentivados a meditar nesse tema, “que bem pode ocupar nossos pensamentos por toda a existência.”</vt:lpstr>
      <vt:lpstr>“...eis um tema para o mais profundo pensamento e o mais concentrado estudo.”</vt:lpstr>
      <vt:lpstr>“...explorando as minas da verdade, os homens seriam enobrecidos. O mistério da salvação, a encarnação de Cristo... não seriam, como o são agora, noções vagas em nossa mente. Não somente se-riam mais bem compreendidos, como in-finitamente mais apreciados ... Este é o conhecimento obtido pela investigação da Palavra de Deus. Este tesouro pode ser achado por toda alma que der tudo para alcançá-lo.”</vt:lpstr>
      <vt:lpstr>“...o estudo da encarnação de Cristo é campo frutífero, que recompensará o pes-quisador que cave fundo em busca de verdades ocul-tas.”</vt:lpstr>
      <vt:lpstr> “Quando abordamos este assunto [a encarnação], bem faremos em tomar a peito as palavras dirigidas por Cristo a Moisés na sarça arden-te: ‘tira as sandálias dos pés, por-que o lugar em que estás é terra santa.’ (Êxo. 3:5). </vt:lpstr>
      <vt:lpstr>“Devemos aproximar-nos deste estudo com a humildade de um discípulo, de coração contrito.”</vt:lpstr>
      <vt:lpstr>A origem de Jesus é singular, isto é, ela é distinta da origem de qualquer outro ser humano, </vt:lpstr>
      <vt:lpstr>Todos os seres humanos surgem em resultado de um ato de</vt:lpstr>
      <vt:lpstr>Mas Jesus é o resul-tado de um ato miracu-loso direto de Deus.</vt:lpstr>
      <vt:lpstr>Enquanto a origem de Jesus se deveu a um ato divino de... </vt:lpstr>
      <vt:lpstr>Geração por criação significa...</vt:lpstr>
      <vt:lpstr>A Encarnação se efetiva por dois grandes milagres</vt:lpstr>
      <vt:lpstr>Milagre 01</vt:lpstr>
      <vt:lpstr>Isso é chamado geração do Espírito</vt:lpstr>
      <vt:lpstr>A preposição “de”, nes-tes dois versos, é deci-siva para se compreen-der o sentido do que está sendo declarado.</vt:lpstr>
      <vt:lpstr>O anjo estava afirmando a José, ao lhe explicar a gravidez de Maria, que o que nela fora gerado procedia   do Espírito Santo </vt:lpstr>
      <vt:lpstr>Devemos nos precaver aqui quanto a um equívoco geralmente cometido:</vt:lpstr>
      <vt:lpstr>Isso é um erro!</vt:lpstr>
      <vt:lpstr>É um homem, e não um Deus, que foi gerado em Maria</vt:lpstr>
      <vt:lpstr>A natureza divina de Jesus não é depen-dente do Espírito Santo, pois ela pro-cede da eternidade, e antecede, assim, a encarnação.</vt:lpstr>
      <vt:lpstr>Por isso, é também questionável afirmar que</vt:lpstr>
      <vt:lpstr>Recapitulando...</vt:lpstr>
      <vt:lpstr>E. Santo </vt:lpstr>
      <vt:lpstr>Portanto, diferente do procedimento com Adão, Deus, para trazer Jesus ao mundo, valeu-Se de um elemento poluído pelo pecado:</vt:lpstr>
      <vt:lpstr>Esse primeiro grande milagre implica dois fatos prodigiosos que se efetivaram da seguinte forma:</vt:lpstr>
      <vt:lpstr>No processo da fecun-dação, ocorreu uma in-terferência recíproca partindo de um ele-mento para o outro</vt:lpstr>
      <vt:lpstr>Houve um movimento de atuação que partiu do elemento imaculado, criado pelo Espírito Santo, em direção ao óvulo de Maria</vt:lpstr>
      <vt:lpstr>Simultaneamente, houve também um movimento de atuação partindo do óvulo de Maria em direção ao  elemento imaculado, criado pelo Espírito Santo.</vt:lpstr>
      <vt:lpstr>Esta atuação exerceu um efeito recíproco simultâneo nos elementos,</vt:lpstr>
      <vt:lpstr>Primeiro Fato Prodigioso:</vt:lpstr>
      <vt:lpstr> Segundo Fato Prodigioso:</vt:lpstr>
      <vt:lpstr>Zigoto se originou...</vt:lpstr>
      <vt:lpstr>Isso encontra um paralelo biológico no seguinte fato:</vt:lpstr>
      <vt:lpstr>...um fator genético predominante suplanta outro de igual categoria, não predominante</vt:lpstr>
      <vt:lpstr>Por exemplo, uma criança  possui olhos escuros como os da mãe, e não olhos cla-ros como os do pai, porque o fator genético/hereditário  a este respeito é predomi-nante no lote dos 23 cro-mossomos herdados dela pela criança</vt:lpstr>
      <vt:lpstr>Transferindo este conceito biológico para o milagre da encarnação...</vt:lpstr>
      <vt:lpstr>Não surpreende que o “fator genético/hereditário”    de imacularidade dos 23 cro-mossomos da célula mascu-lina criada diretamente pe-lo Espírito Santo tenha sido predominante...</vt:lpstr>
      <vt:lpstr>...e tenha neutralizado o fator  “genético/hereditário”    de macularidade dos 23 cromossomos do óvulo de Maria...</vt:lpstr>
      <vt:lpstr>...porque afinal...</vt:lpstr>
      <vt:lpstr>Mas que a perfei-ção tenha cedido lugar àquilo que é imperfeito, frágil e mortal é por demais maravilhoso.</vt:lpstr>
      <vt:lpstr>De fato, o Espírito Santo criou uma célula masculina com 23 cro-mossomos dotados de carga genética não pre-dominante no que tan-ge às conseqüências do pecado...</vt:lpstr>
      <vt:lpstr>Aqui o predomínio pertenceu à “carga genética” dos 23 cromosso-mos da célula de Maria!</vt:lpstr>
      <vt:lpstr>Esses dois fatos prodigiosos foram providenciais para que Cristo tivesse condição de se tor-nar o salvador, assumindo a culpa e a condenação de todos os perdidos!!!</vt:lpstr>
      <vt:lpstr>Assumisse Ele uma natureza humana com vigor pleno, isto é, idêntica à de Adão antes da queda, e não poderia morrer por nós e pagar o preço de nossa dívida (pois “o salário do pecado é a morte”).</vt:lpstr>
      <vt:lpstr>Assumisse ele uma natureza humana totalmente degene-rada, isto é, idêntica a de Adão após a queda, e não se-ria o “cordeiro sem defeito e sem mácula” (I Ped 1:19), requerido para nos salvar.</vt:lpstr>
      <vt:lpstr> Em qualquer das duas hipóteses, Ele  não poderia ser o nosso Salvador!</vt:lpstr>
      <vt:lpstr>Uma vez formado o zi-goto nesta dupla cir-cunstância, o cami-nho estava aberto para ocorrer o segundo grande milagre no proces-so da encarnação</vt:lpstr>
      <vt:lpstr>Milagre 02</vt:lpstr>
      <vt:lpstr>Creio ser esse o mo-mento em que a natu-reza divina se vinculou à humana, pois em to-do o tempo Jesus foi um</vt:lpstr>
      <vt:lpstr>Durante os nove meses de gestação, nos diferentes estágios...</vt:lpstr>
      <vt:lpstr>...de zigoto a embrião, de embrião a feto, e, então, até o momento da criança nascer... </vt:lpstr>
      <vt:lpstr>...a segunda Pessoa da Trindade conviveu com o ente humano, formando com ele um</vt:lpstr>
      <vt:lpstr>Na verdade, a se-gunda pessoa da Divindade se uniu àquele ente huma-no para nunca mais se separar dele</vt:lpstr>
      <vt:lpstr>É aí, quando forma- do o zigoto sujeito às conseqüências do pecado, que Jesus passa a arrostar a pena por nossas culpas...</vt:lpstr>
      <vt:lpstr>...num processo contínuo de dar-Se, que alcançou a plena culminação no ato do Calvário!</vt:lpstr>
      <vt:lpstr>Isto tem um nome:</vt:lpstr>
      <vt:lpstr>“Pois o próprio Filho do homem não veio para ser servido, mas para servir e dar a Sua vida em resgate de muitos”</vt:lpstr>
      <vt:lpstr>Enaltecido seja o Seu nome!</vt:lpstr>
    </vt:vector>
  </TitlesOfParts>
  <Company>UNASP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mistério de todos os mistérios</dc:title>
  <dc:creator>José Carlos Ramos</dc:creator>
  <cp:lastModifiedBy>Pr. Marcelo Carvalho</cp:lastModifiedBy>
  <cp:revision>186</cp:revision>
  <dcterms:created xsi:type="dcterms:W3CDTF">2002-08-17T11:33:07Z</dcterms:created>
  <dcterms:modified xsi:type="dcterms:W3CDTF">2019-10-21T13:57:34Z</dcterms:modified>
</cp:coreProperties>
</file>