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73" r:id="rId3"/>
    <p:sldId id="316" r:id="rId4"/>
    <p:sldId id="317" r:id="rId5"/>
    <p:sldId id="318" r:id="rId6"/>
    <p:sldId id="319" r:id="rId7"/>
    <p:sldId id="320" r:id="rId8"/>
    <p:sldId id="321" r:id="rId9"/>
    <p:sldId id="283" r:id="rId10"/>
    <p:sldId id="284" r:id="rId11"/>
    <p:sldId id="285" r:id="rId12"/>
    <p:sldId id="286" r:id="rId13"/>
    <p:sldId id="287" r:id="rId14"/>
    <p:sldId id="322" r:id="rId15"/>
    <p:sldId id="323" r:id="rId16"/>
    <p:sldId id="325" r:id="rId17"/>
    <p:sldId id="300" r:id="rId18"/>
    <p:sldId id="348" r:id="rId19"/>
    <p:sldId id="324" r:id="rId20"/>
    <p:sldId id="329" r:id="rId21"/>
    <p:sldId id="330" r:id="rId22"/>
    <p:sldId id="337" r:id="rId23"/>
    <p:sldId id="338" r:id="rId24"/>
    <p:sldId id="339" r:id="rId25"/>
    <p:sldId id="340" r:id="rId26"/>
    <p:sldId id="341" r:id="rId27"/>
    <p:sldId id="331" r:id="rId28"/>
    <p:sldId id="376" r:id="rId29"/>
    <p:sldId id="377" r:id="rId30"/>
    <p:sldId id="332" r:id="rId31"/>
    <p:sldId id="333" r:id="rId32"/>
    <p:sldId id="334" r:id="rId33"/>
    <p:sldId id="351" r:id="rId34"/>
    <p:sldId id="352" r:id="rId35"/>
    <p:sldId id="361" r:id="rId36"/>
    <p:sldId id="374" r:id="rId37"/>
    <p:sldId id="335" r:id="rId38"/>
    <p:sldId id="342" r:id="rId39"/>
    <p:sldId id="343" r:id="rId40"/>
    <p:sldId id="344" r:id="rId41"/>
    <p:sldId id="345" r:id="rId42"/>
    <p:sldId id="346" r:id="rId43"/>
    <p:sldId id="347" r:id="rId44"/>
    <p:sldId id="349" r:id="rId45"/>
    <p:sldId id="350" r:id="rId46"/>
    <p:sldId id="355" r:id="rId47"/>
    <p:sldId id="353" r:id="rId48"/>
    <p:sldId id="354" r:id="rId49"/>
    <p:sldId id="356" r:id="rId50"/>
    <p:sldId id="357" r:id="rId51"/>
    <p:sldId id="358" r:id="rId52"/>
    <p:sldId id="395" r:id="rId53"/>
    <p:sldId id="359" r:id="rId54"/>
    <p:sldId id="360" r:id="rId55"/>
    <p:sldId id="362" r:id="rId56"/>
    <p:sldId id="363" r:id="rId57"/>
    <p:sldId id="364" r:id="rId58"/>
    <p:sldId id="365" r:id="rId59"/>
    <p:sldId id="366" r:id="rId60"/>
    <p:sldId id="367" r:id="rId61"/>
    <p:sldId id="368" r:id="rId62"/>
    <p:sldId id="369" r:id="rId63"/>
    <p:sldId id="375" r:id="rId64"/>
    <p:sldId id="370" r:id="rId65"/>
    <p:sldId id="371" r:id="rId66"/>
    <p:sldId id="372" r:id="rId67"/>
    <p:sldId id="378" r:id="rId68"/>
    <p:sldId id="379" r:id="rId69"/>
    <p:sldId id="380" r:id="rId70"/>
    <p:sldId id="381" r:id="rId71"/>
    <p:sldId id="382" r:id="rId72"/>
    <p:sldId id="383" r:id="rId73"/>
    <p:sldId id="405" r:id="rId74"/>
    <p:sldId id="384" r:id="rId75"/>
    <p:sldId id="385" r:id="rId76"/>
    <p:sldId id="386" r:id="rId77"/>
    <p:sldId id="387" r:id="rId78"/>
    <p:sldId id="388" r:id="rId79"/>
    <p:sldId id="389" r:id="rId80"/>
    <p:sldId id="390" r:id="rId81"/>
    <p:sldId id="391" r:id="rId82"/>
    <p:sldId id="392" r:id="rId83"/>
    <p:sldId id="393" r:id="rId84"/>
    <p:sldId id="403" r:id="rId85"/>
    <p:sldId id="394" r:id="rId86"/>
    <p:sldId id="396" r:id="rId87"/>
    <p:sldId id="397" r:id="rId88"/>
    <p:sldId id="398" r:id="rId89"/>
    <p:sldId id="399" r:id="rId90"/>
    <p:sldId id="400" r:id="rId91"/>
    <p:sldId id="401" r:id="rId92"/>
    <p:sldId id="404" r:id="rId93"/>
    <p:sldId id="406" r:id="rId94"/>
    <p:sldId id="407" r:id="rId95"/>
    <p:sldId id="408" r:id="rId96"/>
    <p:sldId id="402" r:id="rId97"/>
    <p:sldId id="326" r:id="rId98"/>
    <p:sldId id="409" r:id="rId9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C9900"/>
    <a:srgbClr val="3366CC"/>
    <a:srgbClr val="FFFF00"/>
    <a:srgbClr val="003399"/>
    <a:srgbClr val="FF0000"/>
    <a:srgbClr val="FFCC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57095-84AB-4B0C-845C-EC2AD078F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A13390-441B-43E2-90A5-4B5010F00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F8E331-6E14-400A-BC6C-C80E37DE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26C911-DC5B-4AB7-99BB-1678CCA43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D62DC6-DE2A-447C-839C-A833ED94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666E8-547F-4EF2-9E50-746A40B791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6363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4AE9C-A880-4095-B301-038B72A2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F66A9D4-3546-460C-A640-4A85B34EC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BFECB8-23E1-4D7E-9FA4-DF4071183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079AF3-525B-4037-ABC2-CF28FD7D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083322-4729-44FD-A376-783A03D9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BB182-01CE-4CB6-8600-6267F7AA5B6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815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C572BF-41B5-4940-9124-ABF459FA5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14E41F4-CE37-471D-B470-E2F5616C5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60BAF9-FF75-4D9B-A46D-53CFB695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2E22E1-97B2-4354-8E43-A489F657B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4ADC69-98A5-4E3A-85A4-05254B7F3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ACF55-BFE7-4582-8989-C2B6CD97B8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3211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51B12-52EC-465B-9C12-110159050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>
            <a:extLst>
              <a:ext uri="{FF2B5EF4-FFF2-40B4-BE49-F238E27FC236}">
                <a16:creationId xmlns:a16="http://schemas.microsoft.com/office/drawing/2014/main" id="{7A7CB2E8-86CF-4A51-A1BC-DBA2A7167AE5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9457AA-F73B-4E14-AF73-054A9947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D09C4C-00BD-4466-B8A8-113F13D2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876CB4-7381-43DB-BC3F-52C52A13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B81AE9-0F27-4725-BD61-2B41CE22004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361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32E41-7661-4A3C-B7A0-57F313AC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D37A3C-A920-48F9-884A-55013D1DE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61BF88-6D02-42C5-84EE-5B5010D7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9AEFF7-C391-48A4-9871-8DAAE742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480200-6EC6-4642-993F-B14743AF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756E7-1E11-426A-A791-EDA1AB1E532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251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8807A-98C0-47C3-B680-F7240867D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E99DDB5-0351-48FE-A912-0395E22E5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030C5B-042A-480B-BAEA-94292D6E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5F3792-05B5-4610-B1BE-404D2CA81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3BCD68-DDC0-4003-8937-6BA8CE59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84594-90F8-45A4-B86F-F1F9D3A368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9339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0F12D-06E6-4E76-8845-4E6ABF1E2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3EC037-E80E-4D02-8AF2-3A1E5863B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2FE187B-A18C-4BAC-8450-46107FC37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F57EE8C-EAE2-4256-B1CC-05A444FB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F9B0F4-10E9-4AD0-A965-0FD0912F4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814446-5A89-40FD-AD81-C029B02C1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55118-A0D4-4310-9E95-D9CD021A23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857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F7532-9833-41AF-BCFB-7EC2E767A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8D8559-E551-4DE4-B3C2-78A945BE4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40E595-BABB-4B23-AAEF-57BB62565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3167617-7E1F-4262-B729-0A4B00E22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6310F1F-5851-4F6F-B652-AF9AEF12A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15B9966-D169-4A6B-AD48-F3E5F7FD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7256C8F-C35D-40D7-AC2B-6FF4BA2F4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B17AA46-9006-4BA0-BCAD-909BC7C8D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E92AD-1C28-49CD-AB93-03A4048719E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2233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5A762-3EF3-4AA5-83DF-A344F3B3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C46D2EE-CA96-4C8A-AA77-00F15AEE9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F474CA6-12E0-4A2B-80F3-9C284EDC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AE3E8AC-2DA1-4C74-8799-25649656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81B64-8A3F-49B9-A102-1E9D7850F74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843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D70ACE2-370B-457C-8D9B-EF498D66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2334E35-6921-4F1F-BE23-FB188200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29A0D87-1CBC-42B2-A644-B23619A2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6BFE9-4DE2-466E-8303-17B209D201D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777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43256-28CB-43FA-BF1F-628136EFB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DA0432-9C26-4A2A-86E0-FEB489925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06AB8F-528D-4A7E-878F-A2B7A07C8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C20AC9-9BBB-448A-B84C-60D336956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F3EFAB-5D59-4F53-9AA0-8F6E619D2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AB0EFF-AD13-4FF1-A8E0-D8E97516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58C64-7635-4852-99A0-2977838C3A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385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27AC6-92AE-49AA-83A0-55F00B63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E520D63-62FE-4C56-A3DE-F2D04BC889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1E8CC0B-4DA2-4B9B-A180-397279B73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CFACCB-9320-48E5-8F70-03846FAF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BA3561-9CEE-488E-B3E5-C7938E00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A16DBF-BDF5-43F9-A2FD-4BD9835D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8079A-29F1-471B-BADC-B417905870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978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0A41CE-1EBC-422D-BF6A-EE2DEBF01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EC311C-6407-49A9-AA9F-A0AC6C27C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74F1E7-A326-4B09-B884-40DF9C9B3D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EBA07F9-DE1E-4779-84DE-E8A9C9576A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F23AD16-5393-461D-AE70-22D348C086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0E75C3-BA75-49D8-B7B3-D6295BCB4E4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>
            <a:extLst>
              <a:ext uri="{FF2B5EF4-FFF2-40B4-BE49-F238E27FC236}">
                <a16:creationId xmlns:a16="http://schemas.microsoft.com/office/drawing/2014/main" id="{02932A6A-381F-4FA5-AACD-3452A68F2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2133600"/>
          </a:xfrm>
        </p:spPr>
        <p:txBody>
          <a:bodyPr/>
          <a:lstStyle/>
          <a:p>
            <a:r>
              <a:rPr lang="pt-BR" altLang="pt-BR" sz="125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Corrigindo</a:t>
            </a:r>
          </a:p>
        </p:txBody>
      </p:sp>
      <p:sp>
        <p:nvSpPr>
          <p:cNvPr id="132101" name="Text Box 5">
            <a:extLst>
              <a:ext uri="{FF2B5EF4-FFF2-40B4-BE49-F238E27FC236}">
                <a16:creationId xmlns:a16="http://schemas.microsoft.com/office/drawing/2014/main" id="{484DDE96-8D60-485D-9129-54415E933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65625"/>
            <a:ext cx="9144000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4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distorções</a:t>
            </a:r>
          </a:p>
        </p:txBody>
      </p:sp>
      <p:sp>
        <p:nvSpPr>
          <p:cNvPr id="132102" name="Text Box 6">
            <a:extLst>
              <a:ext uri="{FF2B5EF4-FFF2-40B4-BE49-F238E27FC236}">
                <a16:creationId xmlns:a16="http://schemas.microsoft.com/office/drawing/2014/main" id="{C8379749-4EAD-4FC1-9AB8-4902FB17B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914400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  <p:bldP spid="132101" grpId="0"/>
      <p:bldP spid="1321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>
            <a:extLst>
              <a:ext uri="{FF2B5EF4-FFF2-40B4-BE49-F238E27FC236}">
                <a16:creationId xmlns:a16="http://schemas.microsoft.com/office/drawing/2014/main" id="{4DB48C5E-8E29-4845-BACF-AD0054566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3441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4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Fosse isso verdade, Jesus teria vindo ao mundo em</a:t>
            </a:r>
            <a:r>
              <a:rPr lang="pt-BR" altLang="pt-BR" sz="4800" b="1"/>
              <a:t> 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humanidade com vigor total</a:t>
            </a:r>
            <a:r>
              <a:rPr lang="pt-BR" altLang="pt-BR" sz="4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pt-BR" altLang="pt-BR" sz="4800" b="1"/>
              <a:t> </a:t>
            </a:r>
            <a:r>
              <a:rPr lang="pt-BR" altLang="pt-BR" sz="4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assim como Adão era antes de pecar.</a:t>
            </a: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CE7BCE53-2E62-41A5-8293-EE183B896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644900"/>
            <a:ext cx="842486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9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Naturalmente</a:t>
            </a:r>
          </a:p>
        </p:txBody>
      </p:sp>
      <p:sp>
        <p:nvSpPr>
          <p:cNvPr id="69638" name="Text Box 6">
            <a:extLst>
              <a:ext uri="{FF2B5EF4-FFF2-40B4-BE49-F238E27FC236}">
                <a16:creationId xmlns:a16="http://schemas.microsoft.com/office/drawing/2014/main" id="{E536AFD1-81A2-485F-BC7D-95D38F435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941888"/>
            <a:ext cx="8424863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0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isto não ocorreu!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696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7" grpId="0"/>
      <p:bldP spid="696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>
            <a:extLst>
              <a:ext uri="{FF2B5EF4-FFF2-40B4-BE49-F238E27FC236}">
                <a16:creationId xmlns:a16="http://schemas.microsoft.com/office/drawing/2014/main" id="{18CF4EAF-645F-4ECE-B95E-8FC5B5997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273685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6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 imacularidade de Jesus vem 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do</a:t>
            </a:r>
            <a:r>
              <a:rPr lang="pt-BR" altLang="pt-BR" sz="6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Espírito Santo</a:t>
            </a:r>
            <a:r>
              <a:rPr lang="pt-BR" altLang="pt-BR" sz="6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 pois Deus não pode, Ele mesmo, criar algo maculado pelo pecado. Assim...</a:t>
            </a:r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B00CCDDE-F118-4B92-AC4A-4C16869C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638"/>
            <a:ext cx="9144000" cy="375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6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Se a célula masculina que fecundou o óvulo de Maria é criação direta de Deus, não contém, esta célula, a mácula do pecado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>
            <a:extLst>
              <a:ext uri="{FF2B5EF4-FFF2-40B4-BE49-F238E27FC236}">
                <a16:creationId xmlns:a16="http://schemas.microsoft.com/office/drawing/2014/main" id="{7D40BC20-FD4D-439C-8492-6D01E3808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81300"/>
            <a:ext cx="9144000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Mas</a:t>
            </a:r>
            <a:r>
              <a:rPr lang="pt-BR" altLang="pt-BR" sz="5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de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Maria</a:t>
            </a:r>
            <a:r>
              <a:rPr lang="pt-BR" altLang="pt-BR" sz="60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</a:t>
            </a:r>
            <a:r>
              <a:rPr lang="pt-BR" altLang="pt-BR" sz="5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Jesus</a:t>
            </a:r>
            <a:r>
              <a:rPr lang="pt-BR" altLang="pt-BR" sz="5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herdou a </a:t>
            </a:r>
            <a:r>
              <a:rPr lang="pt-BR" altLang="pt-BR" sz="6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fragilidade</a:t>
            </a:r>
            <a:r>
              <a:rPr lang="pt-BR" altLang="pt-BR" sz="60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imposta pelo pecado à raça, e assumiu, nesse aspecto, a </a:t>
            </a:r>
            <a:br>
              <a:rPr lang="pt-BR" altLang="pt-BR" sz="60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</a:br>
            <a:r>
              <a:rPr lang="pt-BR" altLang="pt-BR" sz="54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natureza humana caída</a:t>
            </a:r>
            <a:endParaRPr lang="pt-BR" altLang="pt-BR" sz="5400" b="1" u="sng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73733" name="Text Box 5">
            <a:extLst>
              <a:ext uri="{FF2B5EF4-FFF2-40B4-BE49-F238E27FC236}">
                <a16:creationId xmlns:a16="http://schemas.microsoft.com/office/drawing/2014/main" id="{C4EFEA5D-296E-442A-8E36-E74CA481D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04313" cy="231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Portanto,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aspecto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imacu-laridade</a:t>
            </a:r>
            <a:r>
              <a:rPr lang="pt-BR" altLang="pt-BR" sz="4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moral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</a:t>
            </a: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adotou</a:t>
            </a: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pt-BR" altLang="pt-BR" sz="5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natureza humana não caída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  <p:bldP spid="737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>
            <a:extLst>
              <a:ext uri="{FF2B5EF4-FFF2-40B4-BE49-F238E27FC236}">
                <a16:creationId xmlns:a16="http://schemas.microsoft.com/office/drawing/2014/main" id="{8BF3B79F-CADE-4CF6-A1A9-098109A1B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2938462"/>
          </a:xfrm>
        </p:spPr>
        <p:txBody>
          <a:bodyPr/>
          <a:lstStyle/>
          <a:p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Isso não significa que Jesus</a:t>
            </a:r>
            <a:r>
              <a:rPr lang="pt-BR" altLang="pt-B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Cristo</a:t>
            </a:r>
            <a:r>
              <a:rPr lang="pt-BR" altLang="pt-B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possuísse</a:t>
            </a:r>
            <a:r>
              <a:rPr lang="pt-BR" altLang="pt-B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duas naturezas humanas, uma caída e outra não caída</a:t>
            </a:r>
          </a:p>
        </p:txBody>
      </p:sp>
      <p:sp>
        <p:nvSpPr>
          <p:cNvPr id="75781" name="Text Box 5">
            <a:extLst>
              <a:ext uri="{FF2B5EF4-FFF2-40B4-BE49-F238E27FC236}">
                <a16:creationId xmlns:a16="http://schemas.microsoft.com/office/drawing/2014/main" id="{D8011F5A-DAC3-4FAE-BC87-FDB823274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73463"/>
            <a:ext cx="91440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5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Mas</a:t>
            </a:r>
            <a:r>
              <a:rPr lang="pt-BR" altLang="pt-BR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que</a:t>
            </a:r>
            <a:r>
              <a:rPr lang="pt-BR" altLang="pt-BR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Ele</a:t>
            </a:r>
            <a:r>
              <a:rPr lang="pt-BR" altLang="pt-BR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adotou</a:t>
            </a:r>
            <a:r>
              <a:rPr lang="pt-BR" altLang="pt-BR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uma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só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natureza</a:t>
            </a:r>
            <a:r>
              <a:rPr lang="pt-BR" altLang="pt-BR" sz="47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humana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com esses dois aspectos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Rectangle 4">
            <a:extLst>
              <a:ext uri="{FF2B5EF4-FFF2-40B4-BE49-F238E27FC236}">
                <a16:creationId xmlns:a16="http://schemas.microsoft.com/office/drawing/2014/main" id="{546C04C4-EA1B-41DD-B1C6-A47B901A9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2938462"/>
          </a:xfrm>
        </p:spPr>
        <p:txBody>
          <a:bodyPr/>
          <a:lstStyle/>
          <a:p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natureza humana de Cristo foi 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gerada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protegida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 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santificada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pelo Espírito Santo no íntimo de Maria.</a:t>
            </a:r>
          </a:p>
        </p:txBody>
      </p:sp>
      <p:sp>
        <p:nvSpPr>
          <p:cNvPr id="148485" name="Text Box 5">
            <a:extLst>
              <a:ext uri="{FF2B5EF4-FFF2-40B4-BE49-F238E27FC236}">
                <a16:creationId xmlns:a16="http://schemas.microsoft.com/office/drawing/2014/main" id="{08C67C7B-3D53-4736-AFCC-1F5FEA688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452813"/>
            <a:ext cx="864235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“...Ao entrar no mundo, diz: ‘Sacrifício e oferta não quiseste,</a:t>
            </a:r>
            <a:r>
              <a:rPr lang="pt-BR" altLang="pt-BR" sz="45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antes corpo Me formaste’”</a:t>
            </a:r>
            <a:r>
              <a:rPr lang="pt-BR" altLang="pt-BR" sz="4800">
                <a:latin typeface="Comic Sans MS" panose="030F0702030302020204" pitchFamily="66" charset="0"/>
              </a:rPr>
              <a:t>   </a:t>
            </a:r>
          </a:p>
        </p:txBody>
      </p:sp>
      <p:sp>
        <p:nvSpPr>
          <p:cNvPr id="148486" name="Text Box 6">
            <a:extLst>
              <a:ext uri="{FF2B5EF4-FFF2-40B4-BE49-F238E27FC236}">
                <a16:creationId xmlns:a16="http://schemas.microsoft.com/office/drawing/2014/main" id="{ABFDEAE8-2D29-4887-B9FC-7073A44F7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805488"/>
            <a:ext cx="338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Hebreus 10:5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/>
      <p:bldP spid="1484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>
            <a:extLst>
              <a:ext uri="{FF2B5EF4-FFF2-40B4-BE49-F238E27FC236}">
                <a16:creationId xmlns:a16="http://schemas.microsoft.com/office/drawing/2014/main" id="{05A3F9C8-5475-4E7D-A96A-19CB280BD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42350" cy="3382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O Espírito Santo preparou e santificou a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natureza humana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tomada para ser com a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natureza divina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uma só e única pessoa:</a:t>
            </a:r>
            <a:endParaRPr lang="pt-BR" altLang="pt-BR" sz="7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0533" name="Text Box 5">
            <a:extLst>
              <a:ext uri="{FF2B5EF4-FFF2-40B4-BE49-F238E27FC236}">
                <a16:creationId xmlns:a16="http://schemas.microsoft.com/office/drawing/2014/main" id="{DC8BD372-FEE7-4FF8-90C1-F5EDC4C2F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429000"/>
            <a:ext cx="86423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98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Nosso Senhor Jesus Cristo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/>
      <p:bldP spid="1505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>
            <a:extLst>
              <a:ext uri="{FF2B5EF4-FFF2-40B4-BE49-F238E27FC236}">
                <a16:creationId xmlns:a16="http://schemas.microsoft.com/office/drawing/2014/main" id="{C00643E0-B023-4984-8BEE-970333469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3730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anose="020B0602030504020204" pitchFamily="34" charset="0"/>
              </a:rPr>
              <a:t>Desde o ventre, Ele foi chamado</a:t>
            </a:r>
            <a:endParaRPr lang="pt-BR" altLang="pt-BR" sz="4000"/>
          </a:p>
        </p:txBody>
      </p:sp>
      <p:sp>
        <p:nvSpPr>
          <p:cNvPr id="154629" name="Text Box 5">
            <a:extLst>
              <a:ext uri="{FF2B5EF4-FFF2-40B4-BE49-F238E27FC236}">
                <a16:creationId xmlns:a16="http://schemas.microsoft.com/office/drawing/2014/main" id="{4BD0F1C0-AFFC-4ACA-A453-39C81AE5B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35400"/>
            <a:ext cx="9144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</a:t>
            </a:r>
            <a:r>
              <a:rPr lang="pt-BR" altLang="pt-BR" sz="92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ENTE</a:t>
            </a:r>
            <a:r>
              <a:rPr lang="pt-BR" altLang="pt-BR" sz="96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92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SANTO</a:t>
            </a:r>
            <a:r>
              <a:rPr lang="pt-BR" altLang="pt-BR" sz="8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”</a:t>
            </a:r>
          </a:p>
        </p:txBody>
      </p:sp>
      <p:sp>
        <p:nvSpPr>
          <p:cNvPr id="154630" name="Text Box 6">
            <a:extLst>
              <a:ext uri="{FF2B5EF4-FFF2-40B4-BE49-F238E27FC236}">
                <a16:creationId xmlns:a16="http://schemas.microsoft.com/office/drawing/2014/main" id="{44100045-0DFC-4817-9C6C-FC7029917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5453063"/>
            <a:ext cx="34575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Lucas 1:35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46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>
            <a:extLst>
              <a:ext uri="{FF2B5EF4-FFF2-40B4-BE49-F238E27FC236}">
                <a16:creationId xmlns:a16="http://schemas.microsoft.com/office/drawing/2014/main" id="{7ABA8A18-AFB1-4E2D-A0D6-F9736CA6A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Assim,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Ele herdou</a:t>
            </a:r>
          </a:p>
        </p:txBody>
      </p:sp>
      <p:sp>
        <p:nvSpPr>
          <p:cNvPr id="102405" name="Text Box 5">
            <a:extLst>
              <a:ext uri="{FF2B5EF4-FFF2-40B4-BE49-F238E27FC236}">
                <a16:creationId xmlns:a16="http://schemas.microsoft.com/office/drawing/2014/main" id="{F7C0F6B0-D592-4DA3-8AE1-7EA5A3191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" y="2205038"/>
            <a:ext cx="4845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Pelo Espírito Santo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latin typeface="Abadi MT Condensed Light" pitchFamily="34" charset="0"/>
              </a:rPr>
              <a:t>-</a:t>
            </a:r>
          </a:p>
        </p:txBody>
      </p:sp>
      <p:sp>
        <p:nvSpPr>
          <p:cNvPr id="102406" name="Text Box 6">
            <a:extLst>
              <a:ext uri="{FF2B5EF4-FFF2-40B4-BE49-F238E27FC236}">
                <a16:creationId xmlns:a16="http://schemas.microsoft.com/office/drawing/2014/main" id="{27D3E275-1D42-4EBE-B76B-DB31BC76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844675"/>
            <a:ext cx="399573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Impecabilidade Absoluta</a:t>
            </a:r>
          </a:p>
        </p:txBody>
      </p:sp>
      <p:sp>
        <p:nvSpPr>
          <p:cNvPr id="102407" name="Text Box 7">
            <a:extLst>
              <a:ext uri="{FF2B5EF4-FFF2-40B4-BE49-F238E27FC236}">
                <a16:creationId xmlns:a16="http://schemas.microsoft.com/office/drawing/2014/main" id="{8AB07629-3188-40DB-A0CB-63387C5C6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3141663"/>
            <a:ext cx="23034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 sz="5400" b="1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badi MT Condensed Light" pitchFamily="34" charset="0"/>
            </a:endParaRPr>
          </a:p>
        </p:txBody>
      </p:sp>
      <p:sp>
        <p:nvSpPr>
          <p:cNvPr id="102408" name="Line 8">
            <a:extLst>
              <a:ext uri="{FF2B5EF4-FFF2-40B4-BE49-F238E27FC236}">
                <a16:creationId xmlns:a16="http://schemas.microsoft.com/office/drawing/2014/main" id="{59683218-A162-4F9E-BD80-9F946F0916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9338" y="2274888"/>
            <a:ext cx="360362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09" name="Line 9">
            <a:extLst>
              <a:ext uri="{FF2B5EF4-FFF2-40B4-BE49-F238E27FC236}">
                <a16:creationId xmlns:a16="http://schemas.microsoft.com/office/drawing/2014/main" id="{A6546E97-4FD0-4EBC-8847-B3E2D186A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270986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10" name="Text Box 10">
            <a:extLst>
              <a:ext uri="{FF2B5EF4-FFF2-40B4-BE49-F238E27FC236}">
                <a16:creationId xmlns:a16="http://schemas.microsoft.com/office/drawing/2014/main" id="{87173B90-B789-4FF2-B2BF-2720CFF7E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343400"/>
            <a:ext cx="25923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De Maria</a:t>
            </a:r>
            <a:r>
              <a:rPr lang="pt-BR" altLang="pt-B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latin typeface="Abadi MT Condensed Light" pitchFamily="34" charset="0"/>
              </a:rPr>
              <a:t>-</a:t>
            </a:r>
          </a:p>
        </p:txBody>
      </p:sp>
      <p:sp>
        <p:nvSpPr>
          <p:cNvPr id="102412" name="Line 12">
            <a:extLst>
              <a:ext uri="{FF2B5EF4-FFF2-40B4-BE49-F238E27FC236}">
                <a16:creationId xmlns:a16="http://schemas.microsoft.com/office/drawing/2014/main" id="{E8334B8D-1930-42BB-A673-51267E0532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4435475"/>
            <a:ext cx="360362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13" name="Line 13">
            <a:extLst>
              <a:ext uri="{FF2B5EF4-FFF2-40B4-BE49-F238E27FC236}">
                <a16:creationId xmlns:a16="http://schemas.microsoft.com/office/drawing/2014/main" id="{A46859B5-56DB-4AF3-99BC-78495ECE0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486886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14" name="Text Box 14">
            <a:extLst>
              <a:ext uri="{FF2B5EF4-FFF2-40B4-BE49-F238E27FC236}">
                <a16:creationId xmlns:a16="http://schemas.microsoft.com/office/drawing/2014/main" id="{5A7024E9-176E-40E5-AA85-3E9861971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933825"/>
            <a:ext cx="6227762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As limitações próprias</a:t>
            </a:r>
            <a:r>
              <a:rPr lang="pt-BR" altLang="pt-BR" sz="5400">
                <a:solidFill>
                  <a:srgbClr val="FF0000"/>
                </a:solidFill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da natureza humana caída</a:t>
            </a:r>
          </a:p>
        </p:txBody>
      </p:sp>
      <p:sp>
        <p:nvSpPr>
          <p:cNvPr id="102415" name="Text Box 15">
            <a:extLst>
              <a:ext uri="{FF2B5EF4-FFF2-40B4-BE49-F238E27FC236}">
                <a16:creationId xmlns:a16="http://schemas.microsoft.com/office/drawing/2014/main" id="{B4ECF0E4-0999-4C2D-AF55-F7CCF09BF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013325"/>
            <a:ext cx="62277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 sz="5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badi MT Condensed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2"/>
      <p:bldP spid="102406" grpId="1"/>
      <p:bldP spid="102410" grpId="2"/>
      <p:bldP spid="10241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Rectangle 4">
            <a:extLst>
              <a:ext uri="{FF2B5EF4-FFF2-40B4-BE49-F238E27FC236}">
                <a16:creationId xmlns:a16="http://schemas.microsoft.com/office/drawing/2014/main" id="{B6E9AC29-374E-4762-AA51-E514B0136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algn="l"/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Duas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realidades,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portan-to, sobre Jesus:</a:t>
            </a:r>
          </a:p>
        </p:txBody>
      </p:sp>
      <p:sp>
        <p:nvSpPr>
          <p:cNvPr id="204805" name="Text Box 5">
            <a:extLst>
              <a:ext uri="{FF2B5EF4-FFF2-40B4-BE49-F238E27FC236}">
                <a16:creationId xmlns:a16="http://schemas.microsoft.com/office/drawing/2014/main" id="{DD0D372A-A7F4-4334-9329-7E70561D3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39925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(1) substancialmente igual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qualquer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um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nós</a:t>
            </a:r>
          </a:p>
        </p:txBody>
      </p:sp>
      <p:sp>
        <p:nvSpPr>
          <p:cNvPr id="204806" name="Text Box 6">
            <a:extLst>
              <a:ext uri="{FF2B5EF4-FFF2-40B4-BE49-F238E27FC236}">
                <a16:creationId xmlns:a16="http://schemas.microsoft.com/office/drawing/2014/main" id="{912034BE-0EA4-41DE-B2E8-A7334EF7A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44975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(2) em </a:t>
            </a:r>
            <a:r>
              <a:rPr lang="pt-BR" altLang="pt-BR" sz="60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essência moral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, diferente de todos nós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/>
      <p:bldP spid="204805" grpId="0"/>
      <p:bldP spid="2048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>
            <a:extLst>
              <a:ext uri="{FF2B5EF4-FFF2-40B4-BE49-F238E27FC236}">
                <a16:creationId xmlns:a16="http://schemas.microsoft.com/office/drawing/2014/main" id="{77EB1C03-DEEA-47A5-8642-CFFBFB3BF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/>
          <a:lstStyle/>
          <a:p>
            <a:pPr algn="r"/>
            <a:r>
              <a:rPr lang="pt-BR" altLang="pt-BR" sz="8000" b="1" i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Distorção (5)</a:t>
            </a:r>
          </a:p>
        </p:txBody>
      </p:sp>
      <p:sp>
        <p:nvSpPr>
          <p:cNvPr id="152581" name="Text Box 5">
            <a:extLst>
              <a:ext uri="{FF2B5EF4-FFF2-40B4-BE49-F238E27FC236}">
                <a16:creationId xmlns:a16="http://schemas.microsoft.com/office/drawing/2014/main" id="{879204F2-B6F3-45A4-8AC2-EADF7F330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73238"/>
            <a:ext cx="86423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Jesus</a:t>
            </a:r>
            <a:r>
              <a:rPr lang="pt-BR" altLang="pt-BR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por não possuir uma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natureza</a:t>
            </a:r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humana</a:t>
            </a:r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pecamino</a:t>
            </a:r>
            <a:r>
              <a:rPr lang="pt-BR" altLang="pt-BR" sz="3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-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sa,</a:t>
            </a:r>
            <a:r>
              <a:rPr lang="pt-BR" altLang="pt-BR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sentiu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menos</a:t>
            </a:r>
            <a:r>
              <a:rPr lang="pt-BR" altLang="pt-BR" sz="5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poder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da</a:t>
            </a:r>
            <a:r>
              <a:rPr lang="pt-BR" altLang="pt-BR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t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entação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do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que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nós,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quan-do somos</a:t>
            </a:r>
            <a:r>
              <a:rPr lang="pt-BR" altLang="pt-BR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tentados</a:t>
            </a:r>
            <a:r>
              <a:rPr lang="pt-BR" altLang="pt-BR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4" name="Rectangle 4">
            <a:extLst>
              <a:ext uri="{FF2B5EF4-FFF2-40B4-BE49-F238E27FC236}">
                <a16:creationId xmlns:a16="http://schemas.microsoft.com/office/drawing/2014/main" id="{9F044B27-D542-4C3F-88E1-60DEE548D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435975" cy="1295400"/>
          </a:xfrm>
        </p:spPr>
        <p:txBody>
          <a:bodyPr/>
          <a:lstStyle/>
          <a:p>
            <a:pPr algn="r"/>
            <a:r>
              <a:rPr lang="pt-BR" altLang="pt-BR" sz="8000" b="1" i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Distorção (1)</a:t>
            </a:r>
          </a:p>
        </p:txBody>
      </p:sp>
      <p:sp>
        <p:nvSpPr>
          <p:cNvPr id="276485" name="Text Box 5">
            <a:extLst>
              <a:ext uri="{FF2B5EF4-FFF2-40B4-BE49-F238E27FC236}">
                <a16:creationId xmlns:a16="http://schemas.microsoft.com/office/drawing/2014/main" id="{A1431E86-5D5C-4EEE-BFE6-8FD5A12B9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52562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000">
                <a:latin typeface="Impact" panose="020B0806030902050204" pitchFamily="34" charset="0"/>
              </a:rPr>
              <a:t>Já considerada:</a:t>
            </a:r>
          </a:p>
        </p:txBody>
      </p:sp>
      <p:sp>
        <p:nvSpPr>
          <p:cNvPr id="276486" name="Text Box 6">
            <a:extLst>
              <a:ext uri="{FF2B5EF4-FFF2-40B4-BE49-F238E27FC236}">
                <a16:creationId xmlns:a16="http://schemas.microsoft.com/office/drawing/2014/main" id="{F7A8237B-2C87-4DD2-8B77-27EBB0688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92450"/>
            <a:ext cx="9144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Maria foi responsável pela </a:t>
            </a:r>
            <a:r>
              <a:rPr lang="pt-BR" altLang="pt-BR" sz="5400" b="1" u="sng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natureza</a:t>
            </a:r>
            <a:r>
              <a:rPr lang="pt-BR" altLang="pt-BR" sz="4000" b="1" u="sng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 u="sng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humana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Jesus, enquanto o Espírito Santo o foi pela </a:t>
            </a:r>
            <a:r>
              <a:rPr lang="pt-BR" altLang="pt-BR" sz="5400" b="1" u="sng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natureza divina</a:t>
            </a:r>
            <a:r>
              <a:rPr lang="pt-BR" altLang="pt-BR" sz="5400" b="1" u="sng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  <p:bldP spid="276485" grpId="0"/>
      <p:bldP spid="27648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>
            <a:extLst>
              <a:ext uri="{FF2B5EF4-FFF2-40B4-BE49-F238E27FC236}">
                <a16:creationId xmlns:a16="http://schemas.microsoft.com/office/drawing/2014/main" id="{138820C7-5286-49B1-BA7B-8FB4EE892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Os que abrigam esta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idéia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afirmam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que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Cris-to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não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poderia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ser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nos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so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exemplo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se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Ele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não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possuísse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as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mesmas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in</a:t>
            </a:r>
            <a:r>
              <a:rPr lang="pt-BR" altLang="pt-BR" sz="3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clinações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pecaminosas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que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possuímos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>
            <a:extLst>
              <a:ext uri="{FF2B5EF4-FFF2-40B4-BE49-F238E27FC236}">
                <a16:creationId xmlns:a16="http://schemas.microsoft.com/office/drawing/2014/main" id="{0CB15C77-05D7-4EC1-B8E4-8B0A55FF7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Como poderia ser Cristo tentado em todos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os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pontos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em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que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eu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sou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tentado,</a:t>
            </a:r>
            <a:r>
              <a:rPr lang="pt-BR" alt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se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Ele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não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tinha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que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eu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tenho,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isto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é,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propensão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para o pecado?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Rectangle 4">
            <a:extLst>
              <a:ext uri="{FF2B5EF4-FFF2-40B4-BE49-F238E27FC236}">
                <a16:creationId xmlns:a16="http://schemas.microsoft.com/office/drawing/2014/main" id="{ACFFDDD3-CDF6-40DC-9350-4F9BE45C3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2506662"/>
          </a:xfrm>
        </p:spPr>
        <p:txBody>
          <a:bodyPr/>
          <a:lstStyle/>
          <a:p>
            <a:r>
              <a:rPr lang="pt-BR" altLang="pt-BR" sz="8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Bem, este é um </a:t>
            </a:r>
            <a:r>
              <a:rPr lang="pt-BR" altLang="pt-BR" sz="8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ponto capital</a:t>
            </a:r>
            <a:endParaRPr lang="pt-BR" altLang="pt-BR" sz="4000"/>
          </a:p>
        </p:txBody>
      </p:sp>
      <p:sp>
        <p:nvSpPr>
          <p:cNvPr id="180229" name="Text Box 5">
            <a:extLst>
              <a:ext uri="{FF2B5EF4-FFF2-40B4-BE49-F238E27FC236}">
                <a16:creationId xmlns:a16="http://schemas.microsoft.com/office/drawing/2014/main" id="{80A1A879-6A42-4F9A-93E8-A419A4F8C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13100"/>
            <a:ext cx="91440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do mistério dos mistérios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/>
      <p:bldP spid="1802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>
            <a:extLst>
              <a:ext uri="{FF2B5EF4-FFF2-40B4-BE49-F238E27FC236}">
                <a16:creationId xmlns:a16="http://schemas.microsoft.com/office/drawing/2014/main" id="{78C62DAE-042E-4E0C-A134-6E4960DE7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279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106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Vejam o que Ellen G. White</a:t>
            </a:r>
          </a:p>
        </p:txBody>
      </p:sp>
      <p:sp>
        <p:nvSpPr>
          <p:cNvPr id="182277" name="Text Box 5">
            <a:extLst>
              <a:ext uri="{FF2B5EF4-FFF2-40B4-BE49-F238E27FC236}">
                <a16:creationId xmlns:a16="http://schemas.microsoft.com/office/drawing/2014/main" id="{830F7B84-55B3-4D0B-B30C-A8896E489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213100"/>
            <a:ext cx="864235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0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afirma: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Rectangle 4">
            <a:extLst>
              <a:ext uri="{FF2B5EF4-FFF2-40B4-BE49-F238E27FC236}">
                <a16:creationId xmlns:a16="http://schemas.microsoft.com/office/drawing/2014/main" id="{A58259F3-BCEA-4432-AB6E-247B5DCBE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602287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“É um mistério deixa-do sem explicação aos mortais que Cristo pu-desse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ser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tentado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em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to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-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dos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os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pontos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como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nós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somos,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e,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não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obstante, ser sem pecado.”</a:t>
            </a:r>
          </a:p>
        </p:txBody>
      </p:sp>
      <p:sp>
        <p:nvSpPr>
          <p:cNvPr id="184325" name="Text Box 5">
            <a:extLst>
              <a:ext uri="{FF2B5EF4-FFF2-40B4-BE49-F238E27FC236}">
                <a16:creationId xmlns:a16="http://schemas.microsoft.com/office/drawing/2014/main" id="{5901788E-890B-450E-BE2D-6A2F9B755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876925"/>
            <a:ext cx="424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36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SDABC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 5:1128, 1129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Rectangle 4">
            <a:extLst>
              <a:ext uri="{FF2B5EF4-FFF2-40B4-BE49-F238E27FC236}">
                <a16:creationId xmlns:a16="http://schemas.microsoft.com/office/drawing/2014/main" id="{54D2D32E-9981-4A35-90DC-20907FE58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Embora a forma como Cristo sentiu a intensidade da ten-tação, sem que Ele possuísse a nossa pecaminosidade, não possa ser inteiramente com-preendida por nós, podemos avançar no conhecimento daquilo que foi revelado a respeito.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Rectangle 4">
            <a:extLst>
              <a:ext uri="{FF2B5EF4-FFF2-40B4-BE49-F238E27FC236}">
                <a16:creationId xmlns:a16="http://schemas.microsoft.com/office/drawing/2014/main" id="{6CBF9930-459B-4A31-9F93-E340DFABC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pt-BR" altLang="pt-BR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anose="020B0806030902050204" pitchFamily="34" charset="0"/>
              </a:rPr>
              <a:t>Alguns </a:t>
            </a:r>
            <a:r>
              <a:rPr lang="pt-BR" altLang="pt-BR" sz="96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aspectos básicos</a:t>
            </a:r>
            <a:r>
              <a:rPr lang="pt-BR" altLang="pt-BR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anose="020B0806030902050204" pitchFamily="34" charset="0"/>
              </a:rPr>
              <a:t> chamam a nossa antenção: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>
            <a:extLst>
              <a:ext uri="{FF2B5EF4-FFF2-40B4-BE49-F238E27FC236}">
                <a16:creationId xmlns:a16="http://schemas.microsoft.com/office/drawing/2014/main" id="{AD99663C-4757-48CB-ABD6-9DCB41635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4017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Antes de tudo, eu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não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sou tentado</a:t>
            </a:r>
            <a:r>
              <a:rPr lang="pt-BR" altLang="pt-BR" sz="7200" b="1">
                <a:latin typeface="Tahoma" panose="020B0604030504040204" pitchFamily="34" charset="0"/>
              </a:rPr>
              <a:t> 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em todos os pontos...</a:t>
            </a:r>
          </a:p>
        </p:txBody>
      </p:sp>
      <p:sp>
        <p:nvSpPr>
          <p:cNvPr id="167941" name="Text Box 5">
            <a:extLst>
              <a:ext uri="{FF2B5EF4-FFF2-40B4-BE49-F238E27FC236}">
                <a16:creationId xmlns:a16="http://schemas.microsoft.com/office/drawing/2014/main" id="{CD142467-C1D8-4ED6-868C-95787BA3C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76700"/>
            <a:ext cx="8642350" cy="248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Ele foi!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/>
      <p:bldP spid="1679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>
            <a:extLst>
              <a:ext uri="{FF2B5EF4-FFF2-40B4-BE49-F238E27FC236}">
                <a16:creationId xmlns:a16="http://schemas.microsoft.com/office/drawing/2014/main" id="{49844308-CD44-4D75-A7E8-3ABEFC379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4581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“Todos os pontos em que sou tentado”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não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esgotam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potencial da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tentação.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além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“todos os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pontos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em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sou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tentado”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xiste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um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infinito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tentações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das quais não faço a mínima idéia.</a:t>
            </a:r>
          </a:p>
        </p:txBody>
      </p:sp>
      <p:sp>
        <p:nvSpPr>
          <p:cNvPr id="282629" name="Text Box 5">
            <a:extLst>
              <a:ext uri="{FF2B5EF4-FFF2-40B4-BE49-F238E27FC236}">
                <a16:creationId xmlns:a16="http://schemas.microsoft.com/office/drawing/2014/main" id="{0CB7FDE8-4E3B-4BF0-8EA8-97E18E04B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525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Mas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Jesus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conheceu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esse infinito!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Ele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foi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“tentado em </a:t>
            </a:r>
            <a:r>
              <a:rPr lang="pt-BR" altLang="pt-BR" sz="50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todos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os pontos.”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/>
      <p:bldP spid="2826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6" name="Rectangle 4">
            <a:extLst>
              <a:ext uri="{FF2B5EF4-FFF2-40B4-BE49-F238E27FC236}">
                <a16:creationId xmlns:a16="http://schemas.microsoft.com/office/drawing/2014/main" id="{63C87D39-5EAC-4808-8397-C6FBF5CDA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41438"/>
            <a:ext cx="9144000" cy="4103687"/>
          </a:xfrm>
        </p:spPr>
        <p:txBody>
          <a:bodyPr/>
          <a:lstStyle/>
          <a:p>
            <a:pPr algn="l"/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“A pressão que [as tenta- ções] exerciam sobre</a:t>
            </a:r>
            <a:r>
              <a:rPr lang="pt-BR" alt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Ele era tanto maior,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quanto Seu caráter era superior ao nosso.”</a:t>
            </a:r>
          </a:p>
        </p:txBody>
      </p:sp>
      <p:sp>
        <p:nvSpPr>
          <p:cNvPr id="284677" name="Text Box 5">
            <a:extLst>
              <a:ext uri="{FF2B5EF4-FFF2-40B4-BE49-F238E27FC236}">
                <a16:creationId xmlns:a16="http://schemas.microsoft.com/office/drawing/2014/main" id="{2F856E2D-526D-445A-9397-248C26341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868863"/>
            <a:ext cx="54006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pt-BR" altLang="pt-BR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 de Todas as Na-ções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82</a:t>
            </a:r>
            <a:endParaRPr lang="pt-BR" altLang="pt-BR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/>
      <p:bldP spid="2846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5">
            <a:extLst>
              <a:ext uri="{FF2B5EF4-FFF2-40B4-BE49-F238E27FC236}">
                <a16:creationId xmlns:a16="http://schemas.microsoft.com/office/drawing/2014/main" id="{BC921C41-874E-4A00-9D2F-78A0F7D826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1366838"/>
          </a:xfrm>
        </p:spPr>
        <p:txBody>
          <a:bodyPr anchor="ctr"/>
          <a:lstStyle/>
          <a:p>
            <a:pPr algn="r"/>
            <a:r>
              <a:rPr lang="pt-BR" altLang="pt-BR" sz="8000" b="1" i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Distorção (2)</a:t>
            </a:r>
          </a:p>
        </p:txBody>
      </p:sp>
      <p:sp>
        <p:nvSpPr>
          <p:cNvPr id="134150" name="Rectangle 6">
            <a:extLst>
              <a:ext uri="{FF2B5EF4-FFF2-40B4-BE49-F238E27FC236}">
                <a16:creationId xmlns:a16="http://schemas.microsoft.com/office/drawing/2014/main" id="{5FFDB990-498C-4819-83F0-D6F900E7D1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916113"/>
            <a:ext cx="9144000" cy="468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73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Jesus assumiu uma natureza humana totalmente igual à nossa; Ele possuía a mesma pecaminosidade que nós possuímos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/>
      <p:bldP spid="13415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Rectangle 4">
            <a:extLst>
              <a:ext uri="{FF2B5EF4-FFF2-40B4-BE49-F238E27FC236}">
                <a16:creationId xmlns:a16="http://schemas.microsoft.com/office/drawing/2014/main" id="{0E82DD1E-D2B7-4C00-AA86-C91E874C1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Ele foi tentado não </a:t>
            </a:r>
            <a:r>
              <a:rPr lang="pt-BR" altLang="pt-BR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especificamente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em todas as tenta-ções, mas plena-mente no princípio </a:t>
            </a:r>
            <a:r>
              <a:rPr lang="pt-BR" altLang="pt-BR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básico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, </a:t>
            </a:r>
            <a:r>
              <a:rPr lang="pt-BR" altLang="pt-BR" sz="6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essencial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, de cada tentação!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>
            <a:extLst>
              <a:ext uri="{FF2B5EF4-FFF2-40B4-BE49-F238E27FC236}">
                <a16:creationId xmlns:a16="http://schemas.microsoft.com/office/drawing/2014/main" id="{B76F0DA0-91D8-456A-98B4-A3511DBFD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9325" cy="3141663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exemplo, Ele não foi tentado a fumar, pois há dois mil anos não existia o cigarro.</a:t>
            </a:r>
          </a:p>
        </p:txBody>
      </p:sp>
      <p:sp>
        <p:nvSpPr>
          <p:cNvPr id="172037" name="Text Box 5">
            <a:extLst>
              <a:ext uri="{FF2B5EF4-FFF2-40B4-BE49-F238E27FC236}">
                <a16:creationId xmlns:a16="http://schemas.microsoft.com/office/drawing/2014/main" id="{DC5AD473-7BDD-4F25-B735-A564415FB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Tampouco foi Ele submeti-do</a:t>
            </a:r>
            <a:r>
              <a:rPr lang="pt-BR" altLang="pt-BR" sz="28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4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às tentações exclusivas da mulher; pois Ele era um homem.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/>
      <p:bldP spid="1720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Rectangle 4">
            <a:extLst>
              <a:ext uri="{FF2B5EF4-FFF2-40B4-BE49-F238E27FC236}">
                <a16:creationId xmlns:a16="http://schemas.microsoft.com/office/drawing/2014/main" id="{C5E033BD-D78A-4FBF-8DF6-FD46DC5F8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Mas  os princípios básicos destas e de todas as ou-tras tentações se abate-ram sobre Ele com força total, levando-O a incor-porar a experiência de toda a humanidade!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4">
            <a:extLst>
              <a:ext uri="{FF2B5EF4-FFF2-40B4-BE49-F238E27FC236}">
                <a16:creationId xmlns:a16="http://schemas.microsoft.com/office/drawing/2014/main" id="{C39D8735-E773-43B4-92C3-D2632FA43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1650" y="476250"/>
            <a:ext cx="8391525" cy="936625"/>
          </a:xfrm>
        </p:spPr>
        <p:txBody>
          <a:bodyPr/>
          <a:lstStyle/>
          <a:p>
            <a:pPr algn="l"/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Ellen G. White:</a:t>
            </a:r>
          </a:p>
        </p:txBody>
      </p:sp>
      <p:sp>
        <p:nvSpPr>
          <p:cNvPr id="210949" name="Text Box 5">
            <a:extLst>
              <a:ext uri="{FF2B5EF4-FFF2-40B4-BE49-F238E27FC236}">
                <a16:creationId xmlns:a16="http://schemas.microsoft.com/office/drawing/2014/main" id="{78A26B8F-D64E-43DE-AC4E-1FA228359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33600"/>
            <a:ext cx="864235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“Somente Cristo teve experiência de todas as tristezas e tenta-ções que recaem sobre os seres humanos...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endParaRPr lang="pt-BR" altLang="pt-BR" sz="4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  <p:bldP spid="21094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6" name="Rectangle 4">
            <a:extLst>
              <a:ext uri="{FF2B5EF4-FFF2-40B4-BE49-F238E27FC236}">
                <a16:creationId xmlns:a16="http://schemas.microsoft.com/office/drawing/2014/main" id="{AFE1A045-F06D-4BBE-A6AD-1DBF2EA5D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893175" cy="632301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“Jamais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algum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outro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nas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cido de mulher foi tão terrivelmente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assediado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pela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tentação;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jamais</a:t>
            </a:r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al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gum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outro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arrostou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com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fardo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tão pesado dos pecados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 das dores do mundo.”</a:t>
            </a:r>
            <a:endParaRPr lang="pt-BR" altLang="pt-BR" sz="6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2997" name="Text Box 5">
            <a:extLst>
              <a:ext uri="{FF2B5EF4-FFF2-40B4-BE49-F238E27FC236}">
                <a16:creationId xmlns:a16="http://schemas.microsoft.com/office/drawing/2014/main" id="{FDD44EE1-E21D-4E3A-9272-1E1136E91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5734050"/>
            <a:ext cx="5473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Educação</a:t>
            </a:r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78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29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2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2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2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2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8" name="Rectangle 4">
            <a:extLst>
              <a:ext uri="{FF2B5EF4-FFF2-40B4-BE49-F238E27FC236}">
                <a16:creationId xmlns:a16="http://schemas.microsoft.com/office/drawing/2014/main" id="{5356B2CD-A202-424A-9A42-A1C74B189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504031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“Da amargura que cabe em sorte à hu-manidade,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não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houve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quinhão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Jesus não provasse... Tivesse admitido haver uma desculpa para o pecado, e Satanás triunfaria,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fincando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mundo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perdido.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Foi por isso que o tentador trabalhou para tornar-Lhe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vida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mais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probante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possí-vel, a fim de que fosse levado a pecar.”</a:t>
            </a:r>
          </a:p>
        </p:txBody>
      </p:sp>
      <p:sp>
        <p:nvSpPr>
          <p:cNvPr id="231429" name="Text Box 5">
            <a:extLst>
              <a:ext uri="{FF2B5EF4-FFF2-40B4-BE49-F238E27FC236}">
                <a16:creationId xmlns:a16="http://schemas.microsoft.com/office/drawing/2014/main" id="{138298FF-F9C7-4612-A8BB-BD203D29D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589588"/>
            <a:ext cx="7345362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 de Todas as Nações</a:t>
            </a:r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  </a:t>
            </a:r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61, 62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/>
      <p:bldP spid="23142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2" name="Rectangle 4">
            <a:extLst>
              <a:ext uri="{FF2B5EF4-FFF2-40B4-BE49-F238E27FC236}">
                <a16:creationId xmlns:a16="http://schemas.microsoft.com/office/drawing/2014/main" id="{94F15212-5156-4F9A-98B6-B40C1D1EF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962650"/>
          </a:xfrm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“Todas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as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forças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da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a-postasia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se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puseram a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postos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contra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Filho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 Deus.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Cristo</a:t>
            </a:r>
            <a:r>
              <a:rPr lang="pt-BR" altLang="pt-BR" sz="8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se</a:t>
            </a:r>
            <a:r>
              <a:rPr lang="pt-BR" altLang="pt-BR" sz="8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tornou</a:t>
            </a:r>
            <a:r>
              <a:rPr lang="pt-BR" altLang="pt-BR" sz="7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sz="8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alvo</a:t>
            </a:r>
            <a:r>
              <a:rPr lang="pt-BR" altLang="pt-BR" sz="8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8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todas</a:t>
            </a:r>
            <a:r>
              <a:rPr lang="pt-BR" altLang="pt-BR" sz="8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as armas do inferno</a:t>
            </a:r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.”</a:t>
            </a:r>
          </a:p>
        </p:txBody>
      </p:sp>
      <p:sp>
        <p:nvSpPr>
          <p:cNvPr id="278533" name="Text Box 5">
            <a:extLst>
              <a:ext uri="{FF2B5EF4-FFF2-40B4-BE49-F238E27FC236}">
                <a16:creationId xmlns:a16="http://schemas.microsoft.com/office/drawing/2014/main" id="{CB52B9B4-5B99-4364-AE53-23835F8AE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373688"/>
            <a:ext cx="3600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pt-BR" altLang="pt-BR" sz="3600"/>
              <a:t> 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81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78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2" name="Rectangle 4">
            <a:extLst>
              <a:ext uri="{FF2B5EF4-FFF2-40B4-BE49-F238E27FC236}">
                <a16:creationId xmlns:a16="http://schemas.microsoft.com/office/drawing/2014/main" id="{C4C137D2-1D21-46FE-9A83-55CE06189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2506662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Ele foi provado ao extremo nas três áreas específicas em que to-dos somos tentados. O apóstolo a elas se refere, nestes termos:</a:t>
            </a:r>
          </a:p>
        </p:txBody>
      </p:sp>
      <p:sp>
        <p:nvSpPr>
          <p:cNvPr id="176133" name="Text Box 5">
            <a:extLst>
              <a:ext uri="{FF2B5EF4-FFF2-40B4-BE49-F238E27FC236}">
                <a16:creationId xmlns:a16="http://schemas.microsoft.com/office/drawing/2014/main" id="{A1661BC4-9148-48FE-8D53-534EB1C44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81300"/>
            <a:ext cx="864235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“Tudo o que há no mundo, 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concupiscência da carne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concupiscência dos olhos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 a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soberba da vida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 não procede do Pai...”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36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 João 1:16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1"/>
      <p:bldP spid="176133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Rectangle 4">
            <a:extLst>
              <a:ext uri="{FF2B5EF4-FFF2-40B4-BE49-F238E27FC236}">
                <a16:creationId xmlns:a16="http://schemas.microsoft.com/office/drawing/2014/main" id="{D4645B6C-FD30-43D7-AF1D-6C2782068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2074862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Qualquer tentação estará si-tuada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numa, ou em mais de uma,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destas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três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áreas:</a:t>
            </a:r>
          </a:p>
        </p:txBody>
      </p:sp>
      <p:sp>
        <p:nvSpPr>
          <p:cNvPr id="192517" name="Text Box 5">
            <a:extLst>
              <a:ext uri="{FF2B5EF4-FFF2-40B4-BE49-F238E27FC236}">
                <a16:creationId xmlns:a16="http://schemas.microsoft.com/office/drawing/2014/main" id="{A41448EA-1AFC-4CFF-A5AB-FCDA8DD59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92375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1.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Concupiscência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carne </a:t>
            </a:r>
          </a:p>
        </p:txBody>
      </p:sp>
      <p:sp>
        <p:nvSpPr>
          <p:cNvPr id="192518" name="Text Box 6">
            <a:extLst>
              <a:ext uri="{FF2B5EF4-FFF2-40B4-BE49-F238E27FC236}">
                <a16:creationId xmlns:a16="http://schemas.microsoft.com/office/drawing/2014/main" id="{489A5DCD-D020-4BB9-922B-B5258AC91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449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2.</a:t>
            </a:r>
            <a:r>
              <a:rPr lang="pt-BR" altLang="pt-BR" sz="2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Concupiscência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dos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olhos</a:t>
            </a:r>
          </a:p>
        </p:txBody>
      </p:sp>
      <p:sp>
        <p:nvSpPr>
          <p:cNvPr id="192519" name="Text Box 7">
            <a:extLst>
              <a:ext uri="{FF2B5EF4-FFF2-40B4-BE49-F238E27FC236}">
                <a16:creationId xmlns:a16="http://schemas.microsoft.com/office/drawing/2014/main" id="{08DF5529-2C00-4B46-B36A-A3A16F297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8863"/>
            <a:ext cx="8893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3. Soberba da vida.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925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925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925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/>
      <p:bldP spid="192517" grpId="0"/>
      <p:bldP spid="192518" grpId="0"/>
      <p:bldP spid="1925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>
            <a:extLst>
              <a:ext uri="{FF2B5EF4-FFF2-40B4-BE49-F238E27FC236}">
                <a16:creationId xmlns:a16="http://schemas.microsoft.com/office/drawing/2014/main" id="{2FD85918-9323-4166-B51B-0B1A29FFF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2001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</a:rPr>
              <a:t>Mesmo seres santos, imaculados, podem se ver atraídos por estas áreas.</a:t>
            </a:r>
          </a:p>
        </p:txBody>
      </p:sp>
      <p:sp>
        <p:nvSpPr>
          <p:cNvPr id="194565" name="Text Box 5">
            <a:extLst>
              <a:ext uri="{FF2B5EF4-FFF2-40B4-BE49-F238E27FC236}">
                <a16:creationId xmlns:a16="http://schemas.microsoft.com/office/drawing/2014/main" id="{02783CDE-1142-4083-824E-E5973E6A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2708275"/>
            <a:ext cx="75819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News Gothic MT" panose="020B0504020203020204" pitchFamily="34" charset="0"/>
              </a:rPr>
              <a:t>Um exemplo:</a:t>
            </a:r>
          </a:p>
        </p:txBody>
      </p:sp>
      <p:sp>
        <p:nvSpPr>
          <p:cNvPr id="194566" name="Text Box 6">
            <a:extLst>
              <a:ext uri="{FF2B5EF4-FFF2-40B4-BE49-F238E27FC236}">
                <a16:creationId xmlns:a16="http://schemas.microsoft.com/office/drawing/2014/main" id="{AB76463E-31EF-45C5-A8EC-014B7303B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65563"/>
            <a:ext cx="864235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8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Eva no Éden, antes de desobedecer a Deus!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/>
      <p:bldP spid="194565" grpId="0"/>
      <p:bldP spid="1945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>
            <a:extLst>
              <a:ext uri="{FF2B5EF4-FFF2-40B4-BE49-F238E27FC236}">
                <a16:creationId xmlns:a16="http://schemas.microsoft.com/office/drawing/2014/main" id="{82CCDB47-547E-4335-8987-614CFDFCF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3082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Como visto, tal não é verdade! Jesus assumiu uma </a:t>
            </a:r>
            <a:r>
              <a:rPr lang="pt-BR" altLang="pt-BR" sz="5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constituição física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marcada pelas</a:t>
            </a:r>
            <a:endParaRPr lang="pt-BR" altLang="pt-BR" sz="5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21" name="Text Box 5">
            <a:extLst>
              <a:ext uri="{FF2B5EF4-FFF2-40B4-BE49-F238E27FC236}">
                <a16:creationId xmlns:a16="http://schemas.microsoft.com/office/drawing/2014/main" id="{E5F21E9F-77AC-4828-95FF-DE6734D37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92600"/>
            <a:ext cx="86423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pt-BR" altLang="pt-BR" sz="6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Contudo, Ele era moralmente </a:t>
            </a:r>
            <a:r>
              <a:rPr lang="pt-BR" altLang="pt-BR" sz="130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imaculado</a:t>
            </a:r>
            <a:r>
              <a:rPr lang="pt-BR" altLang="pt-BR" sz="130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!</a:t>
            </a:r>
          </a:p>
        </p:txBody>
      </p:sp>
      <p:sp>
        <p:nvSpPr>
          <p:cNvPr id="137222" name="Text Box 6">
            <a:extLst>
              <a:ext uri="{FF2B5EF4-FFF2-40B4-BE49-F238E27FC236}">
                <a16:creationId xmlns:a16="http://schemas.microsoft.com/office/drawing/2014/main" id="{B3A8E04E-13F5-4FF4-B89A-55899C268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638"/>
            <a:ext cx="914400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7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conseqüências</a:t>
            </a:r>
            <a:r>
              <a:rPr lang="pt-BR" altLang="pt-BR" sz="7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do</a:t>
            </a:r>
            <a:r>
              <a:rPr lang="pt-BR" altLang="pt-BR" sz="7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7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pecado.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1"/>
      <p:bldP spid="137221" grpId="0"/>
      <p:bldP spid="13722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>
            <a:extLst>
              <a:ext uri="{FF2B5EF4-FFF2-40B4-BE49-F238E27FC236}">
                <a16:creationId xmlns:a16="http://schemas.microsoft.com/office/drawing/2014/main" id="{FE939E54-AC2D-4988-8893-612C221EA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268413"/>
            <a:ext cx="8569325" cy="4103687"/>
          </a:xfrm>
        </p:spPr>
        <p:txBody>
          <a:bodyPr/>
          <a:lstStyle/>
          <a:p>
            <a:r>
              <a:rPr lang="pt-BR" altLang="pt-BR" sz="114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Vejamos...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Rectangle 4">
            <a:extLst>
              <a:ext uri="{FF2B5EF4-FFF2-40B4-BE49-F238E27FC236}">
                <a16:creationId xmlns:a16="http://schemas.microsoft.com/office/drawing/2014/main" id="{4F7C417D-76CF-43C2-9209-4B1E4994D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2827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“Vendo a mulher que a árvore era...</a:t>
            </a:r>
          </a:p>
        </p:txBody>
      </p:sp>
      <p:sp>
        <p:nvSpPr>
          <p:cNvPr id="198661" name="Text Box 5">
            <a:extLst>
              <a:ext uri="{FF2B5EF4-FFF2-40B4-BE49-F238E27FC236}">
                <a16:creationId xmlns:a16="http://schemas.microsoft.com/office/drawing/2014/main" id="{654B35E3-F8CB-453F-BD43-2DD23DCC9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88931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(1)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boa  para se comer -</a:t>
            </a:r>
          </a:p>
        </p:txBody>
      </p:sp>
      <p:sp>
        <p:nvSpPr>
          <p:cNvPr id="198662" name="Text Box 6">
            <a:extLst>
              <a:ext uri="{FF2B5EF4-FFF2-40B4-BE49-F238E27FC236}">
                <a16:creationId xmlns:a16="http://schemas.microsoft.com/office/drawing/2014/main" id="{D066B330-798C-43FF-8195-E8A973387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420938"/>
            <a:ext cx="8301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concupiscência da carne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</a:p>
        </p:txBody>
      </p:sp>
      <p:sp>
        <p:nvSpPr>
          <p:cNvPr id="198663" name="Text Box 7">
            <a:extLst>
              <a:ext uri="{FF2B5EF4-FFF2-40B4-BE49-F238E27FC236}">
                <a16:creationId xmlns:a16="http://schemas.microsoft.com/office/drawing/2014/main" id="{D109CC7D-701E-4E19-B85E-3FD6DD3C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94063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(2)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agradável aos olhos -</a:t>
            </a:r>
          </a:p>
        </p:txBody>
      </p:sp>
      <p:sp>
        <p:nvSpPr>
          <p:cNvPr id="198664" name="Text Box 8">
            <a:extLst>
              <a:ext uri="{FF2B5EF4-FFF2-40B4-BE49-F238E27FC236}">
                <a16:creationId xmlns:a16="http://schemas.microsoft.com/office/drawing/2014/main" id="{D9F595F1-0E47-4901-8404-FD8594BB4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933825"/>
            <a:ext cx="60753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concupiscência dos olhos</a:t>
            </a:r>
          </a:p>
        </p:txBody>
      </p:sp>
      <p:sp>
        <p:nvSpPr>
          <p:cNvPr id="198665" name="Text Box 9">
            <a:extLst>
              <a:ext uri="{FF2B5EF4-FFF2-40B4-BE49-F238E27FC236}">
                <a16:creationId xmlns:a16="http://schemas.microsoft.com/office/drawing/2014/main" id="{5201E2BA-B97D-4C28-9285-3E959F15A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32363"/>
            <a:ext cx="8893175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(3)</a:t>
            </a:r>
            <a:r>
              <a:rPr lang="pt-BR" altLang="pt-BR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desejável</a:t>
            </a:r>
            <a:r>
              <a:rPr lang="pt-BR" altLang="pt-BR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para</a:t>
            </a:r>
            <a:r>
              <a:rPr lang="pt-BR" altLang="pt-BR" sz="4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dar</a:t>
            </a:r>
            <a:r>
              <a:rPr lang="pt-BR" altLang="pt-BR" sz="4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en-tendimento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  <a:r>
              <a:rPr lang="pt-BR" altLang="pt-BR" sz="8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endParaRPr lang="pt-BR" altLang="pt-BR" sz="5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badi MT Condensed Light" pitchFamily="34" charset="0"/>
            </a:endParaRPr>
          </a:p>
        </p:txBody>
      </p:sp>
      <p:sp>
        <p:nvSpPr>
          <p:cNvPr id="198666" name="Text Box 10">
            <a:extLst>
              <a:ext uri="{FF2B5EF4-FFF2-40B4-BE49-F238E27FC236}">
                <a16:creationId xmlns:a16="http://schemas.microsoft.com/office/drawing/2014/main" id="{65DC1BA6-7C69-4865-97F9-99D877976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981075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Gênesis 3:6</a:t>
            </a:r>
          </a:p>
        </p:txBody>
      </p:sp>
      <p:sp>
        <p:nvSpPr>
          <p:cNvPr id="198667" name="Text Box 11">
            <a:extLst>
              <a:ext uri="{FF2B5EF4-FFF2-40B4-BE49-F238E27FC236}">
                <a16:creationId xmlns:a16="http://schemas.microsoft.com/office/drawing/2014/main" id="{2564937F-3DE2-4590-88B1-F6333BAD0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589588"/>
            <a:ext cx="396081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soberba da vida</a:t>
            </a:r>
            <a:endParaRPr lang="pt-BR" altLang="pt-BR" sz="5400">
              <a:latin typeface="Abadi MT Condensed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/>
      <p:bldP spid="198661" grpId="0"/>
      <p:bldP spid="198662" grpId="0"/>
      <p:bldP spid="198663" grpId="0"/>
      <p:bldP spid="198664" grpId="0"/>
      <p:bldP spid="198665" grpId="0"/>
      <p:bldP spid="19866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8" name="Rectangle 4">
            <a:extLst>
              <a:ext uri="{FF2B5EF4-FFF2-40B4-BE49-F238E27FC236}">
                <a16:creationId xmlns:a16="http://schemas.microsoft.com/office/drawing/2014/main" id="{CEB78178-C3B2-4E25-B82E-C785FFA5A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1498600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O ato seguinte foi a consumação do pecado:</a:t>
            </a:r>
          </a:p>
        </p:txBody>
      </p:sp>
      <p:sp>
        <p:nvSpPr>
          <p:cNvPr id="200709" name="Text Box 5">
            <a:extLst>
              <a:ext uri="{FF2B5EF4-FFF2-40B4-BE49-F238E27FC236}">
                <a16:creationId xmlns:a16="http://schemas.microsoft.com/office/drawing/2014/main" id="{D87731AF-5E03-47D0-ACCE-7FDB58AAB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92375"/>
            <a:ext cx="8642350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“... tomou-lhe do fruto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comeu,</a:t>
            </a:r>
            <a:r>
              <a:rPr lang="pt-BR" alt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deu também ao marido e ele comeu.”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/>
      <p:bldP spid="20070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6" name="Rectangle 4">
            <a:extLst>
              <a:ext uri="{FF2B5EF4-FFF2-40B4-BE49-F238E27FC236}">
                <a16:creationId xmlns:a16="http://schemas.microsoft.com/office/drawing/2014/main" id="{FA5B8AAD-20CF-49AA-AC63-5378DE57B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2290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É assim que Tiago descreve a efetivação do ato de pecar:</a:t>
            </a:r>
          </a:p>
        </p:txBody>
      </p:sp>
      <p:sp>
        <p:nvSpPr>
          <p:cNvPr id="202757" name="Text Box 5">
            <a:extLst>
              <a:ext uri="{FF2B5EF4-FFF2-40B4-BE49-F238E27FC236}">
                <a16:creationId xmlns:a16="http://schemas.microsoft.com/office/drawing/2014/main" id="{1947B3F7-9BF3-4DBA-B1A6-4EFE7A9CC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81300"/>
            <a:ext cx="864235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“...cada um é tentado por sua própria cobiça, quando esta o atrai e seduz. Então a cobiça, depois de haver concebido, dá à luz o pecado...” (1:14, 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/>
      <p:bldP spid="20275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>
            <a:extLst>
              <a:ext uri="{FF2B5EF4-FFF2-40B4-BE49-F238E27FC236}">
                <a16:creationId xmlns:a16="http://schemas.microsoft.com/office/drawing/2014/main" id="{DCE73650-8C9C-4454-942E-954C31399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3514725"/>
          </a:xfrm>
        </p:spPr>
        <p:txBody>
          <a:bodyPr/>
          <a:lstStyle/>
          <a:p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Cristo também depa-rou estas três áreas nas quais o pecado se impõe</a:t>
            </a:r>
          </a:p>
        </p:txBody>
      </p:sp>
      <p:sp>
        <p:nvSpPr>
          <p:cNvPr id="206853" name="Text Box 5">
            <a:extLst>
              <a:ext uri="{FF2B5EF4-FFF2-40B4-BE49-F238E27FC236}">
                <a16:creationId xmlns:a16="http://schemas.microsoft.com/office/drawing/2014/main" id="{261C4BE5-1E44-4377-BE52-BAB82EB8F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49725"/>
            <a:ext cx="91440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6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Compare com Suas três tentações: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  <p:bldP spid="20685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0" name="Rectangle 4">
            <a:extLst>
              <a:ext uri="{FF2B5EF4-FFF2-40B4-BE49-F238E27FC236}">
                <a16:creationId xmlns:a16="http://schemas.microsoft.com/office/drawing/2014/main" id="{99FD936D-9207-4DA4-BAB4-4D4E9D046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77875"/>
          </a:xfrm>
        </p:spPr>
        <p:txBody>
          <a:bodyPr/>
          <a:lstStyle/>
          <a:p>
            <a:pPr algn="l"/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(1) “...faça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destas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pedras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pães”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08901" name="Text Box 5">
            <a:extLst>
              <a:ext uri="{FF2B5EF4-FFF2-40B4-BE49-F238E27FC236}">
                <a16:creationId xmlns:a16="http://schemas.microsoft.com/office/drawing/2014/main" id="{ED89932C-30A2-414E-A6D5-212DC3A4D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052513"/>
            <a:ext cx="7524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Concupiscência da carne</a:t>
            </a:r>
          </a:p>
        </p:txBody>
      </p:sp>
      <p:sp>
        <p:nvSpPr>
          <p:cNvPr id="208902" name="Text Box 6">
            <a:extLst>
              <a:ext uri="{FF2B5EF4-FFF2-40B4-BE49-F238E27FC236}">
                <a16:creationId xmlns:a16="http://schemas.microsoft.com/office/drawing/2014/main" id="{6AA8321E-1250-47AE-A36E-2723B5485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30450"/>
            <a:ext cx="747395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(2) “...tudo isto te darei”</a:t>
            </a:r>
          </a:p>
        </p:txBody>
      </p:sp>
      <p:sp>
        <p:nvSpPr>
          <p:cNvPr id="208904" name="Text Box 8">
            <a:extLst>
              <a:ext uri="{FF2B5EF4-FFF2-40B4-BE49-F238E27FC236}">
                <a16:creationId xmlns:a16="http://schemas.microsoft.com/office/drawing/2014/main" id="{55227CDD-D6F9-48B3-A68E-4677A7C86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213100"/>
            <a:ext cx="7345362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Concupiscência dos olhos</a:t>
            </a:r>
          </a:p>
          <a:p>
            <a:endParaRPr lang="pt-BR" altLang="pt-BR">
              <a:latin typeface="Tahoma" panose="020B0604030504040204" pitchFamily="34" charset="0"/>
            </a:endParaRPr>
          </a:p>
        </p:txBody>
      </p:sp>
      <p:sp>
        <p:nvSpPr>
          <p:cNvPr id="208905" name="Text Box 9">
            <a:extLst>
              <a:ext uri="{FF2B5EF4-FFF2-40B4-BE49-F238E27FC236}">
                <a16:creationId xmlns:a16="http://schemas.microsoft.com/office/drawing/2014/main" id="{29643128-A9FD-4264-BBCB-A2F2D1F13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37063"/>
            <a:ext cx="8893175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(3) “...lança-te daqui abaixo”</a:t>
            </a:r>
          </a:p>
        </p:txBody>
      </p:sp>
      <p:sp>
        <p:nvSpPr>
          <p:cNvPr id="208906" name="Text Box 10">
            <a:extLst>
              <a:ext uri="{FF2B5EF4-FFF2-40B4-BE49-F238E27FC236}">
                <a16:creationId xmlns:a16="http://schemas.microsoft.com/office/drawing/2014/main" id="{8AF3B9A1-6E04-4B92-9531-954EDD5C2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300663"/>
            <a:ext cx="47164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Soberba da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/>
      <p:bldP spid="208901" grpId="0"/>
      <p:bldP spid="208902" grpId="0"/>
      <p:bldP spid="208904" grpId="0"/>
      <p:bldP spid="208905" grpId="0"/>
      <p:bldP spid="20890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0" name="Rectangle 4">
            <a:extLst>
              <a:ext uri="{FF2B5EF4-FFF2-40B4-BE49-F238E27FC236}">
                <a16:creationId xmlns:a16="http://schemas.microsoft.com/office/drawing/2014/main" id="{4EB5C773-3602-4845-8A5D-3A3605AC6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4017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É por isso que o escritor do terceiro Evangelho afirma que, com estas três tentações, Jesus foi tentado com todo o tipo de tentação:</a:t>
            </a:r>
          </a:p>
        </p:txBody>
      </p:sp>
      <p:sp>
        <p:nvSpPr>
          <p:cNvPr id="219141" name="Text Box 5">
            <a:extLst>
              <a:ext uri="{FF2B5EF4-FFF2-40B4-BE49-F238E27FC236}">
                <a16:creationId xmlns:a16="http://schemas.microsoft.com/office/drawing/2014/main" id="{9F43E261-7F7C-474E-AB18-AB35924F3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525"/>
            <a:ext cx="9144000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“Passadas que foram as tentações de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toda sorte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 apartou-se dEle o diabo...”</a:t>
            </a:r>
          </a:p>
        </p:txBody>
      </p:sp>
      <p:sp>
        <p:nvSpPr>
          <p:cNvPr id="219142" name="Text Box 6">
            <a:extLst>
              <a:ext uri="{FF2B5EF4-FFF2-40B4-BE49-F238E27FC236}">
                <a16:creationId xmlns:a16="http://schemas.microsoft.com/office/drawing/2014/main" id="{1BC67B46-D30A-4EA3-B6C1-1FD18D6A7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6021388"/>
            <a:ext cx="23764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Lucas 4:13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19141" grpId="0"/>
      <p:bldP spid="21914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4" name="Rectangle 4">
            <a:extLst>
              <a:ext uri="{FF2B5EF4-FFF2-40B4-BE49-F238E27FC236}">
                <a16:creationId xmlns:a16="http://schemas.microsoft.com/office/drawing/2014/main" id="{173638A3-6063-4B89-BCD8-44554AD11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883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</a:rPr>
              <a:t>Em vista do fato de que ele era um ser teantrópi-co (Deus/homem), a maior</a:t>
            </a:r>
            <a:r>
              <a:rPr lang="pt-BR" altLang="pt-BR" sz="5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pressão do inimigo ocorreu, naturalmente, na terceira das três áreas</a:t>
            </a:r>
          </a:p>
        </p:txBody>
      </p:sp>
      <p:sp>
        <p:nvSpPr>
          <p:cNvPr id="215045" name="Text Box 5">
            <a:extLst>
              <a:ext uri="{FF2B5EF4-FFF2-40B4-BE49-F238E27FC236}">
                <a16:creationId xmlns:a16="http://schemas.microsoft.com/office/drawing/2014/main" id="{F2DB8A34-4A43-442B-A4FB-51A1D483D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73688"/>
            <a:ext cx="9144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Soberba da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2" name="Rectangle 4">
            <a:extLst>
              <a:ext uri="{FF2B5EF4-FFF2-40B4-BE49-F238E27FC236}">
                <a16:creationId xmlns:a16="http://schemas.microsoft.com/office/drawing/2014/main" id="{5BF4EAD9-160F-4ABA-BCB4-EF080D4B5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322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É claro que as tenta-ções sobre Cristo não se limitaram às três ocorridas após o Seu batismo</a:t>
            </a:r>
          </a:p>
        </p:txBody>
      </p:sp>
      <p:sp>
        <p:nvSpPr>
          <p:cNvPr id="217093" name="Text Box 5">
            <a:extLst>
              <a:ext uri="{FF2B5EF4-FFF2-40B4-BE49-F238E27FC236}">
                <a16:creationId xmlns:a16="http://schemas.microsoft.com/office/drawing/2014/main" id="{7E36740A-F31F-458D-B51F-7F55178FE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573463"/>
            <a:ext cx="36147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Lucas 4:13 -</a:t>
            </a:r>
          </a:p>
        </p:txBody>
      </p:sp>
      <p:sp>
        <p:nvSpPr>
          <p:cNvPr id="217095" name="Text Box 7">
            <a:extLst>
              <a:ext uri="{FF2B5EF4-FFF2-40B4-BE49-F238E27FC236}">
                <a16:creationId xmlns:a16="http://schemas.microsoft.com/office/drawing/2014/main" id="{B61A801D-57F9-4A38-9ED5-9B90D8480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4292600"/>
            <a:ext cx="8589962" cy="243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“Passadas que foram as ten-tações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toda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sorte,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apartou-se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diabo,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até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momen</a:t>
            </a:r>
            <a:r>
              <a:rPr lang="pt-BR" altLang="pt-BR" sz="3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oportuno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1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/>
      <p:bldP spid="217093" grpId="0"/>
      <p:bldP spid="21709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8" name="Rectangle 4">
            <a:extLst>
              <a:ext uri="{FF2B5EF4-FFF2-40B4-BE49-F238E27FC236}">
                <a16:creationId xmlns:a16="http://schemas.microsoft.com/office/drawing/2014/main" id="{0BD3D692-0757-4939-ADC9-116692442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pt-BR" altLang="pt-BR" sz="8400">
                <a:latin typeface="Copperplate Gothic Bold" panose="020E0705020206020404" pitchFamily="34" charset="0"/>
              </a:rPr>
              <a:t>Este momento oportuno ocorreu em diferentes ocasiões.</a:t>
            </a:r>
            <a:r>
              <a:rPr lang="pt-BR" altLang="pt-BR" sz="4000">
                <a:latin typeface="Arial Black" panose="020B0A040201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11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Rectangle 5">
            <a:extLst>
              <a:ext uri="{FF2B5EF4-FFF2-40B4-BE49-F238E27FC236}">
                <a16:creationId xmlns:a16="http://schemas.microsoft.com/office/drawing/2014/main" id="{A0DFC280-5E41-4365-92AF-4FEB1D8EE9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2232025"/>
          </a:xfrm>
        </p:spPr>
        <p:txBody>
          <a:bodyPr anchor="ctr"/>
          <a:lstStyle/>
          <a:p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Tivesse Ele uma </a:t>
            </a:r>
            <a:b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pt-BR" altLang="pt-BR" sz="5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natureza</a:t>
            </a:r>
            <a:r>
              <a:rPr lang="pt-BR" altLang="pt-BR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humana</a:t>
            </a:r>
            <a:r>
              <a:rPr lang="pt-BR" altLang="pt-BR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pecaminosa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e seria pecador.</a:t>
            </a:r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B6EC2314-95AB-45B3-9618-209E3EACCB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2924175"/>
            <a:ext cx="8642350" cy="3529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Fosse Ele um pecador, e não poderia me salvar. Eu estaria totalmente perdido, pois um pecador não pode salvar outro pecador!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/>
      <p:bldP spid="139270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>
            <a:extLst>
              <a:ext uri="{FF2B5EF4-FFF2-40B4-BE49-F238E27FC236}">
                <a16:creationId xmlns:a16="http://schemas.microsoft.com/office/drawing/2014/main" id="{1222CE16-03E9-45F1-908D-655914DBE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O inimigo espreitava em</a:t>
            </a:r>
            <a:r>
              <a:rPr lang="pt-BR" altLang="pt-BR" sz="24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cada</a:t>
            </a:r>
            <a:r>
              <a:rPr lang="pt-BR" altLang="pt-BR" sz="24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lance</a:t>
            </a:r>
            <a:r>
              <a:rPr lang="pt-BR" altLang="pt-BR" sz="24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da</a:t>
            </a:r>
            <a:r>
              <a:rPr lang="pt-BR" altLang="pt-BR" sz="22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vida</a:t>
            </a:r>
            <a:r>
              <a:rPr lang="pt-BR" altLang="pt-BR" sz="22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e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do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ministério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de</a:t>
            </a:r>
            <a:r>
              <a:rPr lang="pt-BR" altLang="pt-BR" sz="41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Cristo</a:t>
            </a:r>
            <a:r>
              <a:rPr lang="pt-BR" altLang="pt-BR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a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ver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e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aproveitar</a:t>
            </a:r>
            <a:r>
              <a:rPr lang="pt-BR" altLang="pt-BR" sz="40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as o-portunidades vantajo-sas criadas pelas</a:t>
            </a:r>
            <a:r>
              <a:rPr lang="pt-BR" altLang="pt-BR" sz="48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cir-cunstâncias,</a:t>
            </a:r>
            <a:r>
              <a:rPr lang="pt-BR" altLang="pt-BR" sz="36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para</a:t>
            </a:r>
            <a:r>
              <a:rPr lang="pt-BR" altLang="pt-BR" sz="3600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assal</a:t>
            </a:r>
            <a:r>
              <a:rPr lang="pt-BR" altLang="pt-BR" sz="4600">
                <a:solidFill>
                  <a:srgbClr val="FF3300"/>
                </a:solidFill>
                <a:latin typeface="Arial Black" panose="020B0A04020102020204" pitchFamily="34" charset="0"/>
              </a:rPr>
              <a:t>-</a:t>
            </a:r>
            <a:r>
              <a:rPr lang="pt-BR" altLang="pt-BR" sz="5400">
                <a:solidFill>
                  <a:srgbClr val="FF3300"/>
                </a:solidFill>
                <a:latin typeface="Arial Black" panose="020B0A04020102020204" pitchFamily="34" charset="0"/>
              </a:rPr>
              <a:t>tá-lo com as mais con-tundentes tentações...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4" name="Rectangle 4">
            <a:extLst>
              <a:ext uri="{FF2B5EF4-FFF2-40B4-BE49-F238E27FC236}">
                <a16:creationId xmlns:a16="http://schemas.microsoft.com/office/drawing/2014/main" id="{DE0D32E0-8796-4552-9131-EB6BD66C5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...insistindo com Ele para que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valesse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Suas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prer</a:t>
            </a:r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5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rogativas divinas para su-perar difíceis situações de conflito, ou para  Se impor como Messias, o Enviado de Deus, herdeiro de fato e de direito do trono de Davi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0" name="Rectangle 4">
            <a:extLst>
              <a:ext uri="{FF2B5EF4-FFF2-40B4-BE49-F238E27FC236}">
                <a16:creationId xmlns:a16="http://schemas.microsoft.com/office/drawing/2014/main" id="{ED7FE3D2-FF94-48D5-91DA-B6AB3D849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r>
              <a:rPr lang="pt-BR" altLang="pt-BR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Em outras palavras, o diabo insistia com Ele para que tomasse a obra de Deus em Suas pró-prias mãos, independen-te dEle, e por Seus pró-prios recursos divinos!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4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>
            <a:extLst>
              <a:ext uri="{FF2B5EF4-FFF2-40B4-BE49-F238E27FC236}">
                <a16:creationId xmlns:a16="http://schemas.microsoft.com/office/drawing/2014/main" id="{5B6C27DD-C265-4E16-B809-9C0AA9B72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</a:rPr>
              <a:t>Isso desde a in-fância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 a adoles-cência, e de, ma-neira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especial,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</a:rPr>
              <a:t>du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</a:rPr>
              <a:t>rante Seu minis-tério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>
            <a:extLst>
              <a:ext uri="{FF2B5EF4-FFF2-40B4-BE49-F238E27FC236}">
                <a16:creationId xmlns:a16="http://schemas.microsoft.com/office/drawing/2014/main" id="{374889C2-71E3-4ABF-80A4-E6723BA60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922337"/>
          </a:xfrm>
        </p:spPr>
        <p:txBody>
          <a:bodyPr/>
          <a:lstStyle/>
          <a:p>
            <a:pPr algn="l"/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Infância e adolescência</a:t>
            </a:r>
            <a:r>
              <a:rPr lang="pt-BR" altLang="pt-BR" sz="540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229381" name="Text Box 5">
            <a:extLst>
              <a:ext uri="{FF2B5EF4-FFF2-40B4-BE49-F238E27FC236}">
                <a16:creationId xmlns:a16="http://schemas.microsoft.com/office/drawing/2014/main" id="{EED6F78F-6E37-4F62-9CC2-743F63F0B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91440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“Enquanto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criança,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pensava e falava como criança; mas </a:t>
            </a:r>
            <a:r>
              <a:rPr lang="pt-BR" altLang="pt-BR" sz="6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nenhum traço de pecado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desfigurava nEle a imagem divina.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Não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ficou,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no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entan-to, isento de tentação... </a:t>
            </a:r>
            <a:endParaRPr lang="pt-BR" altLang="pt-BR" sz="6000" b="1">
              <a:solidFill>
                <a:srgbClr val="FF5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sto MT" panose="02040603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  <p:bldP spid="22938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6" name="Rectangle 4">
            <a:extLst>
              <a:ext uri="{FF2B5EF4-FFF2-40B4-BE49-F238E27FC236}">
                <a16:creationId xmlns:a16="http://schemas.microsoft.com/office/drawing/2014/main" id="{9E01F20E-BFD1-4543-8E1C-87C960AB3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7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“Satanás era infati-gável para vencer a Criança de Nazaré... Sua vida foi uma longa luta contra os poderes das trevas.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4">
            <a:extLst>
              <a:ext uri="{FF2B5EF4-FFF2-40B4-BE49-F238E27FC236}">
                <a16:creationId xmlns:a16="http://schemas.microsoft.com/office/drawing/2014/main" id="{BCF37114-23FC-45B9-AF69-E621EA2F9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178550"/>
          </a:xfrm>
        </p:spPr>
        <p:txBody>
          <a:bodyPr/>
          <a:lstStyle/>
          <a:p>
            <a:pPr algn="l"/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“Que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houvesse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existir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 </a:t>
            </a:r>
            <a:r>
              <a:rPr lang="pt-BR" altLang="pt-BR" sz="48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uma vida isenta de contami-nação do mal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era uma ofensa e perplexidade para o príncipe das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trevas.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houve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meio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não tentasse para enredar Je-sus... Foi Cristo o </a:t>
            </a:r>
            <a:r>
              <a:rPr lang="pt-BR" altLang="pt-BR" sz="48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único Ser li-vre</a:t>
            </a:r>
            <a:r>
              <a:rPr lang="pt-BR" altLang="pt-BR" sz="36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</a:t>
            </a:r>
            <a:r>
              <a:rPr lang="pt-BR" altLang="pt-BR" sz="36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pecado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já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existiu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Terra...”</a:t>
            </a:r>
            <a:endParaRPr lang="pt-BR" altLang="pt-BR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25" name="Text Box 5">
            <a:extLst>
              <a:ext uri="{FF2B5EF4-FFF2-40B4-BE49-F238E27FC236}">
                <a16:creationId xmlns:a16="http://schemas.microsoft.com/office/drawing/2014/main" id="{91CE017D-402B-475C-99B0-4B0C4090F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6008688"/>
            <a:ext cx="69484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</a:t>
            </a: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Desejado</a:t>
            </a: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de</a:t>
            </a: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Todas</a:t>
            </a: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as</a:t>
            </a: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Nações</a:t>
            </a:r>
            <a:r>
              <a:rPr lang="pt-BR" alt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,</a:t>
            </a:r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pág.</a:t>
            </a:r>
            <a:r>
              <a:rPr lang="pt-BR" alt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49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/>
      <p:bldP spid="23552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>
            <a:extLst>
              <a:ext uri="{FF2B5EF4-FFF2-40B4-BE49-F238E27FC236}">
                <a16:creationId xmlns:a16="http://schemas.microsoft.com/office/drawing/2014/main" id="{5D3A5A81-728A-4702-8E9E-38DC4D816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91513" cy="1512887"/>
          </a:xfrm>
        </p:spPr>
        <p:txBody>
          <a:bodyPr/>
          <a:lstStyle/>
          <a:p>
            <a:r>
              <a:rPr lang="pt-BR" altLang="pt-BR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...a inspiração afirmar ser ela uma criança que...</a:t>
            </a:r>
          </a:p>
        </p:txBody>
      </p:sp>
      <p:sp>
        <p:nvSpPr>
          <p:cNvPr id="237573" name="Text Box 5">
            <a:extLst>
              <a:ext uri="{FF2B5EF4-FFF2-40B4-BE49-F238E27FC236}">
                <a16:creationId xmlns:a16="http://schemas.microsoft.com/office/drawing/2014/main" id="{F4B15C38-F6CC-4F80-97A4-2D19DEA96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não tinha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“nenhum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traço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de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pecado”</a:t>
            </a:r>
          </a:p>
        </p:txBody>
      </p:sp>
      <p:sp>
        <p:nvSpPr>
          <p:cNvPr id="237574" name="Text Box 6">
            <a:extLst>
              <a:ext uri="{FF2B5EF4-FFF2-40B4-BE49-F238E27FC236}">
                <a16:creationId xmlns:a16="http://schemas.microsoft.com/office/drawing/2014/main" id="{5D95CE00-72FF-41DC-9BCA-0B07C85E1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4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vivia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“uma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vida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isenta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de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contamina-	   ção”</a:t>
            </a:r>
            <a:endParaRPr lang="pt-BR" altLang="pt-BR" sz="4000" b="1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237575" name="Text Box 7">
            <a:extLst>
              <a:ext uri="{FF2B5EF4-FFF2-40B4-BE49-F238E27FC236}">
                <a16:creationId xmlns:a16="http://schemas.microsoft.com/office/drawing/2014/main" id="{7DEBBAE2-CF72-4916-9A27-A7AA482B9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49950"/>
            <a:ext cx="86756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 era um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 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anose="020B0602030504020204" pitchFamily="34" charset="0"/>
              </a:rPr>
              <a:t>“Ser livre de pecado”</a:t>
            </a:r>
          </a:p>
        </p:txBody>
      </p:sp>
      <p:sp>
        <p:nvSpPr>
          <p:cNvPr id="237576" name="Text Box 8">
            <a:extLst>
              <a:ext uri="{FF2B5EF4-FFF2-40B4-BE49-F238E27FC236}">
                <a16:creationId xmlns:a16="http://schemas.microsoft.com/office/drawing/2014/main" id="{56B66BD7-C156-4577-BE60-11E196C82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223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Seria próprio, de uma pessoa com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natureza carnal/</a:t>
            </a:r>
            <a:r>
              <a:rPr lang="pt-BR" altLang="pt-B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pecaminosa </a:t>
            </a:r>
          </a:p>
          <a:p>
            <a:pPr algn="ctr">
              <a:lnSpc>
                <a:spcPct val="90000"/>
              </a:lnSpc>
            </a:pP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e</a:t>
            </a:r>
            <a:r>
              <a:rPr lang="pt-BR" altLang="pt-BR" sz="48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com</a:t>
            </a:r>
            <a:r>
              <a:rPr lang="pt-BR" altLang="pt-BR" sz="4800" b="1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inclinação para o mal,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...</a:t>
            </a:r>
            <a:endParaRPr lang="pt-BR" altLang="pt-BR" sz="7200" b="1">
              <a:solidFill>
                <a:srgbClr val="99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37577" name="Text Box 9">
            <a:extLst>
              <a:ext uri="{FF2B5EF4-FFF2-40B4-BE49-F238E27FC236}">
                <a16:creationId xmlns:a16="http://schemas.microsoft.com/office/drawing/2014/main" id="{3D74F655-1087-446C-B462-CBCF592F0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4941888"/>
            <a:ext cx="1087438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13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237578" name="Text Box 10">
            <a:extLst>
              <a:ext uri="{FF2B5EF4-FFF2-40B4-BE49-F238E27FC236}">
                <a16:creationId xmlns:a16="http://schemas.microsoft.com/office/drawing/2014/main" id="{84AE1E3A-6F34-442F-98FE-E2DFE77DF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4941888"/>
            <a:ext cx="97948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13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  <p:bldP spid="237573" grpId="0"/>
      <p:bldP spid="237574" grpId="0"/>
      <p:bldP spid="237575" grpId="0"/>
      <p:bldP spid="23757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1" name="Text Box 5">
            <a:extLst>
              <a:ext uri="{FF2B5EF4-FFF2-40B4-BE49-F238E27FC236}">
                <a16:creationId xmlns:a16="http://schemas.microsoft.com/office/drawing/2014/main" id="{8429AFD1-4F2C-4C04-A7B8-2311F9B31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Só poderia tratar-se de um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</a:p>
        </p:txBody>
      </p:sp>
      <p:sp>
        <p:nvSpPr>
          <p:cNvPr id="239622" name="Text Box 6">
            <a:extLst>
              <a:ext uri="{FF2B5EF4-FFF2-40B4-BE49-F238E27FC236}">
                <a16:creationId xmlns:a16="http://schemas.microsoft.com/office/drawing/2014/main" id="{2C645B0A-916A-45E9-A46A-30838DB77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864235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Ser imaculado!</a:t>
            </a:r>
          </a:p>
        </p:txBody>
      </p:sp>
      <p:sp>
        <p:nvSpPr>
          <p:cNvPr id="239623" name="Text Box 7">
            <a:extLst>
              <a:ext uri="{FF2B5EF4-FFF2-40B4-BE49-F238E27FC236}">
                <a16:creationId xmlns:a16="http://schemas.microsoft.com/office/drawing/2014/main" id="{836667D1-3F1F-4F3A-B8F1-FAC857762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92375"/>
            <a:ext cx="864235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Vejam como Maria acompanhou o desenvolvimento de Jesus: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/>
      <p:bldP spid="239622" grpId="0"/>
      <p:bldP spid="23962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2" name="Rectangle 4">
            <a:extLst>
              <a:ext uri="{FF2B5EF4-FFF2-40B4-BE49-F238E27FC236}">
                <a16:creationId xmlns:a16="http://schemas.microsoft.com/office/drawing/2014/main" id="{97453316-9163-42B2-8263-DAF80BFA38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314950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“Com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profunda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solicitude,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ob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-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servava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a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mãe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de</a:t>
            </a:r>
            <a:r>
              <a:rPr lang="pt-BR" altLang="pt-BR" sz="37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Jesus</a:t>
            </a:r>
            <a:r>
              <a:rPr lang="pt-BR" altLang="pt-BR" sz="38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o</a:t>
            </a:r>
            <a:r>
              <a:rPr lang="pt-BR" altLang="pt-BR" sz="38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de-senvolvimento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das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faculdades da Criança, e contemplava o </a:t>
            </a:r>
            <a:r>
              <a:rPr lang="pt-BR" altLang="pt-BR" sz="4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cunho</a:t>
            </a:r>
            <a:r>
              <a:rPr lang="pt-BR" altLang="pt-BR" sz="22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de</a:t>
            </a:r>
            <a:r>
              <a:rPr lang="pt-BR" altLang="pt-BR" sz="22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perfeição</a:t>
            </a:r>
            <a:r>
              <a:rPr lang="pt-BR" altLang="pt-BR" sz="22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em</a:t>
            </a:r>
            <a:r>
              <a:rPr lang="pt-BR" altLang="pt-BR" sz="22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Seu ca</a:t>
            </a:r>
            <a:r>
              <a:rPr lang="pt-BR" altLang="pt-BR" sz="36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-</a:t>
            </a:r>
            <a:r>
              <a:rPr lang="pt-BR" altLang="pt-BR" sz="4000" b="1" i="1" u="sng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ráter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.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Era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com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deleite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que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pro-curava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animar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aquele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espírito inteligente,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de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fácil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apreensão”</a:t>
            </a:r>
          </a:p>
        </p:txBody>
      </p:sp>
      <p:sp>
        <p:nvSpPr>
          <p:cNvPr id="242693" name="Text Box 5">
            <a:extLst>
              <a:ext uri="{FF2B5EF4-FFF2-40B4-BE49-F238E27FC236}">
                <a16:creationId xmlns:a16="http://schemas.microsoft.com/office/drawing/2014/main" id="{937C3801-494B-4178-9BD6-ADDD51C89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516563"/>
            <a:ext cx="6726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 de Todas as Nações, pág. 47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3636CD65-A771-4E5A-8353-F56E72C18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274638"/>
            <a:ext cx="7561262" cy="1143000"/>
          </a:xfrm>
        </p:spPr>
        <p:txBody>
          <a:bodyPr/>
          <a:lstStyle/>
          <a:p>
            <a:pPr algn="r"/>
            <a:r>
              <a:rPr lang="pt-BR" altLang="pt-BR" sz="8000" b="1" i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Distorção (3)</a:t>
            </a:r>
          </a:p>
        </p:txBody>
      </p:sp>
      <p:sp>
        <p:nvSpPr>
          <p:cNvPr id="142340" name="Text Box 4">
            <a:extLst>
              <a:ext uri="{FF2B5EF4-FFF2-40B4-BE49-F238E27FC236}">
                <a16:creationId xmlns:a16="http://schemas.microsoft.com/office/drawing/2014/main" id="{4508DFAF-0AC4-41F3-BC5D-5C0DF0CF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12875"/>
            <a:ext cx="8642350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20000"/>
              </a:spcBef>
            </a:pP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Jesus era imaculado porque foi concebido sem a participa-ção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masculina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no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ato</a:t>
            </a:r>
            <a:r>
              <a:rPr lang="pt-BR" altLang="pt-BR" sz="5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5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gerar</a:t>
            </a:r>
            <a:endParaRPr lang="pt-BR" altLang="pt-BR" sz="6600" b="1">
              <a:effectLst>
                <a:outerShdw blurRad="38100" dist="38100" dir="2700000" algn="tl">
                  <a:srgbClr val="FFFFFF"/>
                </a:outerShdw>
              </a:effectLst>
              <a:latin typeface="Abadi MT Condensed Light" pitchFamily="34" charset="0"/>
            </a:endParaRPr>
          </a:p>
        </p:txBody>
      </p:sp>
      <p:sp>
        <p:nvSpPr>
          <p:cNvPr id="142341" name="Text Box 5">
            <a:extLst>
              <a:ext uri="{FF2B5EF4-FFF2-40B4-BE49-F238E27FC236}">
                <a16:creationId xmlns:a16="http://schemas.microsoft.com/office/drawing/2014/main" id="{5CE4D287-C51A-4883-8A82-47EB9168D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4149725"/>
            <a:ext cx="8589962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10000" b="1">
                <a:effectLst>
                  <a:outerShdw blurRad="38100" dist="38100" dir="2700000" algn="tl">
                    <a:srgbClr val="FFFFFF"/>
                  </a:outerShdw>
                </a:effectLst>
              </a:rPr>
              <a:t>Isto é um erro porque...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  <p:bldP spid="142340" grpId="0"/>
      <p:bldP spid="14234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Rectangle 4">
            <a:extLst>
              <a:ext uri="{FF2B5EF4-FFF2-40B4-BE49-F238E27FC236}">
                <a16:creationId xmlns:a16="http://schemas.microsoft.com/office/drawing/2014/main" id="{3825F285-F281-4656-9D06-6B61342A6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912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Como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poderia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uma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criança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ter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perfeição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caráter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ela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possuisse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em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sua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natureza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3600"/>
              <a:t> </a:t>
            </a:r>
            <a:r>
              <a:rPr lang="pt-BR" altLang="pt-BR" sz="1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mácula</a:t>
            </a:r>
            <a:r>
              <a:rPr lang="pt-BR" altLang="pt-BR" sz="9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1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do</a:t>
            </a:r>
            <a:r>
              <a:rPr lang="pt-BR" altLang="pt-BR" sz="10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115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pecado</a:t>
            </a:r>
            <a:r>
              <a:rPr lang="pt-BR" altLang="pt-BR" sz="10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4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8" name="Rectangle 4">
            <a:extLst>
              <a:ext uri="{FF2B5EF4-FFF2-40B4-BE49-F238E27FC236}">
                <a16:creationId xmlns:a16="http://schemas.microsoft.com/office/drawing/2014/main" id="{9AC51BAA-83BF-4CA7-AC30-48F8FA064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92417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Pois bem, desse Cristo imaculado e divino, é-nos dito que, em sua infância e adolescência,...</a:t>
            </a:r>
          </a:p>
        </p:txBody>
      </p:sp>
      <p:sp>
        <p:nvSpPr>
          <p:cNvPr id="246789" name="Text Box 5">
            <a:extLst>
              <a:ext uri="{FF2B5EF4-FFF2-40B4-BE49-F238E27FC236}">
                <a16:creationId xmlns:a16="http://schemas.microsoft.com/office/drawing/2014/main" id="{87E74FFE-EB45-4373-B5F0-65DC4A91A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2738"/>
            <a:ext cx="9144000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...não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se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valeu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do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“poder divino de que dispunha para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aligeirar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os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próprios fardos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ou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diminuir</a:t>
            </a:r>
            <a:r>
              <a:rPr lang="pt-BR" altLang="pt-BR" sz="3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a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pró-pria lida.”  </a:t>
            </a:r>
            <a:r>
              <a:rPr lang="pt-BR" altLang="pt-BR" sz="5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Desejado, </a:t>
            </a:r>
            <a:r>
              <a:rPr lang="pt-BR" altLang="pt-BR" sz="4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pág.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467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467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8" grpId="0"/>
      <p:bldP spid="24678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5DF5E741-D89D-40BD-B685-DDD1DBCA71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1052513"/>
          </a:xfrm>
        </p:spPr>
        <p:txBody>
          <a:bodyPr/>
          <a:lstStyle/>
          <a:p>
            <a:pPr algn="l"/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 Seu ministério: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7B0A3218-19E2-4C70-9BFD-83582968E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H="1">
            <a:off x="0" y="1484313"/>
            <a:ext cx="250825" cy="730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pt-BR" altLang="pt-BR" sz="1200">
              <a:latin typeface="Comic Sans MS" panose="030F0702030302020204" pitchFamily="66" charset="0"/>
            </a:endParaRPr>
          </a:p>
        </p:txBody>
      </p:sp>
      <p:sp>
        <p:nvSpPr>
          <p:cNvPr id="247812" name="Text Box 4">
            <a:extLst>
              <a:ext uri="{FF2B5EF4-FFF2-40B4-BE49-F238E27FC236}">
                <a16:creationId xmlns:a16="http://schemas.microsoft.com/office/drawing/2014/main" id="{E7A8E5B0-0DA5-4BE7-9B93-8AAA666A5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9144000" cy="569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As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tentações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satânicas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estive-ram</a:t>
            </a:r>
            <a:r>
              <a:rPr lang="pt-BR" altLang="pt-BR" sz="3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continuamente</a:t>
            </a:r>
            <a:r>
              <a:rPr lang="pt-BR" altLang="pt-BR" sz="3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no</a:t>
            </a:r>
            <a:r>
              <a:rPr lang="pt-BR" altLang="pt-BR" sz="3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encalço</a:t>
            </a:r>
            <a:r>
              <a:rPr lang="pt-BR" altLang="pt-BR" sz="3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Jesus.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inimigo</a:t>
            </a:r>
            <a:r>
              <a:rPr lang="pt-BR" altLang="pt-BR" sz="4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fez</a:t>
            </a:r>
            <a:r>
              <a:rPr lang="pt-BR" altLang="pt-BR" sz="41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44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tu-do: usou</a:t>
            </a:r>
            <a:r>
              <a:rPr lang="pt-BR" altLang="pt-BR" sz="2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os</a:t>
            </a:r>
            <a:r>
              <a:rPr lang="pt-BR" altLang="pt-BR" sz="2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próprios</a:t>
            </a:r>
            <a:r>
              <a:rPr lang="pt-BR" altLang="pt-BR" sz="2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familiares</a:t>
            </a:r>
            <a:r>
              <a:rPr lang="pt-BR" altLang="pt-BR" sz="2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dEle</a:t>
            </a:r>
            <a:r>
              <a:rPr lang="pt-BR" altLang="pt-BR" sz="2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,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um</a:t>
            </a:r>
            <a:r>
              <a:rPr lang="pt-BR" altLang="pt-BR" sz="4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4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Seus</a:t>
            </a:r>
            <a:r>
              <a:rPr lang="pt-BR" altLang="pt-BR" sz="4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mais</a:t>
            </a:r>
            <a:r>
              <a:rPr lang="pt-BR" altLang="pt-BR" sz="40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íntimos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discípulos,</a:t>
            </a:r>
            <a:r>
              <a:rPr lang="pt-BR" altLang="pt-BR" sz="21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multidão,</a:t>
            </a:r>
            <a:r>
              <a:rPr lang="pt-BR" altLang="pt-BR" sz="21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mesmo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êxito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Seu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ministério,</a:t>
            </a:r>
            <a:r>
              <a:rPr lang="pt-BR" altLang="pt-BR" sz="3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enfim, tudo o que podia, a ver se O derrubava.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  <p:bldP spid="2478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>
            <a:extLst>
              <a:ext uri="{FF2B5EF4-FFF2-40B4-BE49-F238E27FC236}">
                <a16:creationId xmlns:a16="http://schemas.microsoft.com/office/drawing/2014/main" id="{882920FB-A875-430E-B99A-D9EDD54C87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“O período do ministério pesso-al de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Cristo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entre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os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homens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foi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o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tempo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maior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atividade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das</a:t>
            </a:r>
            <a:r>
              <a:rPr lang="pt-BR" altLang="pt-BR" sz="3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for-ças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do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reino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das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trevas...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O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prínci-pe</a:t>
            </a:r>
            <a:r>
              <a:rPr lang="pt-BR" altLang="pt-BR" sz="3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mal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despertou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para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conten-der pela supremacia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de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seu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reino.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Satanás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convocou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todas</a:t>
            </a:r>
            <a:r>
              <a:rPr lang="pt-BR" altLang="pt-BR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as</a:t>
            </a:r>
            <a:r>
              <a:rPr lang="pt-BR" altLang="pt-BR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suas</a:t>
            </a:r>
            <a:r>
              <a:rPr lang="pt-BR" altLang="pt-BR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forças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, e a cada passo combatia a obra de Cristo.”</a:t>
            </a:r>
          </a:p>
        </p:txBody>
      </p:sp>
      <p:sp>
        <p:nvSpPr>
          <p:cNvPr id="280582" name="Text Box 6">
            <a:extLst>
              <a:ext uri="{FF2B5EF4-FFF2-40B4-BE49-F238E27FC236}">
                <a16:creationId xmlns:a16="http://schemas.microsoft.com/office/drawing/2014/main" id="{B2E56872-6F4E-438F-8373-31BB99B49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5805488"/>
            <a:ext cx="3695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Desejado,</a:t>
            </a:r>
            <a:r>
              <a:rPr lang="pt-BR" altLang="pt-BR" sz="3600">
                <a:solidFill>
                  <a:srgbClr val="FF3300"/>
                </a:solidFill>
                <a:latin typeface="Garamond" panose="02020404030301010803" pitchFamily="18" charset="0"/>
              </a:rPr>
              <a:t> 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186.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4" name="Rectangle 4">
            <a:extLst>
              <a:ext uri="{FF2B5EF4-FFF2-40B4-BE49-F238E27FC236}">
                <a16:creationId xmlns:a16="http://schemas.microsoft.com/office/drawing/2014/main" id="{CD458C66-189E-4FBA-9263-5973A76EA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Tudo para desviá-lO do plano que o Pai tinha para Ele, e induzi-lO a tomar a Obra de Deus em Suas próprias mãos e realizá-la por Seus próprios recursos.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508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2" name="Rectangle 4">
            <a:extLst>
              <a:ext uri="{FF2B5EF4-FFF2-40B4-BE49-F238E27FC236}">
                <a16:creationId xmlns:a16="http://schemas.microsoft.com/office/drawing/2014/main" id="{DB28E580-B73F-4AD2-8E90-C83F00B28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3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Em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diferentes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ocasiões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o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ini-migo impôs atalhos; pro-postas para facilitar e anteci-par o alcance do grande pro-pósito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de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Sua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vida.</a:t>
            </a:r>
            <a:r>
              <a:rPr lang="pt-BR" altLang="pt-BR" sz="18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Exemplos:</a:t>
            </a:r>
          </a:p>
        </p:txBody>
      </p:sp>
      <p:sp>
        <p:nvSpPr>
          <p:cNvPr id="252933" name="Text Box 5">
            <a:extLst>
              <a:ext uri="{FF2B5EF4-FFF2-40B4-BE49-F238E27FC236}">
                <a16:creationId xmlns:a16="http://schemas.microsoft.com/office/drawing/2014/main" id="{87D08635-A1B2-4A28-9B49-30E5CA987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60800"/>
            <a:ext cx="9144000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(1) A</a:t>
            </a: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pressão</a:t>
            </a: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da</a:t>
            </a: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parte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dos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irmãos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Jesus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que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Ele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manifestasse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ao mundo,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aproveitando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festa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dos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taber-náculos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em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Jerusalém</a:t>
            </a:r>
            <a:endParaRPr lang="pt-BR" altLang="pt-BR"/>
          </a:p>
        </p:txBody>
      </p:sp>
      <p:sp>
        <p:nvSpPr>
          <p:cNvPr id="252935" name="Text Box 7">
            <a:extLst>
              <a:ext uri="{FF2B5EF4-FFF2-40B4-BE49-F238E27FC236}">
                <a16:creationId xmlns:a16="http://schemas.microsoft.com/office/drawing/2014/main" id="{108EE0B2-BED0-48F1-BEB3-9A9E3608F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661025"/>
            <a:ext cx="25685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–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João 7:4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2" grpId="0"/>
      <p:bldP spid="25293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80" name="Rectangle 4">
            <a:extLst>
              <a:ext uri="{FF2B5EF4-FFF2-40B4-BE49-F238E27FC236}">
                <a16:creationId xmlns:a16="http://schemas.microsoft.com/office/drawing/2014/main" id="{5A01B3D6-DA56-4DF9-8E77-52630A0D9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8642350" cy="244792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(2)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tentativa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da multidão de fazê-lO rei, logo após a multiplicação dos pães</a:t>
            </a: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badi MT Condensed Light" pitchFamily="34" charset="0"/>
            </a:endParaRPr>
          </a:p>
        </p:txBody>
      </p:sp>
      <p:sp>
        <p:nvSpPr>
          <p:cNvPr id="254981" name="Text Box 5">
            <a:extLst>
              <a:ext uri="{FF2B5EF4-FFF2-40B4-BE49-F238E27FC236}">
                <a16:creationId xmlns:a16="http://schemas.microsoft.com/office/drawing/2014/main" id="{F6953353-6881-4FFB-8B42-E8218DADC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916113"/>
            <a:ext cx="69119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-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João 6:15</a:t>
            </a:r>
          </a:p>
        </p:txBody>
      </p:sp>
      <p:sp>
        <p:nvSpPr>
          <p:cNvPr id="254982" name="Text Box 6">
            <a:extLst>
              <a:ext uri="{FF2B5EF4-FFF2-40B4-BE49-F238E27FC236}">
                <a16:creationId xmlns:a16="http://schemas.microsoft.com/office/drawing/2014/main" id="{78D08917-FB6F-403C-B5CA-905B213ED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65500"/>
            <a:ext cx="864235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(3) Pedro,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com sua proposta de que não ocorreria nada do que Jesus ha-via previsto acontecer-Lhe-ia em Je-rusalém</a:t>
            </a:r>
          </a:p>
        </p:txBody>
      </p:sp>
      <p:sp>
        <p:nvSpPr>
          <p:cNvPr id="254984" name="Text Box 8">
            <a:extLst>
              <a:ext uri="{FF2B5EF4-FFF2-40B4-BE49-F238E27FC236}">
                <a16:creationId xmlns:a16="http://schemas.microsoft.com/office/drawing/2014/main" id="{81FBA981-39B5-4F39-80AE-38CBE9EA3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516563"/>
            <a:ext cx="6804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-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Mateus 16:22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/>
      <p:bldP spid="25498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4" name="Rectangle 4">
            <a:extLst>
              <a:ext uri="{FF2B5EF4-FFF2-40B4-BE49-F238E27FC236}">
                <a16:creationId xmlns:a16="http://schemas.microsoft.com/office/drawing/2014/main" id="{8A0AD5D1-CF55-43FB-9047-FA0305E56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644900"/>
            <a:ext cx="8642350" cy="2879725"/>
          </a:xfrm>
        </p:spPr>
        <p:txBody>
          <a:bodyPr/>
          <a:lstStyle/>
          <a:p>
            <a:pPr algn="l"/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(5) Então em Jerusalém, e já próximo da cruz,</a:t>
            </a:r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gentios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demonstraram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interesse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por Jesus.</a:t>
            </a:r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Sem</a:t>
            </a:r>
            <a:r>
              <a:rPr lang="pt-BR" altLang="pt-BR" sz="36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dúvida,</a:t>
            </a:r>
            <a:r>
              <a:rPr lang="pt-BR" altLang="pt-BR" sz="36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tentação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deixar a Palestina foi grande</a:t>
            </a:r>
          </a:p>
        </p:txBody>
      </p:sp>
      <p:sp>
        <p:nvSpPr>
          <p:cNvPr id="286725" name="Text Box 5">
            <a:extLst>
              <a:ext uri="{FF2B5EF4-FFF2-40B4-BE49-F238E27FC236}">
                <a16:creationId xmlns:a16="http://schemas.microsoft.com/office/drawing/2014/main" id="{624C8740-A904-4601-B4ED-4F41964D0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876925"/>
            <a:ext cx="410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-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João 12:20, 21</a:t>
            </a:r>
          </a:p>
        </p:txBody>
      </p:sp>
      <p:sp>
        <p:nvSpPr>
          <p:cNvPr id="286726" name="Text Box 6">
            <a:extLst>
              <a:ext uri="{FF2B5EF4-FFF2-40B4-BE49-F238E27FC236}">
                <a16:creationId xmlns:a16="http://schemas.microsoft.com/office/drawing/2014/main" id="{B3B677B3-F92B-46DB-8ACC-1ACC81A56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52425"/>
            <a:ext cx="864235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(4)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Conforme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momento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culminante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se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-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proximava,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Jesus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teve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que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empenhar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ao máximo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em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Sua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determinação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ir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Je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-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rusalém.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endParaRPr lang="pt-BR" altLang="pt-BR" sz="4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badi MT Condensed Light" pitchFamily="34" charset="0"/>
            </a:endParaRPr>
          </a:p>
        </p:txBody>
      </p:sp>
      <p:sp>
        <p:nvSpPr>
          <p:cNvPr id="286727" name="Text Box 7">
            <a:extLst>
              <a:ext uri="{FF2B5EF4-FFF2-40B4-BE49-F238E27FC236}">
                <a16:creationId xmlns:a16="http://schemas.microsoft.com/office/drawing/2014/main" id="{68CD52EA-256E-47CB-9524-D41F97835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601913"/>
            <a:ext cx="27003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pt-BR" altLang="pt-BR" sz="2800">
                <a:solidFill>
                  <a:srgbClr val="FF3300"/>
                </a:solidFill>
              </a:rPr>
              <a:t> 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Lucas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9:51</a:t>
            </a:r>
          </a:p>
        </p:txBody>
      </p:sp>
      <p:sp>
        <p:nvSpPr>
          <p:cNvPr id="286728" name="Text Box 8">
            <a:extLst>
              <a:ext uri="{FF2B5EF4-FFF2-40B4-BE49-F238E27FC236}">
                <a16:creationId xmlns:a16="http://schemas.microsoft.com/office/drawing/2014/main" id="{AF4E7A55-8300-416D-8027-FFC1B240D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2636838"/>
            <a:ext cx="434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“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I</a:t>
            </a:r>
            <a:r>
              <a:rPr lang="pt-BR" altLang="pt-BR" sz="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n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t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r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é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p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i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d</a:t>
            </a:r>
            <a:r>
              <a:rPr lang="pt-BR" altLang="pt-BR" sz="3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36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a resolução”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867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867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/>
      <p:bldP spid="286726" grpId="0"/>
      <p:bldP spid="28672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2" name="Rectangle 4">
            <a:extLst>
              <a:ext uri="{FF2B5EF4-FFF2-40B4-BE49-F238E27FC236}">
                <a16:creationId xmlns:a16="http://schemas.microsoft.com/office/drawing/2014/main" id="{D8E6D55D-9120-406C-8779-3FDC656393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22050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Esses atalhos, todavia, eram, de fato, desvios que levá-lO-iam a abortar inteiramente a missão de Sua vida</a:t>
            </a:r>
          </a:p>
        </p:txBody>
      </p:sp>
      <p:sp>
        <p:nvSpPr>
          <p:cNvPr id="288773" name="Text Box 5">
            <a:extLst>
              <a:ext uri="{FF2B5EF4-FFF2-40B4-BE49-F238E27FC236}">
                <a16:creationId xmlns:a16="http://schemas.microsoft.com/office/drawing/2014/main" id="{78E8888D-728F-4F93-AFD4-DAE1FD688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Sobre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penúltima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situação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4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qui referida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Sua firme deter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minação de ir a Jerusalém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),</a:t>
            </a:r>
            <a:r>
              <a:rPr lang="pt-BR" altLang="pt-BR" sz="3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Ellen</a:t>
            </a:r>
            <a:r>
              <a:rPr lang="pt-BR" altLang="pt-BR" sz="3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G.</a:t>
            </a:r>
            <a:r>
              <a:rPr lang="pt-BR" altLang="pt-BR" sz="3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White</a:t>
            </a:r>
            <a:r>
              <a:rPr lang="pt-BR" altLang="pt-BR" sz="3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afirma</a:t>
            </a:r>
            <a:r>
              <a:rPr lang="pt-BR" altLang="pt-BR" sz="3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algo</a:t>
            </a:r>
            <a:r>
              <a:rPr lang="pt-BR" altLang="pt-BR" sz="3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sig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nificativo aplicável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também à última (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gentios O procuram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8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2" grpId="0"/>
      <p:bldP spid="28877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0" name="Rectangle 4">
            <a:extLst>
              <a:ext uri="{FF2B5EF4-FFF2-40B4-BE49-F238E27FC236}">
                <a16:creationId xmlns:a16="http://schemas.microsoft.com/office/drawing/2014/main" id="{A5F00600-2FE7-4606-9123-0014F45A4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Ela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declara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que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diabo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pressio-nou-O com a seguinte tentação:</a:t>
            </a:r>
          </a:p>
        </p:txBody>
      </p:sp>
      <p:sp>
        <p:nvSpPr>
          <p:cNvPr id="290821" name="Text Box 5">
            <a:extLst>
              <a:ext uri="{FF2B5EF4-FFF2-40B4-BE49-F238E27FC236}">
                <a16:creationId xmlns:a16="http://schemas.microsoft.com/office/drawing/2014/main" id="{2765CFBB-0526-47AD-A4C3-C4C2F4C75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9144000" cy="470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“Por que iria agora a Jerusa-lém, a uma morte certa? Por toda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parte,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ao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Seu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redor,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tavam almas famintas do pão da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vida.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Por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todo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lado,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almas sofredoras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esperar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Lhe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lavra de cura...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0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08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0" grpId="0"/>
      <p:bldP spid="2908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>
            <a:extLst>
              <a:ext uri="{FF2B5EF4-FFF2-40B4-BE49-F238E27FC236}">
                <a16:creationId xmlns:a16="http://schemas.microsoft.com/office/drawing/2014/main" id="{BD10E6C8-9599-4E7B-96B6-61762C854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2845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anose="020B0602030504020204" pitchFamily="34" charset="0"/>
              </a:rPr>
              <a:t>...não é só o varão que é responsável pela mácula do pecado em sua prole; a mulher o é igualmente</a:t>
            </a:r>
          </a:p>
        </p:txBody>
      </p:sp>
      <p:sp>
        <p:nvSpPr>
          <p:cNvPr id="144389" name="Text Box 5">
            <a:extLst>
              <a:ext uri="{FF2B5EF4-FFF2-40B4-BE49-F238E27FC236}">
                <a16:creationId xmlns:a16="http://schemas.microsoft.com/office/drawing/2014/main" id="{5541A7B7-7A86-4985-9421-39C970193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213100"/>
            <a:ext cx="86423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 pecaminosidade reside no gene da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célula masculina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tanto quanto no gene da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célula feminina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  <p:bldP spid="144389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8" name="Rectangle 4">
            <a:extLst>
              <a:ext uri="{FF2B5EF4-FFF2-40B4-BE49-F238E27FC236}">
                <a16:creationId xmlns:a16="http://schemas.microsoft.com/office/drawing/2014/main" id="{9D9A42FB-6218-4B2F-8447-B0F312028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33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“A obra a ser operada pelo evangelho de Sua graça ape-nas começara. E Ele se acha-va em pleno vigor da prima-vera da varonilidade. Por que não ir aos vastos campos do mundo com as palavras de Sua graça, o toque de Seu poder de curar?...</a:t>
            </a:r>
            <a:endParaRPr lang="pt-BR" altLang="pt-BR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6" name="Rectangle 4">
            <a:extLst>
              <a:ext uri="{FF2B5EF4-FFF2-40B4-BE49-F238E27FC236}">
                <a16:creationId xmlns:a16="http://schemas.microsoft.com/office/drawing/2014/main" id="{8B67614B-5122-40B9-A074-CDFAFB208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314950"/>
          </a:xfrm>
        </p:spPr>
        <p:txBody>
          <a:bodyPr/>
          <a:lstStyle/>
          <a:p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“Por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que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não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se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dar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Si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mes-mo a alegria de conceder luz e satisfação aos entenebreci-dos e sofredores milhões de criaturas?... Por que enfren-tar</a:t>
            </a:r>
            <a:r>
              <a:rPr lang="pt-BR" altLang="pt-BR" sz="4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4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morte</a:t>
            </a:r>
            <a:r>
              <a:rPr lang="pt-BR" altLang="pt-BR" sz="4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agora,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pt-BR" altLang="pt-BR" sz="4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deixar a obra ainda em sua infância?”</a:t>
            </a:r>
          </a:p>
        </p:txBody>
      </p:sp>
      <p:sp>
        <p:nvSpPr>
          <p:cNvPr id="294917" name="Text Box 5">
            <a:extLst>
              <a:ext uri="{FF2B5EF4-FFF2-40B4-BE49-F238E27FC236}">
                <a16:creationId xmlns:a16="http://schemas.microsoft.com/office/drawing/2014/main" id="{7356CD22-2174-4EBF-8426-48276FFDC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5578475"/>
            <a:ext cx="709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 de Todas as Nações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364, 365</a:t>
            </a:r>
            <a:endParaRPr lang="pt-BR" altLang="pt-BR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6" grpId="0"/>
      <p:bldP spid="29491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4" name="Rectangle 4">
            <a:extLst>
              <a:ext uri="{FF2B5EF4-FFF2-40B4-BE49-F238E27FC236}">
                <a16:creationId xmlns:a16="http://schemas.microsoft.com/office/drawing/2014/main" id="{CCF037E0-109A-42B1-867E-5DBC37E77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Em outras palavras, o diabo estava usando a</a:t>
            </a:r>
            <a:r>
              <a:rPr lang="pt-BR" altLang="pt-BR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própria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obra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Deus,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 o</a:t>
            </a:r>
            <a:r>
              <a:rPr lang="pt-BR" altLang="pt-BR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êxito</a:t>
            </a:r>
            <a:r>
              <a:rPr lang="pt-BR" altLang="pt-BR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</a:t>
            </a:r>
            <a:r>
              <a:rPr lang="pt-BR" altLang="pt-BR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Jesus</a:t>
            </a:r>
            <a:r>
              <a:rPr lang="pt-BR" altLang="pt-BR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nela,</a:t>
            </a:r>
            <a:r>
              <a:rPr lang="pt-BR" altLang="pt-BR" sz="2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pa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ra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desviá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lO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do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cumpri-mento de Sua missão.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4" name="Rectangle 4">
            <a:extLst>
              <a:ext uri="{FF2B5EF4-FFF2-40B4-BE49-F238E27FC236}">
                <a16:creationId xmlns:a16="http://schemas.microsoft.com/office/drawing/2014/main" id="{8ABA9FB4-9D09-406F-B579-05372D11B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6337300"/>
          </a:xfrm>
        </p:spPr>
        <p:txBody>
          <a:bodyPr/>
          <a:lstStyle/>
          <a:p>
            <a:pPr algn="l"/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“Houvesse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Jesus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cedido por um instante,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houvesse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mudado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Sua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orientação no mínimo particular para Se salvar</a:t>
            </a:r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a</a:t>
            </a:r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Si</a:t>
            </a:r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mesmo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,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os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ins-trumentos</a:t>
            </a:r>
            <a:r>
              <a:rPr lang="pt-BR" altLang="pt-BR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de</a:t>
            </a:r>
            <a:r>
              <a:rPr lang="pt-BR" altLang="pt-B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Satanás</a:t>
            </a:r>
            <a:r>
              <a:rPr lang="pt-BR" altLang="pt-B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have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-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riam triunfado, ficando o mundo perdido.”</a:t>
            </a:r>
          </a:p>
        </p:txBody>
      </p:sp>
      <p:sp>
        <p:nvSpPr>
          <p:cNvPr id="343045" name="Text Box 5">
            <a:extLst>
              <a:ext uri="{FF2B5EF4-FFF2-40B4-BE49-F238E27FC236}">
                <a16:creationId xmlns:a16="http://schemas.microsoft.com/office/drawing/2014/main" id="{A73365A8-FAE5-4B9A-B350-DDF7303CE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038" y="45291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343046" name="Text Box 6">
            <a:extLst>
              <a:ext uri="{FF2B5EF4-FFF2-40B4-BE49-F238E27FC236}">
                <a16:creationId xmlns:a16="http://schemas.microsoft.com/office/drawing/2014/main" id="{0B507D3F-4A12-4A33-B5B1-7CDE285D7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021388"/>
            <a:ext cx="3419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</a:t>
            </a:r>
            <a:r>
              <a:rPr lang="pt-BR" altLang="pt-BR" sz="44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</a:t>
            </a:r>
            <a:r>
              <a:rPr lang="pt-BR" altLang="pt-BR" sz="36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40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365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4" grpId="0"/>
      <p:bldP spid="343046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2" name="Rectangle 4">
            <a:extLst>
              <a:ext uri="{FF2B5EF4-FFF2-40B4-BE49-F238E27FC236}">
                <a16:creationId xmlns:a16="http://schemas.microsoft.com/office/drawing/2014/main" id="{E8874112-F61D-4890-B6BE-FB9A229E7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Mas Jesus não tinha ou-vidos para o enganador. Ele sabia que Sua obra de curar, de ensinar as lições do Reino, e mes-mo de pregar o Evange-lho,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não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seria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de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valor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al-gum,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se não morresse na cruz pelos perdidos.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0" name="Rectangle 4">
            <a:extLst>
              <a:ext uri="{FF2B5EF4-FFF2-40B4-BE49-F238E27FC236}">
                <a16:creationId xmlns:a16="http://schemas.microsoft.com/office/drawing/2014/main" id="{12E1A76C-FBD0-403D-B056-AA3B5D604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pt-BR" altLang="pt-BR" sz="6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Assim, Sua resposta foi:</a:t>
            </a:r>
          </a:p>
        </p:txBody>
      </p:sp>
      <p:sp>
        <p:nvSpPr>
          <p:cNvPr id="301061" name="Text Box 5">
            <a:extLst>
              <a:ext uri="{FF2B5EF4-FFF2-40B4-BE49-F238E27FC236}">
                <a16:creationId xmlns:a16="http://schemas.microsoft.com/office/drawing/2014/main" id="{9AFEBB2F-CDCE-4C48-9C26-266149103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91440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“Minha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alma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está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agora</a:t>
            </a:r>
            <a:r>
              <a:rPr lang="pt-BR" altLang="pt-B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turbada. Que direi? Pai, salva-Me desta hora? Mas foi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precisamente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para esta hora que Eu vim.”</a:t>
            </a:r>
          </a:p>
        </p:txBody>
      </p:sp>
      <p:sp>
        <p:nvSpPr>
          <p:cNvPr id="301062" name="Text Box 6">
            <a:extLst>
              <a:ext uri="{FF2B5EF4-FFF2-40B4-BE49-F238E27FC236}">
                <a16:creationId xmlns:a16="http://schemas.microsoft.com/office/drawing/2014/main" id="{6792D7DA-CDBE-4FD4-9442-74D0C3ECC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8863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						     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João 12:27 – </a:t>
            </a:r>
            <a:r>
              <a:rPr lang="pt-BR" altLang="pt-BR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Bíblia de Jerusalém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0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/>
      <p:bldP spid="301061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8" name="Rectangle 4">
            <a:extLst>
              <a:ext uri="{FF2B5EF4-FFF2-40B4-BE49-F238E27FC236}">
                <a16:creationId xmlns:a16="http://schemas.microsoft.com/office/drawing/2014/main" id="{B6F98D41-7739-4801-A096-2D4D4F8BF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893175" cy="2578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Mas ainda o diabo não se deu por vencido. Ele pressionou Jesus até o último instante!</a:t>
            </a:r>
          </a:p>
        </p:txBody>
      </p:sp>
      <p:sp>
        <p:nvSpPr>
          <p:cNvPr id="303109" name="Text Box 5">
            <a:extLst>
              <a:ext uri="{FF2B5EF4-FFF2-40B4-BE49-F238E27FC236}">
                <a16:creationId xmlns:a16="http://schemas.microsoft.com/office/drawing/2014/main" id="{7FCA2D6F-A9E5-480E-B2F0-932B3E1A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60713"/>
            <a:ext cx="9144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Já imaginamos a pressão mental, psicológica, emo-cional,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que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Jesus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sentiu</a:t>
            </a:r>
            <a:r>
              <a:rPr lang="pt-BR" altLang="pt-BR" sz="26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em Sua agonia no Getsêmani?</a:t>
            </a:r>
            <a:r>
              <a:rPr lang="pt-BR" altLang="pt-BR" sz="4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3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8" grpId="0"/>
      <p:bldP spid="303109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6" name="Rectangle 4">
            <a:extLst>
              <a:ext uri="{FF2B5EF4-FFF2-40B4-BE49-F238E27FC236}">
                <a16:creationId xmlns:a16="http://schemas.microsoft.com/office/drawing/2014/main" id="{D6D09E40-8AC5-47FE-90CA-ED74ECB8D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306887"/>
          </a:xfrm>
        </p:spPr>
        <p:txBody>
          <a:bodyPr/>
          <a:lstStyle/>
          <a:p>
            <a:pPr algn="l"/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“Agora viera o tentador para a derradeira e tremenda luta. Para isso se preparara ele du-rante os três anos de ministé-rio de Cristo. Tudo estava em jogo para ele.”</a:t>
            </a:r>
          </a:p>
        </p:txBody>
      </p:sp>
      <p:sp>
        <p:nvSpPr>
          <p:cNvPr id="305157" name="Text Box 5">
            <a:extLst>
              <a:ext uri="{FF2B5EF4-FFF2-40B4-BE49-F238E27FC236}">
                <a16:creationId xmlns:a16="http://schemas.microsoft.com/office/drawing/2014/main" id="{11B29DCD-D93D-4206-A4FC-733F5AAC5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05263"/>
            <a:ext cx="316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</a:t>
            </a:r>
            <a:r>
              <a:rPr lang="pt-BR" altLang="pt-BR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514</a:t>
            </a:r>
          </a:p>
        </p:txBody>
      </p:sp>
      <p:sp>
        <p:nvSpPr>
          <p:cNvPr id="305158" name="Text Box 6">
            <a:extLst>
              <a:ext uri="{FF2B5EF4-FFF2-40B4-BE49-F238E27FC236}">
                <a16:creationId xmlns:a16="http://schemas.microsoft.com/office/drawing/2014/main" id="{04E91CC6-3520-44F4-B50D-63266D845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4763"/>
            <a:ext cx="91440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Ellen G. White pinta em cores bem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vivas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esta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luta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culminante!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5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/>
      <p:bldP spid="305157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4" name="Rectangle 4">
            <a:extLst>
              <a:ext uri="{FF2B5EF4-FFF2-40B4-BE49-F238E27FC236}">
                <a16:creationId xmlns:a16="http://schemas.microsoft.com/office/drawing/2014/main" id="{BC656886-7DBF-44F5-AD0F-26886B8CE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“Satanás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dizia-Lhe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que,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se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Se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tornasse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o</a:t>
            </a:r>
            <a:r>
              <a:rPr lang="pt-BR" alt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penhor</a:t>
            </a:r>
            <a:r>
              <a:rPr lang="pt-BR" alt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um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mundo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pecaminoso, seria eterna a separação [entre Ele e o Pai]. Ele se identifi-caria com o reino de Sata-nás, e nunca mais seria um com Deus...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2" name="Rectangle 4">
            <a:extLst>
              <a:ext uri="{FF2B5EF4-FFF2-40B4-BE49-F238E27FC236}">
                <a16:creationId xmlns:a16="http://schemas.microsoft.com/office/drawing/2014/main" id="{31001FB1-9653-4EEC-87EE-D1174E1A2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“E que se lucraria com es-se sacrifício? Quão deses-peradas pareciam a culpa e a ingratidão humanas! Satanás</a:t>
            </a:r>
            <a:r>
              <a:rPr lang="pt-BR" altLang="pt-BR" sz="5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apertava</a:t>
            </a:r>
            <a:r>
              <a:rPr lang="pt-BR" altLang="pt-BR" sz="5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o</a:t>
            </a:r>
            <a:r>
              <a:rPr lang="pt-BR" altLang="pt-BR" sz="5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Redentor, apresentando a situação justamente em seus piores aspectos...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>
            <a:extLst>
              <a:ext uri="{FF2B5EF4-FFF2-40B4-BE49-F238E27FC236}">
                <a16:creationId xmlns:a16="http://schemas.microsoft.com/office/drawing/2014/main" id="{78ECB255-B3A7-4DB5-8C5F-C51D6CA03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569325" cy="1143000"/>
          </a:xfrm>
        </p:spPr>
        <p:txBody>
          <a:bodyPr/>
          <a:lstStyle/>
          <a:p>
            <a:pPr algn="r"/>
            <a:r>
              <a:rPr lang="pt-BR" altLang="pt-BR" sz="8000" b="1" i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Distorção (4)</a:t>
            </a:r>
          </a:p>
        </p:txBody>
      </p:sp>
      <p:sp>
        <p:nvSpPr>
          <p:cNvPr id="146437" name="Text Box 5">
            <a:extLst>
              <a:ext uri="{FF2B5EF4-FFF2-40B4-BE49-F238E27FC236}">
                <a16:creationId xmlns:a16="http://schemas.microsoft.com/office/drawing/2014/main" id="{B76FE3C6-F9DE-4DF6-B49E-1654E32DE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8642350" cy="457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9800" b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Jesus era imaculado porque Sua mãe era imaculada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00" name="Rectangle 4">
            <a:extLst>
              <a:ext uri="{FF2B5EF4-FFF2-40B4-BE49-F238E27FC236}">
                <a16:creationId xmlns:a16="http://schemas.microsoft.com/office/drawing/2014/main" id="{3E18E6B2-013C-491F-9E36-66CE3F57E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“‘A nação, que pretende a-char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-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se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acima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todas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as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ou- tras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quanto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às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vantagens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tem-porais e espirituais, rejeitou-Te. Procuram destruir a Ti, fundamento,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centro</a:t>
            </a:r>
            <a:r>
              <a:rPr lang="pt-BR" altLang="pt-BR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e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selo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das promessas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que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lhes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foram</a:t>
            </a:r>
            <a:r>
              <a:rPr lang="pt-BR" altLang="pt-BR" sz="34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Calisto MT" panose="02040603050505030304" pitchFamily="18" charset="0"/>
              </a:rPr>
              <a:t>fei-tas como povo particular...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8" name="Rectangle 4">
            <a:extLst>
              <a:ext uri="{FF2B5EF4-FFF2-40B4-BE49-F238E27FC236}">
                <a16:creationId xmlns:a16="http://schemas.microsoft.com/office/drawing/2014/main" id="{6B15829C-218C-4A53-9D2D-0E4981AB0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“‘Um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Teus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próprios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discípu-los,que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tem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ouvido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Tuas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ins-truções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sido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um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dos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mais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destaque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nas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atividades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da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I-greja,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trair-Te-á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.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Um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Teus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mais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zelosos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seguidores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há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negar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.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Todos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abandona-rão.”’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6" name="Rectangle 4">
            <a:extLst>
              <a:ext uri="{FF2B5EF4-FFF2-40B4-BE49-F238E27FC236}">
                <a16:creationId xmlns:a16="http://schemas.microsoft.com/office/drawing/2014/main" id="{F382FFCF-5AAF-4D0F-839D-FD8DF8F130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24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“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Quão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negra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Lhe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afigura-va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malignidade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peca-do!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Terrível</a:t>
            </a:r>
            <a:r>
              <a:rPr lang="pt-BR" altLang="pt-BR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foi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tentação</a:t>
            </a:r>
            <a:r>
              <a:rPr lang="pt-BR" altLang="pt-BR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deixar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que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raça</a:t>
            </a:r>
            <a:r>
              <a:rPr lang="pt-BR" altLang="pt-BR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humana</a:t>
            </a:r>
            <a:r>
              <a:rPr lang="pt-BR" altLang="pt-BR" sz="2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so-fresse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as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conseqüências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sua própria culpa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, e ficasse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Ele</a:t>
            </a:r>
            <a:r>
              <a:rPr lang="pt-BR" altLang="pt-BR" sz="37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inocente</a:t>
            </a:r>
            <a:r>
              <a:rPr lang="pt-BR" altLang="pt-BR" sz="3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diante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Deus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4" name="Rectangle 4">
            <a:extLst>
              <a:ext uri="{FF2B5EF4-FFF2-40B4-BE49-F238E27FC236}">
                <a16:creationId xmlns:a16="http://schemas.microsoft.com/office/drawing/2014/main" id="{53768BB0-90B0-4256-82F3-6EA0B67D2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tremendo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momento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chega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aquele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momento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diria o destino do mundo. Na balança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oscilava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sorte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hu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manidade.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Cristo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ainda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podia, mesmo então, recusar beber o cálice reservado ao homem culpado.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Ainda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dema-siado tarde.”</a:t>
            </a:r>
          </a:p>
        </p:txBody>
      </p:sp>
      <p:sp>
        <p:nvSpPr>
          <p:cNvPr id="317445" name="Text Box 5">
            <a:extLst>
              <a:ext uri="{FF2B5EF4-FFF2-40B4-BE49-F238E27FC236}">
                <a16:creationId xmlns:a16="http://schemas.microsoft.com/office/drawing/2014/main" id="{957B26FC-1C62-4D5B-A93B-EE539DD69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5553075"/>
            <a:ext cx="6634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</a:t>
            </a:r>
            <a:r>
              <a:rPr lang="pt-BR" altLang="pt-BR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514, 515, 517</a:t>
            </a:r>
            <a:endParaRPr lang="pt-BR" altLang="pt-BR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4" name="Rectangle 4">
            <a:extLst>
              <a:ext uri="{FF2B5EF4-FFF2-40B4-BE49-F238E27FC236}">
                <a16:creationId xmlns:a16="http://schemas.microsoft.com/office/drawing/2014/main" id="{5340C5F6-BCAC-4549-A5BC-E129EE085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2649537"/>
          </a:xfrm>
        </p:spPr>
        <p:txBody>
          <a:bodyPr/>
          <a:lstStyle/>
          <a:p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Graças a Deus Jesus não recuou, mas avançou até efetivar a nossa salvação.</a:t>
            </a:r>
          </a:p>
        </p:txBody>
      </p:sp>
      <p:sp>
        <p:nvSpPr>
          <p:cNvPr id="337925" name="Text Box 5">
            <a:extLst>
              <a:ext uri="{FF2B5EF4-FFF2-40B4-BE49-F238E27FC236}">
                <a16:creationId xmlns:a16="http://schemas.microsoft.com/office/drawing/2014/main" id="{E1BC9EB2-74D9-43E4-BBA2-47A04D868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76613"/>
            <a:ext cx="8642350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57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Jesus, “tendo amado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57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os Seus que estavam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57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no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57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mundo,</a:t>
            </a: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pt-BR" altLang="pt-BR" sz="6600" b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amou-os até o fim.”</a:t>
            </a:r>
          </a:p>
        </p:txBody>
      </p:sp>
      <p:sp>
        <p:nvSpPr>
          <p:cNvPr id="337926" name="Text Box 6">
            <a:extLst>
              <a:ext uri="{FF2B5EF4-FFF2-40B4-BE49-F238E27FC236}">
                <a16:creationId xmlns:a16="http://schemas.microsoft.com/office/drawing/2014/main" id="{68CBB155-F672-41DC-B98E-507FF15FF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5876925"/>
            <a:ext cx="229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João 13:1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/>
      <p:bldP spid="337925" grpId="0"/>
      <p:bldP spid="337926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Rectangle 4">
            <a:extLst>
              <a:ext uri="{FF2B5EF4-FFF2-40B4-BE49-F238E27FC236}">
                <a16:creationId xmlns:a16="http://schemas.microsoft.com/office/drawing/2014/main" id="{FFC195BA-6B3B-4EC5-926B-BF46F006E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3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Cometemos uma injustiça ao supor que Cristo, pelo fato de não ter a propen-são para o pecado, tinha uma vantagem sobre nós</a:t>
            </a:r>
          </a:p>
        </p:txBody>
      </p:sp>
      <p:sp>
        <p:nvSpPr>
          <p:cNvPr id="319493" name="Text Box 5">
            <a:extLst>
              <a:ext uri="{FF2B5EF4-FFF2-40B4-BE49-F238E27FC236}">
                <a16:creationId xmlns:a16="http://schemas.microsoft.com/office/drawing/2014/main" id="{7189C1AF-3CE3-4E5D-996A-F4056799F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9144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Cristo, face à tentação, estava numa situação de risco infinita-mente maior do que a nossa!</a:t>
            </a:r>
          </a:p>
        </p:txBody>
      </p:sp>
      <p:sp>
        <p:nvSpPr>
          <p:cNvPr id="319494" name="Text Box 6">
            <a:extLst>
              <a:ext uri="{FF2B5EF4-FFF2-40B4-BE49-F238E27FC236}">
                <a16:creationId xmlns:a16="http://schemas.microsoft.com/office/drawing/2014/main" id="{0507797E-E258-4E29-9218-A0BAA890B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16338"/>
            <a:ext cx="4703763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De fato...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2" grpId="0"/>
      <p:bldP spid="319493" grpId="0"/>
      <p:bldP spid="31949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8" name="Rectangle 4">
            <a:extLst>
              <a:ext uri="{FF2B5EF4-FFF2-40B4-BE49-F238E27FC236}">
                <a16:creationId xmlns:a16="http://schemas.microsoft.com/office/drawing/2014/main" id="{6EBAB808-3937-4F4E-8A58-5623541B9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2146300"/>
          </a:xfrm>
        </p:spPr>
        <p:txBody>
          <a:bodyPr/>
          <a:lstStyle/>
          <a:p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diabo O pressionou nas raias do limite, pois a car-tada com Ele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era decisiva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</a:p>
        </p:txBody>
      </p:sp>
      <p:sp>
        <p:nvSpPr>
          <p:cNvPr id="323589" name="Text Box 5">
            <a:extLst>
              <a:ext uri="{FF2B5EF4-FFF2-40B4-BE49-F238E27FC236}">
                <a16:creationId xmlns:a16="http://schemas.microsoft.com/office/drawing/2014/main" id="{A6B603E4-36DA-4CB8-88D5-F84FE3E98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08275"/>
            <a:ext cx="9144000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A nós o inimigo tenta pa-ra</a:t>
            </a:r>
            <a:r>
              <a:rPr lang="pt-BR" altLang="pt-BR" sz="46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nos</a:t>
            </a:r>
            <a:r>
              <a:rPr lang="pt-BR" altLang="pt-BR" sz="4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derrubar</a:t>
            </a:r>
            <a:r>
              <a:rPr lang="pt-BR" altLang="pt-BR" sz="4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uma</a:t>
            </a:r>
            <a:r>
              <a:rPr lang="pt-BR" altLang="pt-BR" sz="4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vez mais</a:t>
            </a:r>
            <a:r>
              <a:rPr lang="pt-BR" altLang="pt-BR" sz="48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no</a:t>
            </a:r>
            <a:r>
              <a:rPr lang="pt-BR" altLang="pt-BR" sz="48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pecado,</a:t>
            </a:r>
            <a:r>
              <a:rPr lang="pt-BR" altLang="pt-BR" sz="48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 </a:t>
            </a:r>
            <a:r>
              <a:rPr lang="pt-BR" altLang="pt-BR" sz="5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Light" panose="020E0507020206020404" pitchFamily="34" charset="0"/>
              </a:rPr>
              <a:t>e conse-guir, se possível, nossa perdição eterna indivi-dual!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8" grpId="0"/>
      <p:bldP spid="32358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6" name="Rectangle 4">
            <a:extLst>
              <a:ext uri="{FF2B5EF4-FFF2-40B4-BE49-F238E27FC236}">
                <a16:creationId xmlns:a16="http://schemas.microsoft.com/office/drawing/2014/main" id="{65328B4C-0E3C-4950-8ACD-82A76EE60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2649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7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Mas a Cristo, o diabo tentou visando tornar-se vitorioso no</a:t>
            </a:r>
          </a:p>
        </p:txBody>
      </p:sp>
      <p:sp>
        <p:nvSpPr>
          <p:cNvPr id="325637" name="Text Box 5">
            <a:extLst>
              <a:ext uri="{FF2B5EF4-FFF2-40B4-BE49-F238E27FC236}">
                <a16:creationId xmlns:a16="http://schemas.microsoft.com/office/drawing/2014/main" id="{1B386812-46AC-4AD9-A5DC-7B991B440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41663"/>
            <a:ext cx="9144000" cy="309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123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GRANDE CONFLITO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/>
      <p:bldP spid="325637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4" name="Rectangle 4">
            <a:extLst>
              <a:ext uri="{FF2B5EF4-FFF2-40B4-BE49-F238E27FC236}">
                <a16:creationId xmlns:a16="http://schemas.microsoft.com/office/drawing/2014/main" id="{56F2FD49-2989-498B-A771-B357F300C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Um pequeno deslize da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parte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de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Cristo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era suficiente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para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que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1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vitória</a:t>
            </a:r>
            <a:r>
              <a:rPr lang="pt-BR" altLang="pt-BR" sz="12000"/>
              <a:t> </a:t>
            </a:r>
            <a:r>
              <a:rPr lang="pt-BR" altLang="pt-BR" sz="1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total</a:t>
            </a:r>
            <a:r>
              <a:rPr lang="pt-BR" alt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br>
              <a:rPr lang="pt-BR" altLang="pt-BR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</a:br>
            <a:b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</a:b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fosse</a:t>
            </a:r>
            <a:r>
              <a:rPr lang="pt-BR" altLang="pt-BR" sz="6000">
                <a:solidFill>
                  <a:srgbClr val="003399"/>
                </a:solidFill>
              </a:rPr>
              <a:t> </a:t>
            </a:r>
            <a:r>
              <a:rPr lang="pt-BR" altLang="pt-BR" sz="6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do inimigo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2" name="Rectangle 4">
            <a:extLst>
              <a:ext uri="{FF2B5EF4-FFF2-40B4-BE49-F238E27FC236}">
                <a16:creationId xmlns:a16="http://schemas.microsoft.com/office/drawing/2014/main" id="{927EE4D6-C635-45BC-AAEE-2A33C89FD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42926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“Pudesse Cristo ser vencido, e a Terra se tornaria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para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sempre o reino de Satanás; e 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raça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humana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estaria</a:t>
            </a:r>
          </a:p>
        </p:txBody>
      </p:sp>
      <p:sp>
        <p:nvSpPr>
          <p:cNvPr id="329733" name="Text Box 5">
            <a:extLst>
              <a:ext uri="{FF2B5EF4-FFF2-40B4-BE49-F238E27FC236}">
                <a16:creationId xmlns:a16="http://schemas.microsoft.com/office/drawing/2014/main" id="{209C3EAB-940E-4B10-8CB1-BD5772F40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76700"/>
            <a:ext cx="864235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9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perpetuamente</a:t>
            </a:r>
            <a:r>
              <a:rPr lang="pt-BR" altLang="pt-BR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pt-BR" altLang="pt-BR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em seu poder.”</a:t>
            </a:r>
          </a:p>
        </p:txBody>
      </p:sp>
      <p:sp>
        <p:nvSpPr>
          <p:cNvPr id="329734" name="Text Box 6">
            <a:extLst>
              <a:ext uri="{FF2B5EF4-FFF2-40B4-BE49-F238E27FC236}">
                <a16:creationId xmlns:a16="http://schemas.microsoft.com/office/drawing/2014/main" id="{B824416F-C6F6-4D60-BBF3-8059884CF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45125"/>
            <a:ext cx="88931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4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						      </a:t>
            </a:r>
            <a:r>
              <a:rPr lang="pt-BR" altLang="pt-BR" sz="42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 de Todas as Nações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 514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/>
      <p:bldP spid="3297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>
            <a:extLst>
              <a:ext uri="{FF2B5EF4-FFF2-40B4-BE49-F238E27FC236}">
                <a16:creationId xmlns:a16="http://schemas.microsoft.com/office/drawing/2014/main" id="{89379F6B-3D0B-490E-956E-B310C9C73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Os ASD não acreditam no dogma católico da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5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imaculada conceição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segundo o qual Deus, por um ato gracioso, isentou a virgem Maria da mácula do pecado original, para que Jesus nascesse imaculado.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Rectangle 4">
            <a:extLst>
              <a:ext uri="{FF2B5EF4-FFF2-40B4-BE49-F238E27FC236}">
                <a16:creationId xmlns:a16="http://schemas.microsoft.com/office/drawing/2014/main" id="{6E2A639A-70FB-48D9-A6C1-12BFE10D8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Para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Cristo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não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haveria per-dão,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por</a:t>
            </a:r>
            <a:r>
              <a:rPr lang="pt-BR" altLang="pt-BR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mínimo</a:t>
            </a:r>
            <a:r>
              <a:rPr lang="pt-BR" altLang="pt-BR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que</a:t>
            </a:r>
            <a:r>
              <a:rPr lang="pt-BR" altLang="pt-BR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fosse</a:t>
            </a:r>
            <a:r>
              <a:rPr lang="pt-BR" altLang="pt-BR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o deslize.</a:t>
            </a:r>
            <a:r>
              <a:rPr lang="pt-BR" altLang="pt-BR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Ele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foi</a:t>
            </a:r>
            <a:r>
              <a:rPr lang="pt-BR" altLang="pt-BR" sz="4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nossa segun-da e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última chance!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A raça humana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seria,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com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Ele,</a:t>
            </a:r>
            <a:r>
              <a:rPr lang="pt-BR" altLang="pt-BR" sz="3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ven-cedora ou vencida.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Não ha-via</a:t>
            </a:r>
            <a:r>
              <a:rPr lang="pt-BR" alt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uma</a:t>
            </a:r>
            <a:r>
              <a:rPr lang="pt-BR" alt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terceira</a:t>
            </a:r>
            <a:r>
              <a:rPr lang="pt-BR" alt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alternativa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;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estaria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eternamente</a:t>
            </a:r>
            <a:r>
              <a:rPr lang="pt-BR" altLang="pt-BR" sz="40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salva, ou eternamente perdida.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8" name="Rectangle 4">
            <a:extLst>
              <a:ext uri="{FF2B5EF4-FFF2-40B4-BE49-F238E27FC236}">
                <a16:creationId xmlns:a16="http://schemas.microsoft.com/office/drawing/2014/main" id="{755EB441-4C54-4DA5-A325-20F3BF220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Como observamos, Sua natureza di-vina jamais deveria  ser usada. Mas estava ali, ao alcance da mão, à Sua disposição, quisesse Ele ser autôno-mo, e agir desvinculado do Pai. Daí a terrível tentação de Se impor como Deus, porque Deus Ele nunca deixou de ser.</a:t>
            </a:r>
            <a:endParaRPr lang="pt-BR" altLang="pt-B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6" name="Rectangle 4">
            <a:extLst>
              <a:ext uri="{FF2B5EF4-FFF2-40B4-BE49-F238E27FC236}">
                <a16:creationId xmlns:a16="http://schemas.microsoft.com/office/drawing/2014/main" id="{53EF9866-8815-49D6-886A-2BDFD4D92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3213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Realmente, em Jesus não havia tendência para o mal. A tendência nEle era na direção oposta –:</a:t>
            </a:r>
            <a:endParaRPr lang="pt-BR" altLang="pt-BR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40997" name="Text Box 5">
            <a:extLst>
              <a:ext uri="{FF2B5EF4-FFF2-40B4-BE49-F238E27FC236}">
                <a16:creationId xmlns:a16="http://schemas.microsoft.com/office/drawing/2014/main" id="{AF88B0B5-7C82-48EF-B661-65AEE590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7563"/>
            <a:ext cx="91440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anose="02040602050305030304" pitchFamily="18" charset="0"/>
              </a:rPr>
              <a:t>TENDÊNCIA PARA O 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PODER ABSOLUTO DO BEM</a:t>
            </a:r>
            <a:endParaRPr lang="pt-BR" altLang="pt-BR" sz="7200" b="1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6" grpId="0"/>
      <p:bldP spid="340997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2" name="Rectangle 4">
            <a:extLst>
              <a:ext uri="{FF2B5EF4-FFF2-40B4-BE49-F238E27FC236}">
                <a16:creationId xmlns:a16="http://schemas.microsoft.com/office/drawing/2014/main" id="{C11BA0BC-56DB-4723-AB29-DBF5F0457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 algn="l">
              <a:lnSpc>
                <a:spcPct val="95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“Jesus havia recebido honra nas cortes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celestiais,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 estava familia-rizado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com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 poder absoluto. Foi tão difícil para Ele manter o nível de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humanidade,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quanto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é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os homens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elevarem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acima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bai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xo nível da natureza depravada.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Rectangle 4">
            <a:extLst>
              <a:ext uri="{FF2B5EF4-FFF2-40B4-BE49-F238E27FC236}">
                <a16:creationId xmlns:a16="http://schemas.microsoft.com/office/drawing/2014/main" id="{B9F38421-C130-4495-BC50-C3B445A66B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099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“Cristo deveria  ser submetido ao mais rigoroso teste, exigindo a força de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todas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as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Suas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faculdades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re-sistir à inclinação, quando em situ-ação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risco,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usar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Seu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poder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pa-ra livrar-Se do perigo, e triunfar so-bre o poder do príncipe das trevas.”</a:t>
            </a:r>
          </a:p>
        </p:txBody>
      </p:sp>
      <p:sp>
        <p:nvSpPr>
          <p:cNvPr id="347141" name="Text Box 5">
            <a:extLst>
              <a:ext uri="{FF2B5EF4-FFF2-40B4-BE49-F238E27FC236}">
                <a16:creationId xmlns:a16="http://schemas.microsoft.com/office/drawing/2014/main" id="{B12D5C87-B9E5-4735-9985-32A59EDE8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5300663"/>
            <a:ext cx="33226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SADBC</a:t>
            </a:r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 VII:930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0" grpId="0"/>
      <p:bldP spid="347141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8" name="Rectangle 4">
            <a:extLst>
              <a:ext uri="{FF2B5EF4-FFF2-40B4-BE49-F238E27FC236}">
                <a16:creationId xmlns:a16="http://schemas.microsoft.com/office/drawing/2014/main" id="{81C4F2BE-1951-4826-B7F3-07C0BA534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2146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Sua imacularidade em vez de torná-lO invulnerável ao pecado, fazia-O extremamente sensível ao mal</a:t>
            </a:r>
          </a:p>
        </p:txBody>
      </p:sp>
      <p:sp>
        <p:nvSpPr>
          <p:cNvPr id="349189" name="Text Box 5">
            <a:extLst>
              <a:ext uri="{FF2B5EF4-FFF2-40B4-BE49-F238E27FC236}">
                <a16:creationId xmlns:a16="http://schemas.microsoft.com/office/drawing/2014/main" id="{8F33079B-80A4-4229-BAAD-33EAE6361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448050"/>
            <a:ext cx="43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/>
          </a:p>
        </p:txBody>
      </p:sp>
      <p:sp>
        <p:nvSpPr>
          <p:cNvPr id="349190" name="Text Box 6">
            <a:extLst>
              <a:ext uri="{FF2B5EF4-FFF2-40B4-BE49-F238E27FC236}">
                <a16:creationId xmlns:a16="http://schemas.microsoft.com/office/drawing/2014/main" id="{03C4328C-758F-4897-A0F1-4C7E8BF7E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“Sendo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livre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da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mácula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do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pecado,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as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refinadas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sensibilidades de Sua natureza santa faziam com que o contato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com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o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mal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fosse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inexprimi-velmente doloroso para Ele.”</a:t>
            </a:r>
          </a:p>
        </p:txBody>
      </p:sp>
      <p:sp>
        <p:nvSpPr>
          <p:cNvPr id="349191" name="Text Box 7">
            <a:extLst>
              <a:ext uri="{FF2B5EF4-FFF2-40B4-BE49-F238E27FC236}">
                <a16:creationId xmlns:a16="http://schemas.microsoft.com/office/drawing/2014/main" id="{0F857855-18A4-40B9-87F4-BEF9D4D7E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6021388"/>
            <a:ext cx="5834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Review and Herald</a:t>
            </a:r>
            <a:r>
              <a:rPr lang="pt-BR" alt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 08/11/1887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8" grpId="0"/>
      <p:bldP spid="349190" grpId="0"/>
      <p:bldP spid="349191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6" name="Rectangle 4">
            <a:extLst>
              <a:ext uri="{FF2B5EF4-FFF2-40B4-BE49-F238E27FC236}">
                <a16:creationId xmlns:a16="http://schemas.microsoft.com/office/drawing/2014/main" id="{D6B2DB05-EF89-4339-A4B7-BE57BFAC5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verdadeiro princípio de qualquer tentação transcende a simples sugestão de se fazer o que é errado, e se arrai-ga na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auto-dependência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ou total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independência de Deus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E é aí onde Jesus mais foi tentado.</a:t>
            </a:r>
            <a:r>
              <a:rPr lang="pt-BR" altLang="pt-BR" sz="4000"/>
              <a:t> </a:t>
            </a:r>
          </a:p>
        </p:txBody>
      </p:sp>
      <p:graphicFrame>
        <p:nvGraphicFramePr>
          <p:cNvPr id="335877" name="Object 5">
            <a:extLst>
              <a:ext uri="{FF2B5EF4-FFF2-40B4-BE49-F238E27FC236}">
                <a16:creationId xmlns:a16="http://schemas.microsoft.com/office/drawing/2014/main" id="{AB52DD68-77C2-4BD5-BBEB-246D640701C8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187450" y="5668963"/>
          <a:ext cx="338138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79" name="Gráfico" r:id="rId3" imgW="6096000" imgH="4067054" progId="MSGraph.Chart.8">
                  <p:embed followColorScheme="full"/>
                </p:oleObj>
              </mc:Choice>
              <mc:Fallback>
                <p:oleObj name="Gráfico" r:id="rId3" imgW="6096000" imgH="4067054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668963"/>
                        <a:ext cx="338138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>
            <a:extLst>
              <a:ext uri="{FF2B5EF4-FFF2-40B4-BE49-F238E27FC236}">
                <a16:creationId xmlns:a16="http://schemas.microsoft.com/office/drawing/2014/main" id="{AC52D98C-4AC9-4379-9648-74AED2433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2217737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É verdade! Ele não foi tentado como nós somos tentados...</a:t>
            </a:r>
          </a:p>
        </p:txBody>
      </p:sp>
      <p:sp>
        <p:nvSpPr>
          <p:cNvPr id="156677" name="Text Box 5">
            <a:extLst>
              <a:ext uri="{FF2B5EF4-FFF2-40B4-BE49-F238E27FC236}">
                <a16:creationId xmlns:a16="http://schemas.microsoft.com/office/drawing/2014/main" id="{252728B9-E43C-4664-B3EE-EF54FA421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97200"/>
            <a:ext cx="9144000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 foi tentado infinitamente mais do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nós</a:t>
            </a:r>
            <a:r>
              <a:rPr lang="pt-BR" altLang="pt-BR" sz="6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somos!!!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66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/>
      <p:bldP spid="156677" grpId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6" name="Rectangle 4">
            <a:extLst>
              <a:ext uri="{FF2B5EF4-FFF2-40B4-BE49-F238E27FC236}">
                <a16:creationId xmlns:a16="http://schemas.microsoft.com/office/drawing/2014/main" id="{DA365457-9E9E-440E-9D37-14ACC8610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569325" cy="6249987"/>
          </a:xfrm>
        </p:spPr>
        <p:txBody>
          <a:bodyPr/>
          <a:lstStyle/>
          <a:p>
            <a:r>
              <a:rPr lang="pt-BR" altLang="pt-BR" sz="115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Louvado seja o Seu nome!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5615</TotalTime>
  <Words>3387</Words>
  <Application>Microsoft Office PowerPoint</Application>
  <PresentationFormat>Apresentação na tela (4:3)</PresentationFormat>
  <Paragraphs>211</Paragraphs>
  <Slides>98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98</vt:i4>
      </vt:variant>
    </vt:vector>
  </HeadingPairs>
  <TitlesOfParts>
    <vt:vector size="120" baseType="lpstr">
      <vt:lpstr>Arial</vt:lpstr>
      <vt:lpstr>Tahoma</vt:lpstr>
      <vt:lpstr>Comic Sans MS</vt:lpstr>
      <vt:lpstr>Copperplate Gothic Bold</vt:lpstr>
      <vt:lpstr>Impact</vt:lpstr>
      <vt:lpstr>Abadi MT Condensed Light</vt:lpstr>
      <vt:lpstr>Lucida Sans Unicode</vt:lpstr>
      <vt:lpstr>Verdana</vt:lpstr>
      <vt:lpstr>Calisto MT</vt:lpstr>
      <vt:lpstr>Garamond</vt:lpstr>
      <vt:lpstr>Arial Black</vt:lpstr>
      <vt:lpstr>Monotype Corsiva</vt:lpstr>
      <vt:lpstr>Book Antiqua</vt:lpstr>
      <vt:lpstr>Arial Narrow</vt:lpstr>
      <vt:lpstr>News Gothic MT</vt:lpstr>
      <vt:lpstr>Trebuchet MS</vt:lpstr>
      <vt:lpstr>Lucida Sans</vt:lpstr>
      <vt:lpstr>Century Gothic</vt:lpstr>
      <vt:lpstr>Copperplate Gothic Light</vt:lpstr>
      <vt:lpstr>Tempus Sans ITC</vt:lpstr>
      <vt:lpstr>Design padrão</vt:lpstr>
      <vt:lpstr>Gráfico do Microsoft Graph</vt:lpstr>
      <vt:lpstr>Corrigindo</vt:lpstr>
      <vt:lpstr>Distorção (1)</vt:lpstr>
      <vt:lpstr>Distorção (2)</vt:lpstr>
      <vt:lpstr>Como visto, tal não é verdade! Jesus assumiu uma constituição física marcada pelas</vt:lpstr>
      <vt:lpstr>Tivesse Ele uma  natureza humana pecaminosa e seria pecador.</vt:lpstr>
      <vt:lpstr>Distorção (3)</vt:lpstr>
      <vt:lpstr>...não é só o varão que é responsável pela mácula do pecado em sua prole; a mulher o é igualmente</vt:lpstr>
      <vt:lpstr>Distorção (4)</vt:lpstr>
      <vt:lpstr>Os ASD não acreditam no dogma católico da imaculada conceição, segundo o qual Deus, por um ato gracioso, isentou a virgem Maria da mácula do pecado original, para que Jesus nascesse imaculado.</vt:lpstr>
      <vt:lpstr>Fosse isso verdade, Jesus teria vindo ao mundo em humanidade com vigor total, assim como Adão era antes de pecar.</vt:lpstr>
      <vt:lpstr>A imacularidade de Jesus vem  do Espírito Santo, pois Deus não pode, Ele mesmo, criar algo maculado pelo pecado. Assim...</vt:lpstr>
      <vt:lpstr>Mas de Maria, Jesus herdou a fragilidade imposta pelo pecado à raça, e assumiu, nesse aspecto, a  natureza humana caída</vt:lpstr>
      <vt:lpstr>Isso não significa que Jesus Cristo possuísse duas naturezas humanas, uma caída e outra não caída</vt:lpstr>
      <vt:lpstr>A natureza humana de Cristo foi gerada, protegida e santificada pelo Espírito Santo no íntimo de Maria.</vt:lpstr>
      <vt:lpstr>O Espírito Santo preparou e santificou a natureza humana tomada para ser com a natureza divina uma só e única pessoa:</vt:lpstr>
      <vt:lpstr>Desde o ventre, Ele foi chamado</vt:lpstr>
      <vt:lpstr>Assim, Ele herdou</vt:lpstr>
      <vt:lpstr>Duas realidades, portan-to, sobre Jesus:</vt:lpstr>
      <vt:lpstr> Distorção (5)</vt:lpstr>
      <vt:lpstr>Os que abrigam esta idéia afirmam que Cris-to não poderia ser o nos-so exemplo se Ele não possuísse as mesmas in-clinações pecaminosas que possuímos</vt:lpstr>
      <vt:lpstr>Como poderia ser Cristo tentado em todos os pontos em  que eu sou tentado, se Ele não tinha o que eu tenho, isto é, a propensão para o pecado?</vt:lpstr>
      <vt:lpstr>Bem, este é um ponto capital</vt:lpstr>
      <vt:lpstr>Vejam o que Ellen G. White</vt:lpstr>
      <vt:lpstr>“É um mistério deixa-do sem explicação aos mortais que Cristo pu-desse ser tentado em to-dos os pontos como nós somos, e, não obstante, ser sem pecado.”</vt:lpstr>
      <vt:lpstr>Embora a forma como Cristo sentiu a intensidade da ten-tação, sem que Ele possuísse a nossa pecaminosidade, não possa ser inteiramente com-preendida por nós, podemos avançar no conhecimento daquilo que foi revelado a respeito.</vt:lpstr>
      <vt:lpstr>Alguns aspectos básicos chamam a nossa antenção:</vt:lpstr>
      <vt:lpstr>Antes de tudo, eu não sou tentado em todos os pontos...</vt:lpstr>
      <vt:lpstr>“Todos os pontos em que sou tentado” não esgotam o potencial da tentação. Para além de “todos os pontos em que sou tentado” e-xiste um infinito de tentações das quais não faço a mínima idéia.</vt:lpstr>
      <vt:lpstr>“A pressão que [as tenta- ções] exerciam sobre Ele era tanto maior, quanto Seu caráter era superior ao nosso.”</vt:lpstr>
      <vt:lpstr>Ele foi tentado não especificamente em todas as tenta-ções, mas plena-mente no princípio básico, essencial, de cada tentação!</vt:lpstr>
      <vt:lpstr>Por exemplo, Ele não foi tentado a fumar, pois há dois mil anos não existia o cigarro.</vt:lpstr>
      <vt:lpstr>Mas  os princípios básicos destas e de todas as ou-tras tentações se abate-ram sobre Ele com força total, levando-O a incor-porar a experiência de toda a humanidade!</vt:lpstr>
      <vt:lpstr>Ellen G. White:</vt:lpstr>
      <vt:lpstr>“Jamais algum outro nas-cido de mulher foi tão terrivelmente assediado pela tentação; jamais al-gum outro arrostou com o fardo tão pesado dos pecados e das dores do mundo.”</vt:lpstr>
      <vt:lpstr>“Da amargura que cabe em sorte à hu-manidade, não houve quinhão que Jesus não provasse... Tivesse admitido haver uma desculpa para o pecado, e Satanás triunfaria, fincando o mundo perdido. Foi por isso que o tentador trabalhou para tornar-Lhe a vida o mais probante possí-vel, a fim de que fosse levado a pecar.”</vt:lpstr>
      <vt:lpstr>“Todas as forças da a-postasia se puseram a postos contra o Filho de Deus. Cristo se tornou o alvo de todas as armas do inferno.”</vt:lpstr>
      <vt:lpstr>Ele foi provado ao extremo nas três áreas específicas em que to-dos somos tentados. O apóstolo a elas se refere, nestes termos:</vt:lpstr>
      <vt:lpstr>Qualquer tentação estará si-tuada numa, ou em mais de uma, destas três áreas:</vt:lpstr>
      <vt:lpstr>Mesmo seres santos, imaculados, podem se ver atraídos por estas áreas.</vt:lpstr>
      <vt:lpstr>Vejamos...</vt:lpstr>
      <vt:lpstr>“Vendo a mulher que a árvore era...</vt:lpstr>
      <vt:lpstr>O ato seguinte foi a consumação do pecado:</vt:lpstr>
      <vt:lpstr>É assim que Tiago descreve a efetivação do ato de pecar:</vt:lpstr>
      <vt:lpstr>Cristo também depa-rou estas três áreas nas quais o pecado se impõe</vt:lpstr>
      <vt:lpstr>(1) “...faça destas pedras pães” </vt:lpstr>
      <vt:lpstr>É por isso que o escritor do terceiro Evangelho afirma que, com estas três tentações, Jesus foi tentado com todo o tipo de tentação:</vt:lpstr>
      <vt:lpstr>Em vista do fato de que ele era um ser teantrópi-co (Deus/homem), a maior pressão do inimigo ocorreu, naturalmente, na terceira das três áreas</vt:lpstr>
      <vt:lpstr>É claro que as tenta-ções sobre Cristo não se limitaram às três ocorridas após o Seu batismo</vt:lpstr>
      <vt:lpstr>Este momento oportuno ocorreu em diferentes ocasiões. </vt:lpstr>
      <vt:lpstr>O inimigo espreitava em cada lance da vida e do ministério de Cristo a ver e aproveitar as o-portunidades vantajo-sas criadas pelas cir-cunstâncias, para assal-tá-lo com as mais con-tundentes tentações...</vt:lpstr>
      <vt:lpstr>...insistindo com Ele para que se valesse de Suas prer-rogativas divinas para su-perar difíceis situações de conflito, ou para  Se impor como Messias, o Enviado de Deus, herdeiro de fato e de direito do trono de Davi</vt:lpstr>
      <vt:lpstr>Em outras palavras, o diabo insistia com Ele para que tomasse a obra de Deus em Suas pró-prias mãos, independen-te dEle, e por Seus pró-prios recursos divinos!</vt:lpstr>
      <vt:lpstr>Isso desde a in-fância e a adoles-cência, e de, ma-neira especial, du-rante Seu minis-tério</vt:lpstr>
      <vt:lpstr>Infância e adolescência:</vt:lpstr>
      <vt:lpstr>“Satanás era infati-gável para vencer a Criança de Nazaré... Sua vida foi uma longa luta contra os poderes das trevas.</vt:lpstr>
      <vt:lpstr>“Que houvesse de existir na ter-ra uma vida isenta de contami-nação do mal, era uma ofensa e perplexidade para o príncipe das trevas. Não houve meio que não tentasse para enredar Je-sus... Foi Cristo o único Ser li-vre de pecado, que já existiu na Terra...”</vt:lpstr>
      <vt:lpstr>...a inspiração afirmar ser ela uma criança que...</vt:lpstr>
      <vt:lpstr>Apresentação do PowerPoint</vt:lpstr>
      <vt:lpstr>“Com profunda solicitude, ob-servava a mãe de Jesus o de-senvolvimento das faculdades da Criança, e contemplava o cunho de perfeição em Seu ca-ráter. Era com deleite que pro-curava animar aquele espírito inteligente, de fácil apreensão”</vt:lpstr>
      <vt:lpstr>Como poderia uma criança ter perfeição de caráter se ela possuisse, em sua natureza, a mácula do pecado?</vt:lpstr>
      <vt:lpstr>Pois bem, desse Cristo imaculado e divino, é-nos dito que, em sua infância e adolescência,...</vt:lpstr>
      <vt:lpstr>Em Seu ministério:</vt:lpstr>
      <vt:lpstr>“O período do ministério pesso-al de Cristo entre os homens foi o tempo de maior atividade das for-ças do reino das trevas... O prínci-pe do mal despertou para conten-der pela supremacia de seu reino. Satanás convocou todas as suas forças, e a cada passo combatia a obra de Cristo.”</vt:lpstr>
      <vt:lpstr>Tudo para desviá-lO do plano que o Pai tinha para Ele, e induzi-lO a tomar a Obra de Deus em Suas próprias mãos e realizá-la por Seus próprios recursos. </vt:lpstr>
      <vt:lpstr>Em diferentes ocasiões o ini-migo impôs atalhos; pro-postas para facilitar e anteci-par o alcance do grande pro-pósito de Sua vida. Exemplos:</vt:lpstr>
      <vt:lpstr>(2) A tentativa da multidão de fazê-lO rei, logo após a multiplicação dos pães</vt:lpstr>
      <vt:lpstr>(5) Então em Jerusalém, e já próximo da cruz, gentios demonstraram interesse por Jesus. Sem dúvida, a tentação para deixar a Palestina foi grande</vt:lpstr>
      <vt:lpstr>Esses atalhos, todavia, eram, de fato, desvios que levá-lO-iam a abortar inteiramente a missão de Sua vida</vt:lpstr>
      <vt:lpstr>Ela declara que o diabo pressio-nou-O com a seguinte tentação:</vt:lpstr>
      <vt:lpstr>“A obra a ser operada pelo evangelho de Sua graça ape-nas começara. E Ele se acha-va em pleno vigor da prima-vera da varonilidade. Por que não ir aos vastos campos do mundo com as palavras de Sua graça, o toque de Seu poder de curar?...</vt:lpstr>
      <vt:lpstr>“Por que não se dar a Si mes-mo a alegria de conceder luz e satisfação aos entenebreci-dos e sofredores milhões de criaturas?... Por que enfren-tar a morte agora, e deixar a obra ainda em sua infância?”</vt:lpstr>
      <vt:lpstr>Em outras palavras, o diabo estava usando a própria obra de Deus, e o êxito de Jesus nela, pa-ra desviá-lO do cumpri-mento de Sua missão.</vt:lpstr>
      <vt:lpstr>“Houvesse Jesus cedido por um instante, houvesse mudado Sua orientação no mínimo particular para Se salvar a Si mesmo, e os ins-trumentos de Satanás have-riam triunfado, ficando o mundo perdido.”</vt:lpstr>
      <vt:lpstr>Mas Jesus não tinha ou-vidos para o enganador. Ele sabia que Sua obra de curar, de ensinar as lições do Reino, e mes-mo de pregar o Evange-lho, não seria de valor al-gum, se não morresse na cruz pelos perdidos.</vt:lpstr>
      <vt:lpstr>Assim, Sua resposta foi:</vt:lpstr>
      <vt:lpstr>Mas ainda o diabo não se deu por vencido. Ele pressionou Jesus até o último instante!</vt:lpstr>
      <vt:lpstr>“Agora viera o tentador para a derradeira e tremenda luta. Para isso se preparara ele du-rante os três anos de ministé-rio de Cristo. Tudo estava em jogo para ele.”</vt:lpstr>
      <vt:lpstr>“Satanás dizia-Lhe que, se Se tornasse o penhor de um mundo pecaminoso, seria eterna a separação [entre Ele e o Pai]. Ele se identifi-caria com o reino de Sata-nás, e nunca mais seria um com Deus...</vt:lpstr>
      <vt:lpstr>“E que se lucraria com es-se sacrifício? Quão deses-peradas pareciam a culpa e a ingratidão humanas! Satanás apertava o Redentor, apresentando a situação justamente em seus piores aspectos...</vt:lpstr>
      <vt:lpstr>“‘A nação, que pretende a-char-se acima de todas as ou- tras quanto às vantagens tem-porais e espirituais, rejeitou-Te. Procuram destruir a Ti, fundamento, centro e selo das promessas que lhes foram fei-tas como povo particular...</vt:lpstr>
      <vt:lpstr>“‘Um de Teus próprios discípu-los,que tem ouvido Tuas ins-truções e sido um dos de mais destaque nas atividades da I-greja, trair-Te-á. Um de Teus mais zelosos seguidores Te há de negar. Todos Te abandona-rão.”’</vt:lpstr>
      <vt:lpstr>“Quão negra se Lhe afigura-va a malignidade do peca-do! Terrível foi a tentação de deixar que a raça humana so-fresse as conseqüências de sua própria culpa, e ficasse Ele inocente diante de Deus.</vt:lpstr>
      <vt:lpstr>“O tremendo momento chega-ra – aquele momento que deci-diria o destino do mundo. Na balança oscilava a sorte da hu-manidade. Cristo ainda podia, mesmo então, recusar beber o cálice reservado ao homem culpado. Ainda não era dema-siado tarde.”</vt:lpstr>
      <vt:lpstr>Graças a Deus Jesus não recuou, mas avançou até efetivar a nossa salvação.</vt:lpstr>
      <vt:lpstr>Cometemos uma injustiça ao supor que Cristo, pelo fato de não ter a propen-são para o pecado, tinha uma vantagem sobre nós</vt:lpstr>
      <vt:lpstr>O diabo O pressionou nas raias do limite, pois a car-tada com Ele era decisiva!</vt:lpstr>
      <vt:lpstr>Mas a Cristo, o diabo tentou visando tornar-se vitorioso no</vt:lpstr>
      <vt:lpstr>Um pequeno deslize da parte de Cristo era suficiente para que a vitória total   fosse do inimigo</vt:lpstr>
      <vt:lpstr>“Pudesse Cristo ser vencido, e a Terra se tornaria para sempre o reino de Satanás; e a raça humana estaria</vt:lpstr>
      <vt:lpstr>Para Cristo não haveria per-dão, por mínimo que fosse o deslize. Ele foi nossa segun-da e última chance! A raça humana seria, com Ele, ven-cedora ou vencida. Não ha-via uma terceira alternativa; estaria eternamente salva, ou eternamente perdida.</vt:lpstr>
      <vt:lpstr>Como observamos, Sua natureza di-vina jamais deveria  ser usada. Mas estava ali, ao alcance da mão, à Sua disposição, quisesse Ele ser autôno-mo, e agir desvinculado do Pai. Daí a terrível tentação de Se impor como Deus, porque Deus Ele nunca deixou de ser.</vt:lpstr>
      <vt:lpstr>Realmente, em Jesus não havia tendência para o mal. A tendência nEle era na direção oposta –:</vt:lpstr>
      <vt:lpstr>“Jesus havia recebido honra nas cortes celestiais, e estava familia-rizado com o poder absoluto. Foi tão difícil para Ele manter o nível de humanidade, quanto é para os homens se elevarem acima do bai-xo nível da natureza depravada. </vt:lpstr>
      <vt:lpstr>“Cristo deveria  ser submetido ao mais rigoroso teste, exigindo a força de todas as Suas faculdades para re-sistir à inclinação, quando em situ-ação de risco, de usar Seu poder pa-ra livrar-Se do perigo, e triunfar so-bre o poder do príncipe das trevas.”</vt:lpstr>
      <vt:lpstr>Sua imacularidade em vez de torná-lO invulnerável ao pecado, fazia-O extremamente sensível ao mal</vt:lpstr>
      <vt:lpstr>O verdadeiro princípio de qualquer tentação transcende a simples sugestão de se fazer o que é errado, e se arrai-ga na auto-dependência, ou total independência de Deus. E é aí onde Jesus mais foi tentado. </vt:lpstr>
      <vt:lpstr>É verdade! Ele não foi tentado como nós somos tentados...</vt:lpstr>
      <vt:lpstr>Louvado seja o Seu nome!</vt:lpstr>
    </vt:vector>
  </TitlesOfParts>
  <Company>UNASP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corrigindo 5 distorções</dc:title>
  <dc:creator>José Carlos Ramos</dc:creator>
  <cp:lastModifiedBy>Pr. Marcelo Carvalho</cp:lastModifiedBy>
  <cp:revision>236</cp:revision>
  <dcterms:created xsi:type="dcterms:W3CDTF">2002-08-17T11:33:07Z</dcterms:created>
  <dcterms:modified xsi:type="dcterms:W3CDTF">2019-10-21T13:57:19Z</dcterms:modified>
</cp:coreProperties>
</file>