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7" r:id="rId18"/>
    <p:sldId id="272" r:id="rId19"/>
    <p:sldId id="273" r:id="rId20"/>
    <p:sldId id="274" r:id="rId21"/>
    <p:sldId id="275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7" r:id="rId38"/>
    <p:sldId id="293" r:id="rId39"/>
    <p:sldId id="294" r:id="rId40"/>
    <p:sldId id="295" r:id="rId41"/>
    <p:sldId id="296" r:id="rId42"/>
    <p:sldId id="298" r:id="rId43"/>
    <p:sldId id="299" r:id="rId44"/>
    <p:sldId id="300" r:id="rId45"/>
    <p:sldId id="301" r:id="rId46"/>
    <p:sldId id="325" r:id="rId47"/>
    <p:sldId id="326" r:id="rId48"/>
    <p:sldId id="303" r:id="rId49"/>
    <p:sldId id="302" r:id="rId50"/>
    <p:sldId id="308" r:id="rId51"/>
    <p:sldId id="307" r:id="rId52"/>
    <p:sldId id="304" r:id="rId53"/>
    <p:sldId id="305" r:id="rId54"/>
    <p:sldId id="306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1" r:id="rId67"/>
    <p:sldId id="322" r:id="rId68"/>
    <p:sldId id="323" r:id="rId69"/>
    <p:sldId id="324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  <p:sldId id="339" r:id="rId8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  <a:srgbClr val="3399FF"/>
    <a:srgbClr val="66CCFF"/>
    <a:srgbClr val="000099"/>
    <a:srgbClr val="4F53FD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B44F3CF4-3E0E-4606-A18C-C1000BDCF932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7171" name="Rectangle 3">
              <a:extLst>
                <a:ext uri="{FF2B5EF4-FFF2-40B4-BE49-F238E27FC236}">
                  <a16:creationId xmlns:a16="http://schemas.microsoft.com/office/drawing/2014/main" id="{D56921F0-9F8B-4E4E-8E21-3B7D39914E3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72" name="Oval 4">
              <a:extLst>
                <a:ext uri="{FF2B5EF4-FFF2-40B4-BE49-F238E27FC236}">
                  <a16:creationId xmlns:a16="http://schemas.microsoft.com/office/drawing/2014/main" id="{C21BDDEE-A0A3-48E9-8460-7FDCA444013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73" name="Rectangle 5">
              <a:extLst>
                <a:ext uri="{FF2B5EF4-FFF2-40B4-BE49-F238E27FC236}">
                  <a16:creationId xmlns:a16="http://schemas.microsoft.com/office/drawing/2014/main" id="{BD95CB95-FC17-456E-8EB3-0451922EEA9C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74" name="Freeform 6">
              <a:extLst>
                <a:ext uri="{FF2B5EF4-FFF2-40B4-BE49-F238E27FC236}">
                  <a16:creationId xmlns:a16="http://schemas.microsoft.com/office/drawing/2014/main" id="{0D5382AB-55B1-439A-9B28-4FAE82C7CE69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75" name="Rectangle 7">
              <a:extLst>
                <a:ext uri="{FF2B5EF4-FFF2-40B4-BE49-F238E27FC236}">
                  <a16:creationId xmlns:a16="http://schemas.microsoft.com/office/drawing/2014/main" id="{CBFA5CB1-6127-4DC1-9729-5453F43521BB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76" name="Rectangle 8">
              <a:extLst>
                <a:ext uri="{FF2B5EF4-FFF2-40B4-BE49-F238E27FC236}">
                  <a16:creationId xmlns:a16="http://schemas.microsoft.com/office/drawing/2014/main" id="{1C642236-4CEA-4A2A-85A2-9372226416DA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77" name="Rectangle 9">
              <a:extLst>
                <a:ext uri="{FF2B5EF4-FFF2-40B4-BE49-F238E27FC236}">
                  <a16:creationId xmlns:a16="http://schemas.microsoft.com/office/drawing/2014/main" id="{3FA416A7-7C50-4F6D-87F1-8C8A355105B7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78" name="Rectangle 10">
              <a:extLst>
                <a:ext uri="{FF2B5EF4-FFF2-40B4-BE49-F238E27FC236}">
                  <a16:creationId xmlns:a16="http://schemas.microsoft.com/office/drawing/2014/main" id="{366C5F8A-B4F8-4C96-8783-17BA5E49C99F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79" name="Rectangle 11">
              <a:extLst>
                <a:ext uri="{FF2B5EF4-FFF2-40B4-BE49-F238E27FC236}">
                  <a16:creationId xmlns:a16="http://schemas.microsoft.com/office/drawing/2014/main" id="{CDC8C0A7-ABCB-4F73-A408-3331907DA1BA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0" name="Freeform 12">
              <a:extLst>
                <a:ext uri="{FF2B5EF4-FFF2-40B4-BE49-F238E27FC236}">
                  <a16:creationId xmlns:a16="http://schemas.microsoft.com/office/drawing/2014/main" id="{3692CEAB-D225-4EF5-8B6A-98546B11DDD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1" name="Freeform 13">
              <a:extLst>
                <a:ext uri="{FF2B5EF4-FFF2-40B4-BE49-F238E27FC236}">
                  <a16:creationId xmlns:a16="http://schemas.microsoft.com/office/drawing/2014/main" id="{232F147E-BB70-4530-B595-9DFC4044670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2" name="Freeform 14">
              <a:extLst>
                <a:ext uri="{FF2B5EF4-FFF2-40B4-BE49-F238E27FC236}">
                  <a16:creationId xmlns:a16="http://schemas.microsoft.com/office/drawing/2014/main" id="{66929FFC-35FB-4127-A9B3-0833C81FC05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3" name="Freeform 15">
              <a:extLst>
                <a:ext uri="{FF2B5EF4-FFF2-40B4-BE49-F238E27FC236}">
                  <a16:creationId xmlns:a16="http://schemas.microsoft.com/office/drawing/2014/main" id="{B32A15F0-8049-4B5B-B9B5-47709997BF6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4" name="Freeform 16">
              <a:extLst>
                <a:ext uri="{FF2B5EF4-FFF2-40B4-BE49-F238E27FC236}">
                  <a16:creationId xmlns:a16="http://schemas.microsoft.com/office/drawing/2014/main" id="{807A0BBD-F2E3-43E6-823E-FEB65FAD6D9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5" name="Freeform 17">
              <a:extLst>
                <a:ext uri="{FF2B5EF4-FFF2-40B4-BE49-F238E27FC236}">
                  <a16:creationId xmlns:a16="http://schemas.microsoft.com/office/drawing/2014/main" id="{82588F8E-8E4D-4E37-BD4D-8DEEEA60BCF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6" name="Freeform 18">
              <a:extLst>
                <a:ext uri="{FF2B5EF4-FFF2-40B4-BE49-F238E27FC236}">
                  <a16:creationId xmlns:a16="http://schemas.microsoft.com/office/drawing/2014/main" id="{3A4F3943-2A68-4621-BC43-E579C6831ABF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7" name="Freeform 19">
              <a:extLst>
                <a:ext uri="{FF2B5EF4-FFF2-40B4-BE49-F238E27FC236}">
                  <a16:creationId xmlns:a16="http://schemas.microsoft.com/office/drawing/2014/main" id="{9D9EA53A-4659-441A-A375-794BE51FF20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8" name="Freeform 20">
              <a:extLst>
                <a:ext uri="{FF2B5EF4-FFF2-40B4-BE49-F238E27FC236}">
                  <a16:creationId xmlns:a16="http://schemas.microsoft.com/office/drawing/2014/main" id="{2642EBBD-CE49-4B40-93E7-31EA983EAC48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89" name="Freeform 21">
              <a:extLst>
                <a:ext uri="{FF2B5EF4-FFF2-40B4-BE49-F238E27FC236}">
                  <a16:creationId xmlns:a16="http://schemas.microsoft.com/office/drawing/2014/main" id="{2F9DB810-D822-40E9-A2AE-AE63B77DDF9F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0" name="Freeform 22">
              <a:extLst>
                <a:ext uri="{FF2B5EF4-FFF2-40B4-BE49-F238E27FC236}">
                  <a16:creationId xmlns:a16="http://schemas.microsoft.com/office/drawing/2014/main" id="{2595C46E-F0C5-4C4C-B0D5-E8D06805023F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1" name="Freeform 23">
              <a:extLst>
                <a:ext uri="{FF2B5EF4-FFF2-40B4-BE49-F238E27FC236}">
                  <a16:creationId xmlns:a16="http://schemas.microsoft.com/office/drawing/2014/main" id="{30410146-6433-4A4E-B90F-457D635ECFD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2" name="Freeform 24">
              <a:extLst>
                <a:ext uri="{FF2B5EF4-FFF2-40B4-BE49-F238E27FC236}">
                  <a16:creationId xmlns:a16="http://schemas.microsoft.com/office/drawing/2014/main" id="{AC389B93-AB4F-43EB-8234-AB8592E8D7A8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3" name="Freeform 25">
              <a:extLst>
                <a:ext uri="{FF2B5EF4-FFF2-40B4-BE49-F238E27FC236}">
                  <a16:creationId xmlns:a16="http://schemas.microsoft.com/office/drawing/2014/main" id="{7446CAA6-42E7-47DF-AA86-DE83F9ECF697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4" name="Freeform 26">
              <a:extLst>
                <a:ext uri="{FF2B5EF4-FFF2-40B4-BE49-F238E27FC236}">
                  <a16:creationId xmlns:a16="http://schemas.microsoft.com/office/drawing/2014/main" id="{A09C82FD-F13B-4881-BB52-AB5EEDF2C2A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5" name="Oval 27">
              <a:extLst>
                <a:ext uri="{FF2B5EF4-FFF2-40B4-BE49-F238E27FC236}">
                  <a16:creationId xmlns:a16="http://schemas.microsoft.com/office/drawing/2014/main" id="{27D25010-7E5B-47A1-B5A7-8A4A0C446BA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6" name="Oval 28">
              <a:extLst>
                <a:ext uri="{FF2B5EF4-FFF2-40B4-BE49-F238E27FC236}">
                  <a16:creationId xmlns:a16="http://schemas.microsoft.com/office/drawing/2014/main" id="{F674F861-01A5-4E0E-9A4C-F5D07CDE0DE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7" name="Oval 29">
              <a:extLst>
                <a:ext uri="{FF2B5EF4-FFF2-40B4-BE49-F238E27FC236}">
                  <a16:creationId xmlns:a16="http://schemas.microsoft.com/office/drawing/2014/main" id="{EC7388BA-55F7-451F-9A82-99BFC9391CF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8" name="Freeform 30">
              <a:extLst>
                <a:ext uri="{FF2B5EF4-FFF2-40B4-BE49-F238E27FC236}">
                  <a16:creationId xmlns:a16="http://schemas.microsoft.com/office/drawing/2014/main" id="{777B13FC-BA84-4E9E-A3D0-C30D5D5ED49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199" name="Freeform 31">
              <a:extLst>
                <a:ext uri="{FF2B5EF4-FFF2-40B4-BE49-F238E27FC236}">
                  <a16:creationId xmlns:a16="http://schemas.microsoft.com/office/drawing/2014/main" id="{EE722EC1-3C7F-4D18-9AC0-F1655B6A88A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00" name="Rectangle 32">
              <a:extLst>
                <a:ext uri="{FF2B5EF4-FFF2-40B4-BE49-F238E27FC236}">
                  <a16:creationId xmlns:a16="http://schemas.microsoft.com/office/drawing/2014/main" id="{8D2DAFC7-8F44-432B-9BC2-A5509DC4F37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01" name="Rectangle 33">
              <a:extLst>
                <a:ext uri="{FF2B5EF4-FFF2-40B4-BE49-F238E27FC236}">
                  <a16:creationId xmlns:a16="http://schemas.microsoft.com/office/drawing/2014/main" id="{29B52027-054D-4051-9D76-1A7D95E56E8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02" name="AutoShape 34">
              <a:extLst>
                <a:ext uri="{FF2B5EF4-FFF2-40B4-BE49-F238E27FC236}">
                  <a16:creationId xmlns:a16="http://schemas.microsoft.com/office/drawing/2014/main" id="{7FB55DF5-51DA-4BDA-8B54-E1733969F39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03" name="Freeform 35">
              <a:extLst>
                <a:ext uri="{FF2B5EF4-FFF2-40B4-BE49-F238E27FC236}">
                  <a16:creationId xmlns:a16="http://schemas.microsoft.com/office/drawing/2014/main" id="{8B63B3CD-E410-4403-A048-1C80F748D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7204" name="Freeform 36">
              <a:extLst>
                <a:ext uri="{FF2B5EF4-FFF2-40B4-BE49-F238E27FC236}">
                  <a16:creationId xmlns:a16="http://schemas.microsoft.com/office/drawing/2014/main" id="{AFD3566C-6E8B-4F68-AB24-BE840556DD4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205" name="Rectangle 37">
            <a:extLst>
              <a:ext uri="{FF2B5EF4-FFF2-40B4-BE49-F238E27FC236}">
                <a16:creationId xmlns:a16="http://schemas.microsoft.com/office/drawing/2014/main" id="{31C2094A-ED52-4DD8-9DB7-14E84DFE1B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206" name="Rectangle 38">
            <a:extLst>
              <a:ext uri="{FF2B5EF4-FFF2-40B4-BE49-F238E27FC236}">
                <a16:creationId xmlns:a16="http://schemas.microsoft.com/office/drawing/2014/main" id="{C384C311-9B9B-4A15-8EC5-AE66711450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207" name="Rectangle 39">
            <a:extLst>
              <a:ext uri="{FF2B5EF4-FFF2-40B4-BE49-F238E27FC236}">
                <a16:creationId xmlns:a16="http://schemas.microsoft.com/office/drawing/2014/main" id="{12C56187-2489-4E7A-83F8-21C1972ABB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7208" name="Rectangle 40">
            <a:extLst>
              <a:ext uri="{FF2B5EF4-FFF2-40B4-BE49-F238E27FC236}">
                <a16:creationId xmlns:a16="http://schemas.microsoft.com/office/drawing/2014/main" id="{91140B73-7925-4BA4-B205-E4219E3920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7209" name="Rectangle 41">
            <a:extLst>
              <a:ext uri="{FF2B5EF4-FFF2-40B4-BE49-F238E27FC236}">
                <a16:creationId xmlns:a16="http://schemas.microsoft.com/office/drawing/2014/main" id="{CE72B8E8-180E-4CE4-BF59-947E60A552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A9D8C5C-B5DC-41AF-8399-E00A3C474FF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3C042-E5C5-408E-A3A7-0CC38DFC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AF1F20-0CA0-4886-857D-C19A26C63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BA7D93-A04D-45B5-B2D8-EFE27C328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4E8E13-3FD8-49A9-B6A8-FE5EDF50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A91C3C-7075-4AA1-AAFF-DAD284AF8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07432-4673-4E54-852A-B96FBCE8A7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864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DF6742-ED37-4F5B-9F87-DAE081706D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D7E61C7-CB56-4F47-9B08-526A464EC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A82600-AE5B-4485-A6FB-6B6B84708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4BCDE2-6D21-4243-97F8-5E318EF6E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19842B-EC36-4895-818F-A6FD2FC78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7F804-3AAC-4DD6-8FD7-2EE770DAEB1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2246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E036C-0FD0-4FFC-83EC-D957EC5F2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776E54-6444-4FB4-967E-6F402BB08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A978FE-AC79-439B-BB46-D0706542F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6C8AF2-2DEF-458A-87BA-4925F2218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A2EB89-960A-4741-9F2B-16C3DB3CE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5504A-F834-4A8A-86F0-C4327C75586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6518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B9C71-60B0-4B4A-A232-C4273EAAA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92DDB4-7D12-46E8-92D6-2CCF52F09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0DC4AB-86CC-4BE4-810A-C792EBE47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ECD177-236C-4F27-8E9C-2410B38A0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98A1DF-3999-4612-AAEB-A6E06175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1279-D81D-4737-95EE-84C46C38D3A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13980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CB213-5087-4545-AAB5-81547E40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279805-2294-488B-9397-29486CFD1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E2C561-379E-4229-9C03-41E8BFB9A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73FB839-C949-4E31-90D9-C52F782A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C64D047-2325-4D89-A403-B41C0CC03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0DE7752-DBC1-434A-95A8-A6793985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C36FB-6C9B-48BE-A485-F22E4573A2B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8053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A5DCC-BC37-4997-8E38-DA0661840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9C7943-1537-411B-A828-22BBBF25F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DFB7598-A447-441E-8ECF-A524396E3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89E2F31-3658-495E-A3AB-A820F1605D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4C54841-C44E-4F03-93FF-F4977C450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426FCB0-FA35-49BF-9A98-930561C5E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4A7BDB9-BA55-48D7-B03C-4FC5F4E35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E1A989B-B9F9-4670-8FB4-576BD0F2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F576D-5CA4-40A1-B1C6-238DA01B7EB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2689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5D40E-6579-40D5-B081-92E9B8C97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13B50-8BFF-4C47-AB2E-6BAAAE3A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0DABEA7-1870-428C-BD95-E795401E3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3A7131B-AC3E-4E01-8398-78CD7859F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CC302-060C-48C7-B46C-86F99BAFDB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1246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46E424A-10F4-446E-8431-A763F4440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D68A61E-0C7B-47C3-805C-741636521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26382BF-AC9E-44C9-99D4-A539E3DB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84076-1B3D-4C0F-887E-E1AEA2A1444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7672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D1B61-8D00-4C8B-B984-E470960BD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31379C-8A4F-4D72-BE76-680543037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DE5B4A9-EE6D-4BB7-8141-0E169E668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9647893-0C27-495A-BBF8-39069CD6C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B1DF2D-7BE7-4F36-BEC4-D49569E67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0F8BCFF-5E07-4850-A7EA-3AA39198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CE784-C29E-4432-80A8-6590F1DAC52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8157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D13CAF-38F3-4941-835D-037A9EECD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1FCE952-B60F-4AFD-BD97-A942FA9AF9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2D51412-5B34-4FCB-A322-9DA981E90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56CD0B-2287-47D6-8957-56DC0023F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F16A84-5509-4C5D-B099-2AEC5C1D8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E7F761-226A-4A8B-93F3-075F852E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E0E9A-00F9-441E-9D22-8DE4BF39761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468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9CAF26FB-C488-4C37-B781-A0563084F223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6147" name="Rectangle 3">
              <a:extLst>
                <a:ext uri="{FF2B5EF4-FFF2-40B4-BE49-F238E27FC236}">
                  <a16:creationId xmlns:a16="http://schemas.microsoft.com/office/drawing/2014/main" id="{6B6ED18A-4467-4DEB-B9AD-491999F56E9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48" name="Oval 4">
              <a:extLst>
                <a:ext uri="{FF2B5EF4-FFF2-40B4-BE49-F238E27FC236}">
                  <a16:creationId xmlns:a16="http://schemas.microsoft.com/office/drawing/2014/main" id="{31844CC4-22E3-4D01-92D3-A3CF98A06AF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49" name="Rectangle 5">
              <a:extLst>
                <a:ext uri="{FF2B5EF4-FFF2-40B4-BE49-F238E27FC236}">
                  <a16:creationId xmlns:a16="http://schemas.microsoft.com/office/drawing/2014/main" id="{A2866C8D-1BC4-4BE7-A2A1-E97A4187C2E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0" name="Freeform 6">
              <a:extLst>
                <a:ext uri="{FF2B5EF4-FFF2-40B4-BE49-F238E27FC236}">
                  <a16:creationId xmlns:a16="http://schemas.microsoft.com/office/drawing/2014/main" id="{6417DF78-D577-4916-B4B6-362B6DE7C9A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1" name="Rectangle 7">
              <a:extLst>
                <a:ext uri="{FF2B5EF4-FFF2-40B4-BE49-F238E27FC236}">
                  <a16:creationId xmlns:a16="http://schemas.microsoft.com/office/drawing/2014/main" id="{5BA7141E-C828-45A0-8228-883247CAAC2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2" name="Rectangle 8">
              <a:extLst>
                <a:ext uri="{FF2B5EF4-FFF2-40B4-BE49-F238E27FC236}">
                  <a16:creationId xmlns:a16="http://schemas.microsoft.com/office/drawing/2014/main" id="{1DBD8DF3-FC2C-4D43-B9D2-C3198B5951D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3" name="Rectangle 9">
              <a:extLst>
                <a:ext uri="{FF2B5EF4-FFF2-40B4-BE49-F238E27FC236}">
                  <a16:creationId xmlns:a16="http://schemas.microsoft.com/office/drawing/2014/main" id="{A13C6C26-5FCC-4BFC-8D16-0F07C7A351D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4" name="Rectangle 10">
              <a:extLst>
                <a:ext uri="{FF2B5EF4-FFF2-40B4-BE49-F238E27FC236}">
                  <a16:creationId xmlns:a16="http://schemas.microsoft.com/office/drawing/2014/main" id="{41861282-ACE7-4726-BE8D-8145FECC770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5" name="Rectangle 11">
              <a:extLst>
                <a:ext uri="{FF2B5EF4-FFF2-40B4-BE49-F238E27FC236}">
                  <a16:creationId xmlns:a16="http://schemas.microsoft.com/office/drawing/2014/main" id="{F4AA5897-DAE7-4855-B0D3-F8A8A8DE6F0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6" name="Freeform 12">
              <a:extLst>
                <a:ext uri="{FF2B5EF4-FFF2-40B4-BE49-F238E27FC236}">
                  <a16:creationId xmlns:a16="http://schemas.microsoft.com/office/drawing/2014/main" id="{5B87A29C-3B73-4F19-AE74-3CB9290432C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7" name="Freeform 13">
              <a:extLst>
                <a:ext uri="{FF2B5EF4-FFF2-40B4-BE49-F238E27FC236}">
                  <a16:creationId xmlns:a16="http://schemas.microsoft.com/office/drawing/2014/main" id="{5ABFB4E9-A522-4660-812E-8FB3C066B39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8" name="Freeform 14">
              <a:extLst>
                <a:ext uri="{FF2B5EF4-FFF2-40B4-BE49-F238E27FC236}">
                  <a16:creationId xmlns:a16="http://schemas.microsoft.com/office/drawing/2014/main" id="{A5B18F16-FC4C-4587-A583-52456A99EF90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59" name="Freeform 15">
              <a:extLst>
                <a:ext uri="{FF2B5EF4-FFF2-40B4-BE49-F238E27FC236}">
                  <a16:creationId xmlns:a16="http://schemas.microsoft.com/office/drawing/2014/main" id="{459E1AAC-2A42-4420-8D14-CD29C6458C4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0" name="Freeform 16">
              <a:extLst>
                <a:ext uri="{FF2B5EF4-FFF2-40B4-BE49-F238E27FC236}">
                  <a16:creationId xmlns:a16="http://schemas.microsoft.com/office/drawing/2014/main" id="{E5481173-9DD5-4AB2-8CB3-7AD6F311661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1" name="Freeform 17">
              <a:extLst>
                <a:ext uri="{FF2B5EF4-FFF2-40B4-BE49-F238E27FC236}">
                  <a16:creationId xmlns:a16="http://schemas.microsoft.com/office/drawing/2014/main" id="{4C591BCF-7944-484D-8031-CF904A1384E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2" name="Freeform 18">
              <a:extLst>
                <a:ext uri="{FF2B5EF4-FFF2-40B4-BE49-F238E27FC236}">
                  <a16:creationId xmlns:a16="http://schemas.microsoft.com/office/drawing/2014/main" id="{35CF5A7C-502C-405C-A665-E9EC38FD159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3" name="Freeform 19">
              <a:extLst>
                <a:ext uri="{FF2B5EF4-FFF2-40B4-BE49-F238E27FC236}">
                  <a16:creationId xmlns:a16="http://schemas.microsoft.com/office/drawing/2014/main" id="{FA213CFE-620D-478C-B6D3-2E2C0F60155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4" name="Freeform 20">
              <a:extLst>
                <a:ext uri="{FF2B5EF4-FFF2-40B4-BE49-F238E27FC236}">
                  <a16:creationId xmlns:a16="http://schemas.microsoft.com/office/drawing/2014/main" id="{E192A11B-453E-4989-BA69-A24F234D1264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5" name="Freeform 21">
              <a:extLst>
                <a:ext uri="{FF2B5EF4-FFF2-40B4-BE49-F238E27FC236}">
                  <a16:creationId xmlns:a16="http://schemas.microsoft.com/office/drawing/2014/main" id="{FA140067-E23E-4532-816E-449FACE2B9C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6" name="Freeform 22">
              <a:extLst>
                <a:ext uri="{FF2B5EF4-FFF2-40B4-BE49-F238E27FC236}">
                  <a16:creationId xmlns:a16="http://schemas.microsoft.com/office/drawing/2014/main" id="{E413B3B6-9E98-4CBE-B1AB-5F9CCDA6611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7" name="Freeform 23">
              <a:extLst>
                <a:ext uri="{FF2B5EF4-FFF2-40B4-BE49-F238E27FC236}">
                  <a16:creationId xmlns:a16="http://schemas.microsoft.com/office/drawing/2014/main" id="{F59B8CE6-3BE3-4ACC-BF1C-C1947F46214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8" name="Freeform 24">
              <a:extLst>
                <a:ext uri="{FF2B5EF4-FFF2-40B4-BE49-F238E27FC236}">
                  <a16:creationId xmlns:a16="http://schemas.microsoft.com/office/drawing/2014/main" id="{FDFC32FF-FA36-4D84-B70E-9D0EF637C48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69" name="Freeform 25">
              <a:extLst>
                <a:ext uri="{FF2B5EF4-FFF2-40B4-BE49-F238E27FC236}">
                  <a16:creationId xmlns:a16="http://schemas.microsoft.com/office/drawing/2014/main" id="{3F84A8C1-9676-4E74-AF38-69D83A8A40D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0" name="Freeform 26">
              <a:extLst>
                <a:ext uri="{FF2B5EF4-FFF2-40B4-BE49-F238E27FC236}">
                  <a16:creationId xmlns:a16="http://schemas.microsoft.com/office/drawing/2014/main" id="{7089248B-0C2B-47DA-A39E-B8919E8EC139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1" name="Oval 27">
              <a:extLst>
                <a:ext uri="{FF2B5EF4-FFF2-40B4-BE49-F238E27FC236}">
                  <a16:creationId xmlns:a16="http://schemas.microsoft.com/office/drawing/2014/main" id="{EAB207B7-B05C-4FED-A5F9-C5978D144D4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2" name="Oval 28">
              <a:extLst>
                <a:ext uri="{FF2B5EF4-FFF2-40B4-BE49-F238E27FC236}">
                  <a16:creationId xmlns:a16="http://schemas.microsoft.com/office/drawing/2014/main" id="{CDF3D4C0-99E4-4136-BFBE-C861B6EB3E8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3" name="Oval 29">
              <a:extLst>
                <a:ext uri="{FF2B5EF4-FFF2-40B4-BE49-F238E27FC236}">
                  <a16:creationId xmlns:a16="http://schemas.microsoft.com/office/drawing/2014/main" id="{CADCA0E2-6066-4CEC-AE0F-172F81F72C0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4" name="Freeform 30">
              <a:extLst>
                <a:ext uri="{FF2B5EF4-FFF2-40B4-BE49-F238E27FC236}">
                  <a16:creationId xmlns:a16="http://schemas.microsoft.com/office/drawing/2014/main" id="{7F754317-10AE-4653-A4EB-30C60A92075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5" name="Freeform 31">
              <a:extLst>
                <a:ext uri="{FF2B5EF4-FFF2-40B4-BE49-F238E27FC236}">
                  <a16:creationId xmlns:a16="http://schemas.microsoft.com/office/drawing/2014/main" id="{655BF759-1EE0-4353-BA8B-5713093F6BC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6" name="Rectangle 32">
              <a:extLst>
                <a:ext uri="{FF2B5EF4-FFF2-40B4-BE49-F238E27FC236}">
                  <a16:creationId xmlns:a16="http://schemas.microsoft.com/office/drawing/2014/main" id="{0D40C355-3BC0-4E94-B053-97F6347DF49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7" name="Rectangle 33">
              <a:extLst>
                <a:ext uri="{FF2B5EF4-FFF2-40B4-BE49-F238E27FC236}">
                  <a16:creationId xmlns:a16="http://schemas.microsoft.com/office/drawing/2014/main" id="{B4D4FBD7-8A41-4D0A-9F0B-2EDD08E3DDB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8" name="AutoShape 34">
              <a:extLst>
                <a:ext uri="{FF2B5EF4-FFF2-40B4-BE49-F238E27FC236}">
                  <a16:creationId xmlns:a16="http://schemas.microsoft.com/office/drawing/2014/main" id="{D1169685-CA25-451F-BF91-7E5665DF3517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79" name="Freeform 35">
              <a:extLst>
                <a:ext uri="{FF2B5EF4-FFF2-40B4-BE49-F238E27FC236}">
                  <a16:creationId xmlns:a16="http://schemas.microsoft.com/office/drawing/2014/main" id="{073EF861-9F3B-4E1C-A7CE-15AA814D0D5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6180" name="Freeform 36">
              <a:extLst>
                <a:ext uri="{FF2B5EF4-FFF2-40B4-BE49-F238E27FC236}">
                  <a16:creationId xmlns:a16="http://schemas.microsoft.com/office/drawing/2014/main" id="{F818EEDC-EF18-4BD4-83A0-8CBA7A471D1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181" name="Rectangle 37">
            <a:extLst>
              <a:ext uri="{FF2B5EF4-FFF2-40B4-BE49-F238E27FC236}">
                <a16:creationId xmlns:a16="http://schemas.microsoft.com/office/drawing/2014/main" id="{E52BE0C6-8EFF-4B3C-9C4C-E297C6924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6182" name="Rectangle 38">
            <a:extLst>
              <a:ext uri="{FF2B5EF4-FFF2-40B4-BE49-F238E27FC236}">
                <a16:creationId xmlns:a16="http://schemas.microsoft.com/office/drawing/2014/main" id="{95ACC7A7-4A0E-4985-AAEB-86A854A11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6183" name="Rectangle 39">
            <a:extLst>
              <a:ext uri="{FF2B5EF4-FFF2-40B4-BE49-F238E27FC236}">
                <a16:creationId xmlns:a16="http://schemas.microsoft.com/office/drawing/2014/main" id="{628BBB3F-8F17-4A00-A609-B7CBC11C52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6184" name="Rectangle 40">
            <a:extLst>
              <a:ext uri="{FF2B5EF4-FFF2-40B4-BE49-F238E27FC236}">
                <a16:creationId xmlns:a16="http://schemas.microsoft.com/office/drawing/2014/main" id="{FD29C258-0254-433E-A781-DECD10668A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 altLang="pt-BR"/>
          </a:p>
        </p:txBody>
      </p:sp>
      <p:sp>
        <p:nvSpPr>
          <p:cNvPr id="6185" name="Rectangle 41">
            <a:extLst>
              <a:ext uri="{FF2B5EF4-FFF2-40B4-BE49-F238E27FC236}">
                <a16:creationId xmlns:a16="http://schemas.microsoft.com/office/drawing/2014/main" id="{52C74866-15DD-44B3-BDF1-48978F8E2F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9BE8D8-9928-40E6-BD72-86547E79CF4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C1053CCF-ED60-43E0-A751-7C56DB08FC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r>
              <a:rPr lang="pt-BR" altLang="pt-BR" sz="5400" b="1">
                <a:solidFill>
                  <a:srgbClr val="FFFF00"/>
                </a:solidFill>
                <a:latin typeface="Arial Black" panose="020B0A04020102020204" pitchFamily="34" charset="0"/>
              </a:rPr>
              <a:t>A </a:t>
            </a:r>
            <a:br>
              <a:rPr lang="pt-BR" altLang="pt-BR" sz="5400" b="1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pt-BR" altLang="pt-BR" sz="5400" b="1">
                <a:solidFill>
                  <a:srgbClr val="FFFF00"/>
                </a:solidFill>
                <a:latin typeface="Arial Black" panose="020B0A04020102020204" pitchFamily="34" charset="0"/>
              </a:rPr>
              <a:t>Condição Humana </a:t>
            </a:r>
            <a:br>
              <a:rPr lang="pt-BR" altLang="pt-BR" sz="5400" b="1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pt-BR" altLang="pt-BR" sz="5400" b="1">
                <a:solidFill>
                  <a:srgbClr val="FFFF00"/>
                </a:solidFill>
                <a:latin typeface="Arial Black" panose="020B0A04020102020204" pitchFamily="34" charset="0"/>
              </a:rPr>
              <a:t>de Jesus </a:t>
            </a:r>
            <a:r>
              <a:rPr lang="es-ES_tradnl" altLang="pt-BR" sz="5400" b="1">
                <a:solidFill>
                  <a:srgbClr val="FFFF00"/>
                </a:solidFill>
                <a:latin typeface="Arial Black" panose="020B0A04020102020204" pitchFamily="34" charset="0"/>
              </a:rPr>
              <a:t>nos Escritos </a:t>
            </a:r>
            <a:br>
              <a:rPr lang="es-ES_tradnl" altLang="pt-BR" sz="5400" b="1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es-ES_tradnl" altLang="pt-BR" sz="5400" b="1">
                <a:solidFill>
                  <a:srgbClr val="FFFF00"/>
                </a:solidFill>
                <a:latin typeface="Arial Black" panose="020B0A04020102020204" pitchFamily="34" charset="0"/>
              </a:rPr>
              <a:t>de Ellen G. White</a:t>
            </a:r>
            <a:endParaRPr lang="pt-BR" altLang="pt-BR" sz="5400" b="1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>
            <a:extLst>
              <a:ext uri="{FF2B5EF4-FFF2-40B4-BE49-F238E27FC236}">
                <a16:creationId xmlns:a16="http://schemas.microsoft.com/office/drawing/2014/main" id="{3A59A900-7C2B-4800-96DC-324AC1AA4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 algn="l"/>
            <a:r>
              <a:rPr lang="pt-BR" altLang="pt-BR" sz="6000" b="1">
                <a:solidFill>
                  <a:srgbClr val="FF0000"/>
                </a:solidFill>
                <a:latin typeface="Comic Sans MS" panose="030F0702030302020204" pitchFamily="66" charset="0"/>
              </a:rPr>
              <a:t>Pós-Lapsariana:</a:t>
            </a:r>
            <a:br>
              <a:rPr lang="pt-BR" altLang="pt-BR" sz="6000" b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pt-BR" altLang="pt-BR" sz="900" b="1"/>
              <a:t> </a:t>
            </a:r>
            <a:br>
              <a:rPr lang="pt-BR" altLang="pt-BR" sz="900" b="1"/>
            </a:br>
            <a:r>
              <a:rPr lang="pt-BR" altLang="pt-BR" b="1"/>
              <a:t>  </a:t>
            </a:r>
            <a:r>
              <a:rPr lang="pt-BR" altLang="pt-BR" b="1" u="sng"/>
              <a:t>Hebreus 2:14 e 17</a:t>
            </a:r>
            <a:r>
              <a:rPr lang="pt-BR" altLang="pt-BR" b="1"/>
              <a:t> – </a:t>
            </a:r>
            <a:r>
              <a:rPr lang="pt-BR" altLang="pt-BR" b="1">
                <a:solidFill>
                  <a:srgbClr val="FFFF00"/>
                </a:solidFill>
              </a:rPr>
              <a:t>Ele teve “participação comum de carne e sangue”</a:t>
            </a:r>
            <a:br>
              <a:rPr lang="pt-BR" altLang="pt-BR" b="1">
                <a:solidFill>
                  <a:srgbClr val="FFFF00"/>
                </a:solidFill>
              </a:rPr>
            </a:br>
            <a:br>
              <a:rPr lang="pt-BR" altLang="pt-BR" sz="1800" b="1" u="sng"/>
            </a:br>
            <a:r>
              <a:rPr lang="pt-BR" altLang="pt-BR" b="1"/>
              <a:t>  </a:t>
            </a:r>
            <a:r>
              <a:rPr lang="pt-BR" altLang="pt-BR" b="1" u="sng"/>
              <a:t>Romanos 8:3</a:t>
            </a:r>
            <a:r>
              <a:rPr lang="pt-BR" altLang="pt-BR" b="1"/>
              <a:t> – </a:t>
            </a:r>
            <a:r>
              <a:rPr lang="pt-BR" altLang="pt-BR" b="1">
                <a:solidFill>
                  <a:srgbClr val="FFFF00"/>
                </a:solidFill>
              </a:rPr>
              <a:t>Deus enviou Seu Filho “em semelhança de carne pecaminosa”</a:t>
            </a:r>
            <a:r>
              <a:rPr lang="pt-BR" altLang="pt-BR" b="1"/>
              <a:t> </a:t>
            </a:r>
            <a:br>
              <a:rPr lang="pt-BR" altLang="pt-BR"/>
            </a:br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9095D574-41C5-49B7-85A2-EFE954866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Igualmente o Espírito de Profecia favorece a uma e outra hipótese. Deter-minadas referências con-tém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um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claro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sentido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pré-lapsariano, enquanto ou-tras parecem indicar o contrário.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EA7DDE9B-05F1-4907-9669-4653EB2FD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893175" cy="6246812"/>
          </a:xfrm>
        </p:spPr>
        <p:txBody>
          <a:bodyPr/>
          <a:lstStyle/>
          <a:p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As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citações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se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harmonizam e fazem emergir um con-ceito cristológico </a:t>
            </a:r>
            <a:r>
              <a:rPr lang="pt-BR" altLang="pt-BR" sz="5400" b="1" u="sng">
                <a:solidFill>
                  <a:srgbClr val="FF0000"/>
                </a:solidFill>
                <a:latin typeface="Comic Sans MS" panose="030F0702030302020204" pitchFamily="66" charset="0"/>
              </a:rPr>
              <a:t>equili-brado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, condizente, antes de tudo, com as Escritu-ras. Demonstrá-lo é o propósito deste estudo.</a:t>
            </a:r>
            <a:r>
              <a:rPr lang="pt-BR" altLang="pt-BR" sz="4000">
                <a:solidFill>
                  <a:srgbClr val="FFFF00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>
            <a:extLst>
              <a:ext uri="{FF2B5EF4-FFF2-40B4-BE49-F238E27FC236}">
                <a16:creationId xmlns:a16="http://schemas.microsoft.com/office/drawing/2014/main" id="{45643AE4-5353-4427-9080-B539FA291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6246812"/>
          </a:xfrm>
        </p:spPr>
        <p:txBody>
          <a:bodyPr/>
          <a:lstStyle/>
          <a:p>
            <a:r>
              <a:rPr lang="pt-BR" altLang="pt-BR" sz="7200">
                <a:solidFill>
                  <a:srgbClr val="FFFF00"/>
                </a:solidFill>
                <a:latin typeface="Arial Black" panose="020B0A04020102020204" pitchFamily="34" charset="0"/>
              </a:rPr>
              <a:t>As</a:t>
            </a:r>
            <a:r>
              <a:rPr lang="pt-BR" altLang="pt-BR" sz="740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7200">
                <a:solidFill>
                  <a:srgbClr val="FFFF00"/>
                </a:solidFill>
                <a:latin typeface="Arial Black" panose="020B0A04020102020204" pitchFamily="34" charset="0"/>
              </a:rPr>
              <a:t>seguintes</a:t>
            </a:r>
            <a:r>
              <a:rPr lang="pt-BR" altLang="pt-BR" sz="740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7200">
                <a:solidFill>
                  <a:srgbClr val="FFFF00"/>
                </a:solidFill>
                <a:latin typeface="Arial Black" panose="020B0A04020102020204" pitchFamily="34" charset="0"/>
              </a:rPr>
              <a:t>ci-tações</a:t>
            </a:r>
            <a:r>
              <a:rPr lang="pt-BR" altLang="pt-BR" sz="740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7200">
                <a:solidFill>
                  <a:srgbClr val="FFFF00"/>
                </a:solidFill>
                <a:latin typeface="Arial Black" panose="020B0A04020102020204" pitchFamily="34" charset="0"/>
              </a:rPr>
              <a:t>têm</a:t>
            </a:r>
            <a:r>
              <a:rPr lang="pt-BR" altLang="pt-BR" sz="740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7200">
                <a:solidFill>
                  <a:srgbClr val="FFFF00"/>
                </a:solidFill>
                <a:latin typeface="Arial Black" panose="020B0A04020102020204" pitchFamily="34" charset="0"/>
              </a:rPr>
              <a:t>sabor</a:t>
            </a:r>
            <a:r>
              <a:rPr lang="pt-BR" altLang="pt-BR" sz="360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7200" u="sng">
                <a:solidFill>
                  <a:srgbClr val="FF0000"/>
                </a:solidFill>
                <a:latin typeface="Arial Black" panose="020B0A04020102020204" pitchFamily="34" charset="0"/>
              </a:rPr>
              <a:t>pré-lapsariano</a:t>
            </a:r>
            <a:r>
              <a:rPr lang="pt-BR" altLang="pt-BR" sz="7400">
                <a:solidFill>
                  <a:srgbClr val="FFFF00"/>
                </a:solidFill>
                <a:latin typeface="Arial Black" panose="020B0A04020102020204" pitchFamily="34" charset="0"/>
              </a:rPr>
              <a:t>.</a:t>
            </a:r>
            <a:r>
              <a:rPr lang="pt-BR" altLang="pt-BR" sz="200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br>
              <a:rPr lang="pt-BR" altLang="pt-BR" sz="2000">
                <a:solidFill>
                  <a:srgbClr val="FFFF00"/>
                </a:solidFill>
                <a:latin typeface="Arial Black" panose="020B0A04020102020204" pitchFamily="34" charset="0"/>
              </a:rPr>
            </a:br>
            <a:br>
              <a:rPr lang="pt-BR" altLang="pt-BR" sz="200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pt-BR" altLang="pt-BR" sz="7200">
                <a:solidFill>
                  <a:srgbClr val="33CC33"/>
                </a:solidFill>
                <a:latin typeface="Arial Black" panose="020B0A04020102020204" pitchFamily="34" charset="0"/>
              </a:rPr>
              <a:t>&lt;</a:t>
            </a:r>
            <a:r>
              <a:rPr lang="pt-BR" altLang="pt-BR" sz="7400">
                <a:solidFill>
                  <a:srgbClr val="33CC33"/>
                </a:solidFill>
                <a:latin typeface="Arial Black" panose="020B0A04020102020204" pitchFamily="34" charset="0"/>
              </a:rPr>
              <a:t>Ênfase suprida&gt;</a:t>
            </a:r>
            <a:endParaRPr lang="pt-BR" altLang="pt-BR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>
            <a:extLst>
              <a:ext uri="{FF2B5EF4-FFF2-40B4-BE49-F238E27FC236}">
                <a16:creationId xmlns:a16="http://schemas.microsoft.com/office/drawing/2014/main" id="{A5E37397-10CB-4915-9EFF-B2B6B91BB3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8642350" cy="4392613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“Cristo</a:t>
            </a:r>
            <a:r>
              <a:rPr lang="pt-BR" altLang="pt-BR" sz="36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veio</a:t>
            </a:r>
            <a:r>
              <a:rPr lang="pt-BR" altLang="pt-BR" sz="36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à</a:t>
            </a:r>
            <a:r>
              <a:rPr lang="pt-BR" altLang="pt-BR" sz="36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Terra</a:t>
            </a:r>
            <a:r>
              <a:rPr lang="pt-BR" altLang="pt-BR" sz="36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assumindo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huma-nidade e colocando-Se como repre-sentante do homem para mostrar na controvérsia com Satanás que o ho-mem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como Deus o criou em comu-nhão com o Pai e o Filho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, poderia o-bedecer cada requerimento divino.”</a:t>
            </a:r>
            <a:endParaRPr lang="pt-BR" altLang="pt-BR" sz="4000" b="1">
              <a:solidFill>
                <a:srgbClr val="FFFF00"/>
              </a:solidFill>
            </a:endParaRP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DFF5E854-DBFF-48CA-B834-9497B2CF4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5229225"/>
            <a:ext cx="6769100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altLang="pt-BR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“Tempted in All Points Like as We Are,”</a:t>
            </a:r>
            <a:r>
              <a:rPr lang="en-US" altLang="pt-BR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pt-BR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Signs of the Times</a:t>
            </a:r>
            <a:r>
              <a:rPr lang="en-US" altLang="pt-B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altLang="pt-BR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9 de junho de 1898.</a:t>
            </a:r>
            <a:endParaRPr lang="pt-BR" altLang="pt-BR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C372F1D-FDAE-4662-AE17-96D5A29FD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981075"/>
            <a:ext cx="9144000" cy="3960813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“Cristo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é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chamado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o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segundo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Adão.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Em pureza e santidade, unido com Deus e amado por Deus,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Ele começou onde o primeiro Adão começou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. Ele cruzou o chão onde Adão caiu, e redimiu o fra-casso de Adão.”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63BE7C6-8620-4C71-B921-968482570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652963"/>
            <a:ext cx="8893175" cy="1296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600" b="1"/>
              <a:t>					  “The Second Adam,”</a:t>
            </a:r>
            <a:r>
              <a:rPr lang="pt-BR" altLang="pt-BR"/>
              <a:t> </a:t>
            </a:r>
            <a:r>
              <a:rPr lang="pt-BR" altLang="pt-BR" sz="3600" b="1" i="1">
                <a:latin typeface="Monotype Corsiva" panose="03010101010201010101" pitchFamily="66" charset="0"/>
              </a:rPr>
              <a:t>Youth’s Instructor</a:t>
            </a:r>
            <a:r>
              <a:rPr lang="pt-BR" altLang="pt-BR" b="1"/>
              <a:t>, </a:t>
            </a:r>
            <a:r>
              <a:rPr lang="pt-BR" altLang="pt-BR" sz="2600" b="1"/>
              <a:t>2 de junho de 1898.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>
            <a:extLst>
              <a:ext uri="{FF2B5EF4-FFF2-40B4-BE49-F238E27FC236}">
                <a16:creationId xmlns:a16="http://schemas.microsoft.com/office/drawing/2014/main" id="{7607019F-C5C5-4EA9-947E-39A16787D6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21431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“Ele</a:t>
            </a:r>
            <a:r>
              <a:rPr lang="pt-BR" altLang="pt-BR" sz="48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venceu</a:t>
            </a:r>
            <a:r>
              <a:rPr lang="pt-BR" altLang="pt-BR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Satanás</a:t>
            </a:r>
            <a:r>
              <a:rPr lang="pt-BR" altLang="pt-BR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na</a:t>
            </a:r>
            <a:r>
              <a:rPr lang="pt-BR" altLang="pt-BR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mesma</a:t>
            </a:r>
            <a:r>
              <a:rPr lang="pt-BR" altLang="pt-BR" b="1" i="1" u="sng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natu-reza</a:t>
            </a:r>
            <a:r>
              <a:rPr lang="pt-BR" altLang="pt-BR" sz="6000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sobre a qual no Éden Satanás</a:t>
            </a:r>
            <a:r>
              <a:rPr lang="pt-BR" altLang="pt-BR" sz="36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obteve a vitória.”</a:t>
            </a:r>
            <a:endParaRPr lang="pt-BR" altLang="pt-BR">
              <a:solidFill>
                <a:srgbClr val="FFFF00"/>
              </a:solidFill>
            </a:endParaRP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0DC7241-2AA1-4C47-BBDE-A51D8F7C6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44675"/>
            <a:ext cx="864235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      </a:t>
            </a:r>
            <a:r>
              <a:rPr lang="pt-BR" altLang="pt-BR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“After the Crucifixion,”</a:t>
            </a:r>
            <a:r>
              <a:rPr lang="pt-BR" altLang="pt-BR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Youth’s Instructor</a:t>
            </a:r>
            <a:r>
              <a:rPr lang="pt-BR" altLang="pt-BR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pt-BR" altLang="pt-BR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25 de abril de 1901.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9CD9E68A-6E0D-4BD1-BDEB-E1980DAF8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213100"/>
            <a:ext cx="8642350" cy="272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“Ele devia tomar Sua posição como cabeça de humanidade ao tomar a natureza, mas </a:t>
            </a:r>
            <a:r>
              <a:rPr lang="pt-BR" altLang="pt-BR" sz="54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não a pecaminosida-de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do homem.”</a:t>
            </a:r>
            <a:r>
              <a:rPr lang="pt-BR" altLang="pt-BR"/>
              <a:t>	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3F9DA993-A842-416D-9170-4F98828E2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300663"/>
            <a:ext cx="856932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				 “God’s Purpose for Us,”</a:t>
            </a:r>
            <a:r>
              <a:rPr lang="en-US" altLang="pt-BR"/>
              <a:t> </a:t>
            </a:r>
            <a:r>
              <a:rPr lang="en-US" altLang="pt-BR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Signs of the Times</a:t>
            </a:r>
            <a:r>
              <a:rPr lang="en-US" altLang="pt-BR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, 29 de maio de 1901.</a:t>
            </a:r>
            <a:endParaRPr lang="pt-BR" altLang="pt-BR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4" grpId="0"/>
      <p:bldP spid="225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>
            <a:extLst>
              <a:ext uri="{FF2B5EF4-FFF2-40B4-BE49-F238E27FC236}">
                <a16:creationId xmlns:a16="http://schemas.microsoft.com/office/drawing/2014/main" id="{9D89AAA7-551B-47D6-BE67-FE95A59D4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“Sede </a:t>
            </a:r>
            <a:r>
              <a:rPr lang="pt-BR" altLang="pt-BR" sz="6000" b="1">
                <a:solidFill>
                  <a:srgbClr val="FF0000"/>
                </a:solidFill>
                <a:latin typeface="Abadi MT Condensed Light" pitchFamily="34" charset="0"/>
              </a:rPr>
              <a:t>cuidadosos, excessivamente cuidadosos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 quanto a como vos ocupais com a natureza humana de Cristo. Não o coloqueis diante do povo como um homem com </a:t>
            </a:r>
            <a:r>
              <a:rPr lang="pt-BR" altLang="pt-BR" sz="6000" b="1" i="1" u="sng">
                <a:solidFill>
                  <a:srgbClr val="FF0000"/>
                </a:solidFill>
                <a:latin typeface="Abadi MT Condensed Light" pitchFamily="34" charset="0"/>
              </a:rPr>
              <a:t>as propensões do pecado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BD446E04-A65F-4C34-B20B-A3C3824EF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“Ele é o segundo Adão. O primeiro Adão foi criado puro, impecável, sem uma mancha de pecado sobre si; ele era a imagem de Deus... Jesus... poderia ter caído, mas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nem por um momento existiu nEle uma propensão má...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>
            <a:extLst>
              <a:ext uri="{FF2B5EF4-FFF2-40B4-BE49-F238E27FC236}">
                <a16:creationId xmlns:a16="http://schemas.microsoft.com/office/drawing/2014/main" id="{E0F1F5B5-444E-492E-B309-CC7AED760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569325" cy="6246812"/>
          </a:xfrm>
        </p:spPr>
        <p:txBody>
          <a:bodyPr/>
          <a:lstStyle/>
          <a:p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“Nunca, de forma alguma, deixe a </a:t>
            </a:r>
            <a:r>
              <a:rPr lang="pt-BR" altLang="pt-BR" sz="5400" b="1">
                <a:solidFill>
                  <a:srgbClr val="FF0000"/>
                </a:solidFill>
                <a:latin typeface="Abadi MT Condensed Light" pitchFamily="34" charset="0"/>
              </a:rPr>
              <a:t>mais leve impressão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 sobre as mentes humanas que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uma mancha de corrupção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, ou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inclinação para a corrupção</a:t>
            </a:r>
            <a:r>
              <a:rPr lang="pt-BR" altLang="pt-BR" sz="5400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apegou-se a Cristo, ou que Ele de alguma forma cedeu à corrupção...</a:t>
            </a:r>
            <a:r>
              <a:rPr lang="pt-BR" altLang="pt-BR" sz="5400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en-US" altLang="pt-BR" sz="4000">
                <a:solidFill>
                  <a:srgbClr val="FFFF00"/>
                </a:solidFill>
              </a:rPr>
              <a:t>	</a:t>
            </a:r>
            <a:endParaRPr lang="pt-BR" altLang="pt-BR" sz="4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>
            <a:extLst>
              <a:ext uri="{FF2B5EF4-FFF2-40B4-BE49-F238E27FC236}">
                <a16:creationId xmlns:a16="http://schemas.microsoft.com/office/drawing/2014/main" id="{29FF6B2E-954D-45CF-AAD7-2E7C05AF5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1711325"/>
          </a:xfrm>
        </p:spPr>
        <p:txBody>
          <a:bodyPr/>
          <a:lstStyle/>
          <a:p>
            <a:r>
              <a:rPr lang="pt-BR" altLang="pt-BR" sz="9800" b="1" i="1">
                <a:solidFill>
                  <a:srgbClr val="FF3300"/>
                </a:solidFill>
                <a:latin typeface="Arial Black" panose="020B0A04020102020204" pitchFamily="34" charset="0"/>
              </a:rPr>
              <a:t>Cristologia</a:t>
            </a:r>
            <a:endParaRPr lang="pt-BR" altLang="pt-BR"/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A49C3DD7-EC9B-4CE7-A43B-6A4C86FF1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44675"/>
            <a:ext cx="864235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600" b="1">
                <a:effectLst>
                  <a:outerShdw blurRad="38100" dist="38100" dir="2700000" algn="tl">
                    <a:srgbClr val="000000"/>
                  </a:outerShdw>
                </a:effectLst>
              </a:rPr>
              <a:t>o estudo da</a:t>
            </a:r>
          </a:p>
          <a:p>
            <a:pPr algn="ctr"/>
            <a:r>
              <a:rPr lang="pt-BR" altLang="pt-BR" sz="6600" b="1">
                <a:effectLst>
                  <a:outerShdw blurRad="38100" dist="38100" dir="2700000" algn="tl">
                    <a:srgbClr val="000000"/>
                  </a:outerShdw>
                </a:effectLst>
              </a:rPr>
              <a:t>pessoa de Cristo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132C22F0-D75C-4D1F-97A0-5FFA266FA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92600"/>
            <a:ext cx="864235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66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é</a:t>
            </a:r>
            <a:r>
              <a:rPr lang="pt-BR" altLang="pt-BR" sz="4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6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</a:t>
            </a:r>
            <a:r>
              <a:rPr lang="pt-BR" altLang="pt-BR" sz="4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6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tema</a:t>
            </a:r>
            <a:r>
              <a:rPr lang="pt-BR" altLang="pt-BR" sz="4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6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básico,</a:t>
            </a:r>
            <a:r>
              <a:rPr lang="pt-BR" altLang="pt-BR" sz="4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66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pre-dominante da Bíblia.</a:t>
            </a:r>
            <a:endParaRPr lang="pt-BR" altLang="pt-BR" sz="6600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137AEA8A-54D8-41B3-A2B3-25EF29BD7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12875"/>
            <a:ext cx="738188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17000">
                <a:solidFill>
                  <a:srgbClr val="FFFF00"/>
                </a:solidFill>
              </a:rPr>
              <a:t>(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EA0A97B3-5D36-442B-B3C4-F1E3AFE9D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1412875"/>
            <a:ext cx="8636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1700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88118077-C5AB-455C-9FD0-44562A7A0220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005263"/>
            <a:ext cx="7129463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202" name="Line 10">
            <a:extLst>
              <a:ext uri="{FF2B5EF4-FFF2-40B4-BE49-F238E27FC236}">
                <a16:creationId xmlns:a16="http://schemas.microsoft.com/office/drawing/2014/main" id="{82E2B0A6-6D9B-414E-9B5E-841D76CF4E12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1989138"/>
            <a:ext cx="72009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1"/>
      <p:bldP spid="819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>
            <a:extLst>
              <a:ext uri="{FF2B5EF4-FFF2-40B4-BE49-F238E27FC236}">
                <a16:creationId xmlns:a16="http://schemas.microsoft.com/office/drawing/2014/main" id="{A6D36791-67F6-478B-98F6-EA1663BB8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341438"/>
            <a:ext cx="8642350" cy="3455987"/>
          </a:xfrm>
        </p:spPr>
        <p:txBody>
          <a:bodyPr/>
          <a:lstStyle/>
          <a:p>
            <a:pPr algn="l"/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“Que</a:t>
            </a:r>
            <a:r>
              <a:rPr lang="pt-BR" altLang="pt-BR" sz="36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cada</a:t>
            </a:r>
            <a:r>
              <a:rPr lang="pt-BR" altLang="pt-BR" sz="32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ser</a:t>
            </a:r>
            <a:r>
              <a:rPr lang="pt-BR" altLang="pt-BR" sz="32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humano</a:t>
            </a:r>
            <a:r>
              <a:rPr lang="pt-BR" altLang="pt-BR" sz="32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seja</a:t>
            </a:r>
            <a:r>
              <a:rPr lang="pt-BR" altLang="pt-BR" sz="32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adver</a:t>
            </a:r>
            <a:r>
              <a:rPr lang="pt-BR" altLang="pt-BR" b="1">
                <a:solidFill>
                  <a:srgbClr val="FFFF00"/>
                </a:solidFill>
                <a:latin typeface="Abadi MT Condensed Light" pitchFamily="34" charset="0"/>
              </a:rPr>
              <a:t>-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tido</a:t>
            </a:r>
            <a:r>
              <a:rPr lang="pt-BR" altLang="pt-BR" sz="5400" b="1">
                <a:latin typeface="Abadi MT Condensed Light" pitchFamily="34" charset="0"/>
              </a:rPr>
              <a:t> </a:t>
            </a:r>
            <a:r>
              <a:rPr lang="pt-BR" altLang="pt-BR" sz="6000" b="1" i="1" u="sng">
                <a:solidFill>
                  <a:srgbClr val="FF0000"/>
                </a:solidFill>
                <a:latin typeface="Abadi MT Condensed Light" pitchFamily="34" charset="0"/>
              </a:rPr>
              <a:t>contra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6000" b="1" i="1" u="sng">
                <a:solidFill>
                  <a:srgbClr val="FF0000"/>
                </a:solidFill>
                <a:latin typeface="Abadi MT Condensed Light" pitchFamily="34" charset="0"/>
              </a:rPr>
              <a:t>a idéia de tornar Cris-to totalmente humano tal como um de nós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; isto não pode ser.”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9EEA7FE7-A258-4E18-8E57-9F6D6A1F4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868863"/>
            <a:ext cx="864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pt-BR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SDABC</a:t>
            </a:r>
            <a:r>
              <a:rPr lang="en-US" altLang="pt-BR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, V:1128, 1129.</a:t>
            </a:r>
            <a:endParaRPr lang="pt-BR" altLang="pt-BR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>
            <a:extLst>
              <a:ext uri="{FF2B5EF4-FFF2-40B4-BE49-F238E27FC236}">
                <a16:creationId xmlns:a16="http://schemas.microsoft.com/office/drawing/2014/main" id="{AD75287C-BC8E-47FC-8C10-4D103EB621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175375"/>
          </a:xfrm>
        </p:spPr>
        <p:txBody>
          <a:bodyPr/>
          <a:lstStyle/>
          <a:p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Destas citações infere-se que Cristo é o segundo Adão e como tal era diferente de nós, não possuindo a mácula do pecado, natural a nós desde que somos gerados (Salmo 51:5).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>
            <a:extLst>
              <a:ext uri="{FF2B5EF4-FFF2-40B4-BE49-F238E27FC236}">
                <a16:creationId xmlns:a16="http://schemas.microsoft.com/office/drawing/2014/main" id="{256513CF-2375-4599-AFD4-7E7B43FBA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pt-BR" altLang="pt-BR" sz="7200" b="1">
                <a:latin typeface="Arial Black" panose="020B0A04020102020204" pitchFamily="34" charset="0"/>
              </a:rPr>
              <a:t>Ele era isento das tendências carnais e peca-minosas que marcam a nossa vida.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>
            <a:extLst>
              <a:ext uri="{FF2B5EF4-FFF2-40B4-BE49-F238E27FC236}">
                <a16:creationId xmlns:a16="http://schemas.microsoft.com/office/drawing/2014/main" id="{416D28B1-4C1F-4076-8638-0304E0A97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400" b="1">
                <a:latin typeface="Abadi MT Condensed Light" pitchFamily="34" charset="0"/>
              </a:rPr>
              <a:t>Para Ellen G. White, expressões co-mo “pecaminosidade do homem,” “propensões para corrupção,” “mancha de corrupção,” “propen-são má,” e “propensões do peca-do,” são, nesse contexto, mais ou menos equivalentes. </a:t>
            </a:r>
            <a:r>
              <a:rPr lang="pt-BR" altLang="pt-BR" sz="5400" b="1">
                <a:solidFill>
                  <a:srgbClr val="FF0000"/>
                </a:solidFill>
                <a:latin typeface="Abadi MT Condensed Light" pitchFamily="34" charset="0"/>
              </a:rPr>
              <a:t>Nenhuma des-tas coisas se fez presente em Jesus</a:t>
            </a:r>
            <a:r>
              <a:rPr lang="pt-BR" altLang="pt-BR" sz="5400" b="1">
                <a:latin typeface="Abadi MT Condensed Ligh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>
            <a:extLst>
              <a:ext uri="{FF2B5EF4-FFF2-40B4-BE49-F238E27FC236}">
                <a16:creationId xmlns:a16="http://schemas.microsoft.com/office/drawing/2014/main" id="{49AB20A7-D86B-45E9-91F7-E7A790103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6246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7200">
                <a:solidFill>
                  <a:srgbClr val="FFFF00"/>
                </a:solidFill>
                <a:latin typeface="Arial Black" panose="020B0A04020102020204" pitchFamily="34" charset="0"/>
              </a:rPr>
              <a:t>Outras citações implicam a realidade</a:t>
            </a:r>
            <a:r>
              <a:rPr lang="pt-BR" altLang="pt-BR" sz="7200">
                <a:latin typeface="Arial Black" panose="020B0A04020102020204" pitchFamily="34" charset="0"/>
              </a:rPr>
              <a:t> </a:t>
            </a:r>
            <a:br>
              <a:rPr lang="pt-BR" altLang="pt-BR" sz="7200">
                <a:latin typeface="Arial Black" panose="020B0A04020102020204" pitchFamily="34" charset="0"/>
              </a:rPr>
            </a:br>
            <a:r>
              <a:rPr lang="pt-BR" altLang="pt-BR" sz="7200">
                <a:solidFill>
                  <a:srgbClr val="FF0000"/>
                </a:solidFill>
                <a:latin typeface="Arial Black" panose="020B0A04020102020204" pitchFamily="34" charset="0"/>
              </a:rPr>
              <a:t>pós-lapsariana</a:t>
            </a:r>
            <a:r>
              <a:rPr lang="pt-BR" altLang="pt-BR" sz="7200">
                <a:latin typeface="Arial Black" panose="020B0A04020102020204" pitchFamily="34" charset="0"/>
              </a:rPr>
              <a:t>. </a:t>
            </a:r>
            <a:br>
              <a:rPr lang="pt-BR" altLang="pt-BR" sz="7200">
                <a:latin typeface="Arial Black" panose="020B0A04020102020204" pitchFamily="34" charset="0"/>
              </a:rPr>
            </a:br>
            <a:br>
              <a:rPr lang="pt-BR" altLang="pt-BR" sz="2800">
                <a:latin typeface="Arial Black" panose="020B0A04020102020204" pitchFamily="34" charset="0"/>
              </a:rPr>
            </a:br>
            <a:r>
              <a:rPr lang="pt-BR" altLang="pt-BR" sz="7200">
                <a:solidFill>
                  <a:srgbClr val="33CC33"/>
                </a:solidFill>
                <a:latin typeface="Arial Black" panose="020B0A04020102020204" pitchFamily="34" charset="0"/>
              </a:rPr>
              <a:t>&lt;</a:t>
            </a:r>
            <a:r>
              <a:rPr lang="pt-BR" altLang="pt-BR" sz="7400">
                <a:solidFill>
                  <a:srgbClr val="33CC33"/>
                </a:solidFill>
                <a:latin typeface="Arial Black" panose="020B0A04020102020204" pitchFamily="34" charset="0"/>
              </a:rPr>
              <a:t>Ênfase suprida&gt;</a:t>
            </a:r>
            <a:endParaRPr lang="pt-BR" altLang="pt-BR" sz="720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>
            <a:extLst>
              <a:ext uri="{FF2B5EF4-FFF2-40B4-BE49-F238E27FC236}">
                <a16:creationId xmlns:a16="http://schemas.microsoft.com/office/drawing/2014/main" id="{D25A1B1E-936A-4547-8784-C3920AE574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4735512"/>
          </a:xfrm>
        </p:spPr>
        <p:txBody>
          <a:bodyPr/>
          <a:lstStyle/>
          <a:p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“A natureza de Deus, cuja lei ti-nha sido transgredida, e a </a:t>
            </a:r>
            <a:r>
              <a:rPr lang="pt-BR" altLang="pt-BR" sz="6000" b="1" i="1" u="sng">
                <a:solidFill>
                  <a:srgbClr val="FF3300"/>
                </a:solidFill>
                <a:latin typeface="Abadi MT Condensed Light" pitchFamily="34" charset="0"/>
              </a:rPr>
              <a:t>natu-reza de Adão</a:t>
            </a:r>
            <a:r>
              <a:rPr lang="pt-BR" altLang="pt-BR" sz="6000" b="1" u="sng">
                <a:solidFill>
                  <a:srgbClr val="FF3300"/>
                </a:solidFill>
                <a:latin typeface="Abadi MT Condensed Light" pitchFamily="34" charset="0"/>
              </a:rPr>
              <a:t>,</a:t>
            </a:r>
            <a:r>
              <a:rPr lang="pt-BR" altLang="pt-BR" sz="6000" b="1" i="1" u="sng">
                <a:solidFill>
                  <a:srgbClr val="FF3300"/>
                </a:solidFill>
                <a:latin typeface="Abadi MT Condensed Light" pitchFamily="34" charset="0"/>
              </a:rPr>
              <a:t> o transgressor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, reuniram-se em Jesus – o Filho de Deus e o Filho do homem</a:t>
            </a:r>
            <a:r>
              <a:rPr lang="pt-BR" altLang="pt-BR" sz="6000" b="1">
                <a:solidFill>
                  <a:srgbClr val="FFFF00"/>
                </a:solidFill>
              </a:rPr>
              <a:t>.”</a:t>
            </a:r>
            <a:r>
              <a:rPr lang="pt-BR" altLang="pt-BR" sz="6000" b="1"/>
              <a:t>	</a:t>
            </a:r>
          </a:p>
        </p:txBody>
      </p:sp>
      <p:sp>
        <p:nvSpPr>
          <p:cNvPr id="55301" name="Text Box 5">
            <a:extLst>
              <a:ext uri="{FF2B5EF4-FFF2-40B4-BE49-F238E27FC236}">
                <a16:creationId xmlns:a16="http://schemas.microsoft.com/office/drawing/2014/main" id="{6ABE03C0-AB79-43C0-A828-726D14D0F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4724400"/>
            <a:ext cx="3457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BR" altLang="pt-BR" sz="40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SDABC</a:t>
            </a:r>
            <a:r>
              <a:rPr lang="pt-BR" altLang="pt-BR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, VII:926</a:t>
            </a:r>
            <a:r>
              <a:rPr lang="pt-BR" altLang="pt-BR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>
            <a:extLst>
              <a:ext uri="{FF2B5EF4-FFF2-40B4-BE49-F238E27FC236}">
                <a16:creationId xmlns:a16="http://schemas.microsoft.com/office/drawing/2014/main" id="{302C1673-7D79-47F6-A4FC-5E2D7DA9A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9144000" cy="4824413"/>
          </a:xfrm>
        </p:spPr>
        <p:txBody>
          <a:bodyPr/>
          <a:lstStyle/>
          <a:p>
            <a:pPr algn="l">
              <a:lnSpc>
                <a:spcPct val="85000"/>
              </a:lnSpc>
            </a:pPr>
            <a:r>
              <a:rPr lang="pt-BR" altLang="pt-BR" sz="6000" b="1"/>
              <a:t>“Cristo, que não conhe-cia o mínimo vestígio de pecado ou contamina-ção,</a:t>
            </a:r>
            <a:r>
              <a:rPr lang="pt-BR" altLang="pt-BR" sz="3200" b="1"/>
              <a:t> </a:t>
            </a:r>
            <a:r>
              <a:rPr lang="pt-BR" altLang="pt-BR" sz="6000" b="1"/>
              <a:t>tomou</a:t>
            </a:r>
            <a:r>
              <a:rPr lang="pt-BR" altLang="pt-BR" sz="3600" b="1"/>
              <a:t> </a:t>
            </a:r>
            <a:r>
              <a:rPr lang="pt-BR" altLang="pt-BR" sz="6000" b="1" i="1">
                <a:solidFill>
                  <a:srgbClr val="FF0000"/>
                </a:solidFill>
              </a:rPr>
              <a:t>nossa</a:t>
            </a:r>
            <a:r>
              <a:rPr lang="pt-BR" altLang="pt-BR" sz="3600" b="1" i="1">
                <a:solidFill>
                  <a:srgbClr val="FF0000"/>
                </a:solidFill>
              </a:rPr>
              <a:t> </a:t>
            </a:r>
            <a:r>
              <a:rPr lang="pt-BR" altLang="pt-BR" sz="6000" b="1" i="1">
                <a:solidFill>
                  <a:srgbClr val="FF0000"/>
                </a:solidFill>
              </a:rPr>
              <a:t>nature</a:t>
            </a:r>
            <a:r>
              <a:rPr lang="pt-BR" altLang="pt-BR" sz="4800" b="1" i="1">
                <a:solidFill>
                  <a:srgbClr val="FF0000"/>
                </a:solidFill>
              </a:rPr>
              <a:t>-</a:t>
            </a:r>
            <a:r>
              <a:rPr lang="pt-BR" altLang="pt-BR" sz="6000" b="1" i="1">
                <a:solidFill>
                  <a:srgbClr val="FF0000"/>
                </a:solidFill>
              </a:rPr>
              <a:t>za</a:t>
            </a:r>
            <a:r>
              <a:rPr lang="pt-BR" altLang="pt-BR" sz="3800" b="1" i="1">
                <a:solidFill>
                  <a:srgbClr val="FF0000"/>
                </a:solidFill>
              </a:rPr>
              <a:t> </a:t>
            </a:r>
            <a:r>
              <a:rPr lang="pt-BR" altLang="pt-BR" sz="6000" b="1" i="1">
                <a:solidFill>
                  <a:srgbClr val="FF0000"/>
                </a:solidFill>
              </a:rPr>
              <a:t>em</a:t>
            </a:r>
            <a:r>
              <a:rPr lang="pt-BR" altLang="pt-BR" sz="4000" b="1" i="1">
                <a:solidFill>
                  <a:srgbClr val="FF0000"/>
                </a:solidFill>
              </a:rPr>
              <a:t> </a:t>
            </a:r>
            <a:r>
              <a:rPr lang="pt-BR" altLang="pt-BR" sz="6000" b="1" i="1">
                <a:solidFill>
                  <a:srgbClr val="FF0000"/>
                </a:solidFill>
              </a:rPr>
              <a:t>seu</a:t>
            </a:r>
            <a:r>
              <a:rPr lang="pt-BR" altLang="pt-BR" sz="4000" b="1" i="1">
                <a:solidFill>
                  <a:srgbClr val="FF0000"/>
                </a:solidFill>
              </a:rPr>
              <a:t> </a:t>
            </a:r>
            <a:r>
              <a:rPr lang="pt-BR" altLang="pt-BR" sz="6000" b="1" i="1">
                <a:solidFill>
                  <a:srgbClr val="FF0000"/>
                </a:solidFill>
              </a:rPr>
              <a:t>estado</a:t>
            </a:r>
            <a:r>
              <a:rPr lang="pt-BR" altLang="pt-BR" sz="4000" b="1" i="1">
                <a:solidFill>
                  <a:srgbClr val="FF0000"/>
                </a:solidFill>
              </a:rPr>
              <a:t> </a:t>
            </a:r>
            <a:r>
              <a:rPr lang="pt-BR" altLang="pt-BR" sz="6000" b="1" i="1">
                <a:solidFill>
                  <a:srgbClr val="FF0000"/>
                </a:solidFill>
              </a:rPr>
              <a:t>deterio</a:t>
            </a:r>
            <a:r>
              <a:rPr lang="pt-BR" altLang="pt-BR" b="1" i="1">
                <a:solidFill>
                  <a:srgbClr val="FF0000"/>
                </a:solidFill>
              </a:rPr>
              <a:t>-</a:t>
            </a:r>
            <a:r>
              <a:rPr lang="pt-BR" altLang="pt-BR" sz="6000" b="1" i="1">
                <a:solidFill>
                  <a:srgbClr val="FF0000"/>
                </a:solidFill>
              </a:rPr>
              <a:t>rado</a:t>
            </a:r>
            <a:r>
              <a:rPr lang="pt-BR" altLang="pt-BR" sz="6000" b="1"/>
              <a:t>.”	</a:t>
            </a:r>
          </a:p>
        </p:txBody>
      </p:sp>
      <p:sp>
        <p:nvSpPr>
          <p:cNvPr id="57349" name="Text Box 5">
            <a:extLst>
              <a:ext uri="{FF2B5EF4-FFF2-40B4-BE49-F238E27FC236}">
                <a16:creationId xmlns:a16="http://schemas.microsoft.com/office/drawing/2014/main" id="{948B66E2-02CA-4BE9-901C-C2E5192FA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724400"/>
            <a:ext cx="66595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pt-BR" altLang="pt-BR" sz="40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Mensagens Escolhidas</a:t>
            </a:r>
            <a:r>
              <a:rPr lang="pt-BR" altLang="pt-BR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,  I:253.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>
            <a:extLst>
              <a:ext uri="{FF2B5EF4-FFF2-40B4-BE49-F238E27FC236}">
                <a16:creationId xmlns:a16="http://schemas.microsoft.com/office/drawing/2014/main" id="{54465CA9-3062-4ED6-8922-72079D19D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292417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“Ele tomou sobre Sua nature-za impecável,</a:t>
            </a:r>
            <a:r>
              <a:rPr lang="pt-BR" altLang="pt-BR" sz="6600" b="1">
                <a:latin typeface="Abadi MT Condensed Light" pitchFamily="34" charset="0"/>
              </a:rPr>
              <a:t> </a:t>
            </a:r>
            <a:r>
              <a:rPr lang="pt-BR" altLang="pt-BR" sz="6600" b="1" i="1" u="sng">
                <a:solidFill>
                  <a:srgbClr val="FF0000"/>
                </a:solidFill>
                <a:latin typeface="Abadi MT Condensed Light" pitchFamily="34" charset="0"/>
              </a:rPr>
              <a:t>nossa natureza pecaminosa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.”</a:t>
            </a:r>
            <a:r>
              <a:rPr lang="pt-BR" altLang="pt-BR"/>
              <a:t> 	</a:t>
            </a: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11541A6C-2B94-4699-A3F6-7317752D0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025" y="1989138"/>
            <a:ext cx="4879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Medicina e Salvação</a:t>
            </a:r>
            <a:r>
              <a:rPr lang="pt-BR" altLang="pt-BR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</a:t>
            </a:r>
            <a:r>
              <a:rPr lang="pt-BR" altLang="pt-B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81.</a:t>
            </a:r>
          </a:p>
        </p:txBody>
      </p:sp>
      <p:sp>
        <p:nvSpPr>
          <p:cNvPr id="59398" name="Text Box 6">
            <a:extLst>
              <a:ext uri="{FF2B5EF4-FFF2-40B4-BE49-F238E27FC236}">
                <a16:creationId xmlns:a16="http://schemas.microsoft.com/office/drawing/2014/main" id="{7E8CA2B2-F249-4DA1-B4BE-60259FD1D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13100"/>
            <a:ext cx="9144000" cy="272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“Estava no plano de Deus que Cristo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tomasse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sobre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Si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forma e natureza do homem caído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.”</a:t>
            </a:r>
            <a:r>
              <a:rPr lang="pt-BR" altLang="pt-BR"/>
              <a:t>	</a:t>
            </a:r>
          </a:p>
        </p:txBody>
      </p:sp>
      <p:sp>
        <p:nvSpPr>
          <p:cNvPr id="59399" name="Text Box 7">
            <a:extLst>
              <a:ext uri="{FF2B5EF4-FFF2-40B4-BE49-F238E27FC236}">
                <a16:creationId xmlns:a16="http://schemas.microsoft.com/office/drawing/2014/main" id="{F6C5F8F5-5EE7-4F75-A576-6B8A03249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516563"/>
            <a:ext cx="4918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 sz="40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Spirit of Prophecy</a:t>
            </a:r>
            <a:r>
              <a:rPr lang="en-US" altLang="pt-BR" sz="3600" b="1">
                <a:latin typeface="Book Antiqua" panose="02040602050305030304" pitchFamily="18" charset="0"/>
              </a:rPr>
              <a:t>, II:39.</a:t>
            </a:r>
            <a:endParaRPr lang="pt-BR" altLang="pt-BR" sz="3600" b="1"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8" grpId="0"/>
      <p:bldP spid="5939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>
            <a:extLst>
              <a:ext uri="{FF2B5EF4-FFF2-40B4-BE49-F238E27FC236}">
                <a16:creationId xmlns:a16="http://schemas.microsoft.com/office/drawing/2014/main" id="{31765510-0442-4A77-A3F9-F2C32E168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Estas citações deixam claro que Cristo assumiu uma</a:t>
            </a:r>
            <a:r>
              <a:rPr lang="pt-BR" altLang="pt-BR" sz="2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natureza</a:t>
            </a:r>
            <a:r>
              <a:rPr lang="pt-BR" altLang="pt-BR" sz="2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humana</a:t>
            </a:r>
            <a:r>
              <a:rPr lang="pt-BR" altLang="pt-BR" sz="2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des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-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figurada</a:t>
            </a:r>
            <a:r>
              <a:rPr lang="pt-BR" altLang="pt-BR" sz="32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pelo</a:t>
            </a:r>
            <a:r>
              <a:rPr lang="pt-BR" altLang="pt-BR" sz="32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pecado,</a:t>
            </a:r>
            <a:r>
              <a:rPr lang="pt-BR" altLang="pt-BR" sz="24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por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-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tanto idêntica à nossa. Como harmonizar os dois grupos de citações?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>
            <a:extLst>
              <a:ext uri="{FF2B5EF4-FFF2-40B4-BE49-F238E27FC236}">
                <a16:creationId xmlns:a16="http://schemas.microsoft.com/office/drawing/2014/main" id="{1F89016E-6AE8-46B1-9AB5-D145764E5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Bem,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Cristo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não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pode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ter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ti-do duas naturezas humanas, uma imaculada e outra cor-rompida. Se é isto que Ellen G. White está afirmando, então ela se contradiz. Mas seguramente não é este o caso.</a:t>
            </a:r>
            <a:r>
              <a:rPr lang="pt-BR" altLang="pt-BR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A</a:t>
            </a:r>
            <a:r>
              <a:rPr lang="pt-BR" altLang="pt-BR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questão é se enten-demos corretamente o que está sendo declarado.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>
            <a:extLst>
              <a:ext uri="{FF2B5EF4-FFF2-40B4-BE49-F238E27FC236}">
                <a16:creationId xmlns:a16="http://schemas.microsoft.com/office/drawing/2014/main" id="{1779E460-60AD-4665-A7C5-F5F1E220D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175375"/>
          </a:xfrm>
        </p:spPr>
        <p:txBody>
          <a:bodyPr/>
          <a:lstStyle/>
          <a:p>
            <a:r>
              <a:rPr lang="pt-BR" altLang="pt-BR" sz="6000" b="1">
                <a:solidFill>
                  <a:srgbClr val="3399FF"/>
                </a:solidFill>
                <a:latin typeface="Calisto MT" panose="02040603050505030304" pitchFamily="18" charset="0"/>
              </a:rPr>
              <a:t>“Examinais as Escrituras,” disse Jesus, “porque julgais ter nelas a vida eterna, e são elas mesmas que testificam de Mim.”</a:t>
            </a:r>
            <a:endParaRPr lang="pt-BR" altLang="pt-BR">
              <a:solidFill>
                <a:srgbClr val="3399FF"/>
              </a:solidFill>
            </a:endParaRP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98741E16-82C8-4BA3-A286-18403C07C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5373688"/>
            <a:ext cx="2800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João 5:39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>
            <a:extLst>
              <a:ext uri="{FF2B5EF4-FFF2-40B4-BE49-F238E27FC236}">
                <a16:creationId xmlns:a16="http://schemas.microsoft.com/office/drawing/2014/main" id="{C6382226-8736-4860-828E-809F874E3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569325" cy="6246812"/>
          </a:xfrm>
        </p:spPr>
        <p:txBody>
          <a:bodyPr/>
          <a:lstStyle/>
          <a:p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Na verdade, os conceitos pré e pós lapsarianos, no contexto da Bíblia e do Espírito de Profecia, não se con-tradizem nem se excluem; </a:t>
            </a:r>
            <a:r>
              <a:rPr lang="pt-BR" altLang="pt-BR" sz="5400" b="1">
                <a:solidFill>
                  <a:srgbClr val="FF0000"/>
                </a:solidFill>
                <a:latin typeface="Abadi MT Condensed Light" pitchFamily="34" charset="0"/>
              </a:rPr>
              <a:t>eles se complementam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. Caso contrário, não possuiriam, ambos, o aval da inspiração.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>
            <a:extLst>
              <a:ext uri="{FF2B5EF4-FFF2-40B4-BE49-F238E27FC236}">
                <a16:creationId xmlns:a16="http://schemas.microsoft.com/office/drawing/2014/main" id="{C7A9B8DC-47F0-44B1-9BC1-A25D6EB99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Tomemos como exemplo a penúltima declaração referida. A escritora não pode estar afirmando que Jesus tomou nossa natureza pecaminosa sobre Sua natureza impecável...</a:t>
            </a:r>
            <a:r>
              <a:rPr lang="pt-BR" altLang="pt-B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75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>
            <a:extLst>
              <a:ext uri="{FF2B5EF4-FFF2-40B4-BE49-F238E27FC236}">
                <a16:creationId xmlns:a16="http://schemas.microsoft.com/office/drawing/2014/main" id="{DBC38865-CB2E-4F7C-8278-5B9749B5E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r>
              <a:rPr lang="pt-BR" altLang="pt-BR" sz="8000" b="1">
                <a:solidFill>
                  <a:srgbClr val="FFFF00"/>
                </a:solidFill>
                <a:latin typeface="Abadi MT Condensed Light" pitchFamily="34" charset="0"/>
              </a:rPr>
              <a:t>no sentido de que Ele passou a ter duas natu-rezas humanas, uma que já era Sua e outra que tomou de nós.</a:t>
            </a:r>
            <a:r>
              <a:rPr lang="pt-BR" altLang="pt-B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>
            <a:extLst>
              <a:ext uri="{FF2B5EF4-FFF2-40B4-BE49-F238E27FC236}">
                <a16:creationId xmlns:a16="http://schemas.microsoft.com/office/drawing/2014/main" id="{4D1D7166-00E9-4012-8741-BD50EFC7C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538321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Aliás, o sentido do verbo inglês </a:t>
            </a:r>
            <a:r>
              <a:rPr lang="pt-BR" altLang="pt-BR" sz="5400" b="1" i="1">
                <a:solidFill>
                  <a:srgbClr val="66CCFF"/>
                </a:solidFill>
                <a:latin typeface="Abadi MT Condensed Light" pitchFamily="34" charset="0"/>
              </a:rPr>
              <a:t>to</a:t>
            </a:r>
            <a:r>
              <a:rPr lang="pt-BR" altLang="pt-BR" sz="5400" b="1" i="1">
                <a:solidFill>
                  <a:srgbClr val="000099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>
                <a:solidFill>
                  <a:srgbClr val="66CCFF"/>
                </a:solidFill>
                <a:latin typeface="Abadi MT Condensed Light" pitchFamily="34" charset="0"/>
              </a:rPr>
              <a:t>take</a:t>
            </a:r>
            <a:r>
              <a:rPr lang="pt-BR" altLang="pt-BR" sz="5400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(tomar), seguido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da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preposição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>
                <a:solidFill>
                  <a:srgbClr val="66CCFF"/>
                </a:solidFill>
                <a:latin typeface="Abadi MT Condensed Light" pitchFamily="34" charset="0"/>
              </a:rPr>
              <a:t>upon</a:t>
            </a:r>
            <a:r>
              <a:rPr lang="pt-BR" altLang="pt-BR" sz="5400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(sobre), como aparece no ori-ginal, é, segundo um dos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mais</a:t>
            </a:r>
            <a:r>
              <a:rPr lang="pt-BR" altLang="pt-BR" sz="36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cre-denciados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dicionários deste idioma, “</a:t>
            </a:r>
            <a:r>
              <a:rPr lang="pt-BR" altLang="pt-BR" sz="5400" b="1">
                <a:solidFill>
                  <a:srgbClr val="FF0000"/>
                </a:solidFill>
                <a:latin typeface="Abadi MT Condensed Light" pitchFamily="34" charset="0"/>
              </a:rPr>
              <a:t>aceitar a responsabilidade por; aceitar como responsabilidade ou dever</a:t>
            </a:r>
            <a:r>
              <a:rPr lang="pt-BR" altLang="pt-BR" sz="5400" b="1">
                <a:solidFill>
                  <a:srgbClr val="FFFF00"/>
                </a:solidFill>
              </a:rPr>
              <a:t>.”</a:t>
            </a:r>
          </a:p>
        </p:txBody>
      </p:sp>
      <p:sp>
        <p:nvSpPr>
          <p:cNvPr id="71685" name="Text Box 5">
            <a:extLst>
              <a:ext uri="{FF2B5EF4-FFF2-40B4-BE49-F238E27FC236}">
                <a16:creationId xmlns:a16="http://schemas.microsoft.com/office/drawing/2014/main" id="{E7636934-CFD0-4A83-BB18-09C30A8A5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013325"/>
            <a:ext cx="8893175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pt-BR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		  </a:t>
            </a:r>
            <a:r>
              <a:rPr lang="en-US" altLang="pt-BR" sz="32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“To take upon,”</a:t>
            </a:r>
            <a:r>
              <a:rPr lang="en-US" altLang="pt-B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pt-BR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Webster’s Dictionary     of the English Language</a:t>
            </a:r>
            <a:r>
              <a:rPr lang="en-US" altLang="pt-B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altLang="pt-BR" sz="32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Encyclopedic Edition</a:t>
            </a:r>
            <a:r>
              <a:rPr lang="en-US" altLang="pt-B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</a:t>
            </a:r>
            <a:r>
              <a:rPr lang="en-US" altLang="pt-BR" sz="32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1972), II: 1859</a:t>
            </a:r>
            <a:endParaRPr lang="pt-BR" altLang="pt-BR" sz="3200" b="1">
              <a:effectLst>
                <a:outerShdw blurRad="38100" dist="38100" dir="2700000" algn="tl">
                  <a:srgbClr val="000000"/>
                </a:outerShdw>
              </a:effectLst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/>
      <p:bldP spid="7168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>
            <a:extLst>
              <a:ext uri="{FF2B5EF4-FFF2-40B4-BE49-F238E27FC236}">
                <a16:creationId xmlns:a16="http://schemas.microsoft.com/office/drawing/2014/main" id="{762F7634-936A-4085-96E2-F3AC748A3C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A idéia é que Cristo Se sub-meteu à situação do homem no pecado, para conhecer, por experiência, as lutas de um pecador, e por esse meio habilitar-Se a prestar-lhe uma ajuda eficaz.</a:t>
            </a:r>
            <a:r>
              <a:rPr lang="pt-BR" altLang="pt-BR" sz="5400" b="1">
                <a:latin typeface="Abadi MT Condensed Ligh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>
            <a:extLst>
              <a:ext uri="{FF2B5EF4-FFF2-40B4-BE49-F238E27FC236}">
                <a16:creationId xmlns:a16="http://schemas.microsoft.com/office/drawing/2014/main" id="{29AB1230-4700-4066-826B-E220F94B26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661025"/>
            <a:ext cx="8435975" cy="720725"/>
          </a:xfrm>
        </p:spPr>
        <p:txBody>
          <a:bodyPr/>
          <a:lstStyle/>
          <a:p>
            <a:pPr algn="r"/>
            <a:r>
              <a:rPr lang="pt-BR" altLang="pt-BR" sz="4000" b="1" i="1">
                <a:solidFill>
                  <a:schemeClr val="tx1"/>
                </a:solidFill>
                <a:latin typeface="Monotype Corsiva" panose="03010101010201010101" pitchFamily="66" charset="0"/>
              </a:rPr>
              <a:t>Medicina e Salvação</a:t>
            </a:r>
            <a:r>
              <a:rPr lang="pt-BR" altLang="pt-BR" sz="3600" b="1">
                <a:solidFill>
                  <a:schemeClr val="tx1"/>
                </a:solidFill>
                <a:latin typeface="Book Antiqua" panose="02040602050305030304" pitchFamily="18" charset="0"/>
              </a:rPr>
              <a:t>, 181.</a:t>
            </a:r>
          </a:p>
        </p:txBody>
      </p:sp>
      <p:sp>
        <p:nvSpPr>
          <p:cNvPr id="75781" name="Text Box 5">
            <a:extLst>
              <a:ext uri="{FF2B5EF4-FFF2-40B4-BE49-F238E27FC236}">
                <a16:creationId xmlns:a16="http://schemas.microsoft.com/office/drawing/2014/main" id="{A0696489-14EA-4204-9BDF-D3579AC66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20713"/>
            <a:ext cx="8642350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Na seqüência, a citação favo-rece tal pensamento: “Ele to-mou sobre Sua natureza sem pecado a nossa pecaminosa natureza,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para</a:t>
            </a:r>
            <a:r>
              <a:rPr lang="pt-BR" altLang="pt-BR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saber</a:t>
            </a:r>
            <a:r>
              <a:rPr lang="pt-BR" altLang="pt-BR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como</a:t>
            </a:r>
            <a:r>
              <a:rPr lang="pt-BR" altLang="pt-BR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so-correr os que são tentados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.”</a:t>
            </a:r>
            <a:r>
              <a:rPr lang="en-US" altLang="pt-BR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endParaRPr lang="pt-BR" altLang="pt-BR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8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>
            <a:extLst>
              <a:ext uri="{FF2B5EF4-FFF2-40B4-BE49-F238E27FC236}">
                <a16:creationId xmlns:a16="http://schemas.microsoft.com/office/drawing/2014/main" id="{A96905D0-CA6F-4F96-A453-E6028D6713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3495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7200" b="1">
                <a:solidFill>
                  <a:srgbClr val="66CCFF"/>
                </a:solidFill>
                <a:latin typeface="Impact" panose="020B0806030902050204" pitchFamily="34" charset="0"/>
              </a:rPr>
              <a:t>O mesmo ocorre quan-to à quarta citação:</a:t>
            </a:r>
            <a:r>
              <a:rPr lang="pt-BR" altLang="pt-BR"/>
              <a:t> </a:t>
            </a:r>
          </a:p>
        </p:txBody>
      </p:sp>
      <p:sp>
        <p:nvSpPr>
          <p:cNvPr id="77829" name="Text Box 5">
            <a:extLst>
              <a:ext uri="{FF2B5EF4-FFF2-40B4-BE49-F238E27FC236}">
                <a16:creationId xmlns:a16="http://schemas.microsoft.com/office/drawing/2014/main" id="{988E1D27-0CFB-4670-A61F-2C4E06A22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49500"/>
            <a:ext cx="9144000" cy="428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“Ao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tomar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natureza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hu-mana, Cristo habilitou-Se a entender a natureza das provações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humanas,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todas as tentações que assediam o homem.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  <p:bldP spid="7782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>
            <a:extLst>
              <a:ext uri="{FF2B5EF4-FFF2-40B4-BE49-F238E27FC236}">
                <a16:creationId xmlns:a16="http://schemas.microsoft.com/office/drawing/2014/main" id="{856D15E0-A218-4D69-961D-DA35E66B4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5616575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pt-BR" altLang="pt-BR" sz="1400" b="1">
                <a:solidFill>
                  <a:srgbClr val="FFFF00"/>
                </a:solidFill>
                <a:latin typeface="Abadi MT Condensed Light" pitchFamily="34" charset="0"/>
              </a:rPr>
            </a:br>
            <a:r>
              <a:rPr lang="pt-BR" altLang="pt-BR" sz="7200" b="1">
                <a:solidFill>
                  <a:srgbClr val="FFFF00"/>
                </a:solidFill>
                <a:latin typeface="Comic Sans MS" panose="030F0702030302020204" pitchFamily="66" charset="0"/>
              </a:rPr>
              <a:t>“Os anjos, que não estavam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latin typeface="Comic Sans MS" panose="030F0702030302020204" pitchFamily="66" charset="0"/>
              </a:rPr>
              <a:t>familiariza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-</a:t>
            </a:r>
            <a:r>
              <a:rPr lang="pt-BR" altLang="pt-BR" sz="7200" b="1">
                <a:solidFill>
                  <a:srgbClr val="FFFF00"/>
                </a:solidFill>
                <a:latin typeface="Comic Sans MS" panose="030F0702030302020204" pitchFamily="66" charset="0"/>
              </a:rPr>
              <a:t>dos com o pecado, não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latin typeface="Comic Sans MS" panose="030F0702030302020204" pitchFamily="66" charset="0"/>
              </a:rPr>
              <a:t>poderiam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latin typeface="Comic Sans MS" panose="030F0702030302020204" pitchFamily="66" charset="0"/>
              </a:rPr>
              <a:t>simpa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-</a:t>
            </a:r>
            <a:r>
              <a:rPr lang="pt-BR" altLang="pt-BR" sz="7200" b="1">
                <a:solidFill>
                  <a:srgbClr val="FFFF00"/>
                </a:solidFill>
                <a:latin typeface="Comic Sans MS" panose="030F0702030302020204" pitchFamily="66" charset="0"/>
              </a:rPr>
              <a:t>tizar-se com o ho-mem em suas pro-vações peculiares...</a:t>
            </a:r>
            <a:r>
              <a:rPr lang="pt-BR" altLang="pt-BR" sz="4000" b="1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br>
              <a:rPr lang="pt-BR" altLang="pt-BR" sz="4000" b="1">
                <a:solidFill>
                  <a:schemeClr val="tx1"/>
                </a:solidFill>
                <a:latin typeface="Comic Sans MS" panose="030F0702030302020204" pitchFamily="66" charset="0"/>
              </a:rPr>
            </a:br>
            <a:endParaRPr lang="pt-BR" altLang="pt-BR" sz="4000" b="1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>
            <a:extLst>
              <a:ext uri="{FF2B5EF4-FFF2-40B4-BE49-F238E27FC236}">
                <a16:creationId xmlns:a16="http://schemas.microsoft.com/office/drawing/2014/main" id="{485951E3-0A09-4AD8-87FE-07C874FEF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“Estava no plano de Deus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que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Cristo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tomasse sobre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Si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a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forma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e</a:t>
            </a:r>
            <a:r>
              <a:rPr lang="pt-BR" altLang="pt-BR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natu-reza</a:t>
            </a:r>
            <a:r>
              <a:rPr lang="pt-BR" altLang="pt-BR" sz="31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do</a:t>
            </a:r>
            <a:r>
              <a:rPr lang="pt-BR" altLang="pt-BR" sz="3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homem</a:t>
            </a:r>
            <a:r>
              <a:rPr lang="pt-BR" altLang="pt-BR" sz="2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caído,</a:t>
            </a:r>
            <a:r>
              <a:rPr lang="pt-BR" altLang="pt-BR" sz="24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pa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-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ra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que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pudesse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Se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aper-feiçoar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através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do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sofri</a:t>
            </a:r>
            <a:r>
              <a:rPr lang="pt-BR" altLang="pt-BR" sz="5500" b="1">
                <a:solidFill>
                  <a:srgbClr val="FFFF00"/>
                </a:solidFill>
                <a:latin typeface="Comic Sans MS" panose="030F0702030302020204" pitchFamily="66" charset="0"/>
              </a:rPr>
              <a:t>-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mento [</a:t>
            </a:r>
            <a:r>
              <a:rPr lang="pt-BR" altLang="pt-BR" sz="6000" b="1">
                <a:solidFill>
                  <a:srgbClr val="FF0000"/>
                </a:solidFill>
                <a:latin typeface="Comic Sans MS" panose="030F0702030302020204" pitchFamily="66" charset="0"/>
              </a:rPr>
              <a:t>o que não pode-ria acontecer com Adão antes da queda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],...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chemeClr val="tx1"/>
                </a:solidFill>
                <a:latin typeface="Abadi MT Condensed Light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>
            <a:extLst>
              <a:ext uri="{FF2B5EF4-FFF2-40B4-BE49-F238E27FC236}">
                <a16:creationId xmlns:a16="http://schemas.microsoft.com/office/drawing/2014/main" id="{945B706F-2F3F-4C27-9AD7-B780DDE29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6021388"/>
            <a:ext cx="8675687" cy="836612"/>
          </a:xfrm>
        </p:spPr>
        <p:txBody>
          <a:bodyPr/>
          <a:lstStyle/>
          <a:p>
            <a:pPr algn="r">
              <a:lnSpc>
                <a:spcPct val="80000"/>
              </a:lnSpc>
            </a:pPr>
            <a:r>
              <a:rPr lang="pt-BR" altLang="pt-BR" sz="4000" b="1" i="1">
                <a:solidFill>
                  <a:schemeClr val="tx1"/>
                </a:solidFill>
                <a:latin typeface="Monotype Corsiva" panose="03010101010201010101" pitchFamily="66" charset="0"/>
              </a:rPr>
              <a:t>			Spirit of Prophecy</a:t>
            </a:r>
            <a:r>
              <a:rPr lang="pt-BR" altLang="pt-BR" sz="3600" b="1">
                <a:solidFill>
                  <a:schemeClr val="tx1"/>
                </a:solidFill>
                <a:latin typeface="Book Antiqua" panose="02040602050305030304" pitchFamily="18" charset="0"/>
              </a:rPr>
              <a:t>, II:39</a:t>
            </a:r>
            <a:r>
              <a:rPr lang="pt-BR" altLang="pt-BR" sz="3600" b="1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1925" name="Text Box 5">
            <a:extLst>
              <a:ext uri="{FF2B5EF4-FFF2-40B4-BE49-F238E27FC236}">
                <a16:creationId xmlns:a16="http://schemas.microsoft.com/office/drawing/2014/main" id="{D0E6D4F6-13C5-49E1-B4E2-A6178CC36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80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endParaRPr lang="pt-BR" altLang="pt-BR" sz="1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>
              <a:lnSpc>
                <a:spcPct val="75000"/>
              </a:lnSpc>
            </a:pPr>
            <a:r>
              <a:rPr lang="pt-BR" altLang="pt-BR" sz="7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...“e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Ele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mesmo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su-portasse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força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das ardentes tentações de</a:t>
            </a: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Satanás,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fim</a:t>
            </a:r>
            <a:r>
              <a:rPr lang="pt-BR" altLang="pt-BR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 que pudesse enten-der</a:t>
            </a:r>
            <a:r>
              <a:rPr lang="pt-BR" alt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como</a:t>
            </a:r>
            <a:r>
              <a:rPr lang="pt-BR" alt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socorrer</a:t>
            </a:r>
            <a:r>
              <a:rPr lang="pt-BR" alt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pt-BR" altLang="pt-BR" sz="5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</a:t>
            </a:r>
            <a:r>
              <a:rPr lang="pt-BR" altLang="pt-BR" sz="7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queles que seriam</a:t>
            </a:r>
            <a:r>
              <a:rPr lang="pt-BR" altLang="pt-BR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tentados</a:t>
            </a:r>
            <a:r>
              <a:rPr lang="pt-BR" altLang="pt-BR" sz="7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  <p:bldP spid="819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EFA77905-1CC7-4B17-AC89-B83B29250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r>
              <a:rPr lang="pt-BR" altLang="pt-BR" sz="8000" b="1">
                <a:solidFill>
                  <a:srgbClr val="FFFF00"/>
                </a:solidFill>
                <a:effectLst/>
                <a:latin typeface="Tahoma" panose="020B0604030504040204" pitchFamily="34" charset="0"/>
              </a:rPr>
              <a:t>Os ASD mantém uma posição cristológica fundamentalista e histórica.</a:t>
            </a:r>
            <a:r>
              <a:rPr lang="pt-BR" altLang="pt-B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>
            <a:extLst>
              <a:ext uri="{FF2B5EF4-FFF2-40B4-BE49-F238E27FC236}">
                <a16:creationId xmlns:a16="http://schemas.microsoft.com/office/drawing/2014/main" id="{B1D72468-7C40-4EF7-9E7D-2A72A1579D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Cristo assim participou das conseqüências do pecado (às quais todos estamos sujeitos), inclusive das debilidades por ele causadas, mas não do próprio pecado. O escritor sagrado alude a esse fato e seu propósito, da seguinte forma: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>
            <a:extLst>
              <a:ext uri="{FF2B5EF4-FFF2-40B4-BE49-F238E27FC236}">
                <a16:creationId xmlns:a16="http://schemas.microsoft.com/office/drawing/2014/main" id="{522DE7DB-F716-4D72-8E8F-BAFC6F4BF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8000" b="1">
                <a:solidFill>
                  <a:srgbClr val="FFFF00"/>
                </a:solidFill>
                <a:latin typeface="Abadi MT Condensed Light" pitchFamily="34" charset="0"/>
              </a:rPr>
              <a:t>“Pois naquilo que Ele mesmo sofreu, tendo sido tentado, é pode-roso para socorrer os que são tentados.”</a:t>
            </a:r>
            <a:br>
              <a:rPr lang="pt-BR" altLang="pt-BR" sz="8000" b="1">
                <a:solidFill>
                  <a:srgbClr val="FFFF00"/>
                </a:solidFill>
                <a:latin typeface="Abadi MT Condensed Light" pitchFamily="34" charset="0"/>
              </a:rPr>
            </a:br>
            <a:r>
              <a:rPr lang="pt-BR" altLang="pt-BR" sz="8000" b="1">
                <a:solidFill>
                  <a:srgbClr val="FF0000"/>
                </a:solidFill>
                <a:latin typeface="Abadi MT Condensed Light" pitchFamily="34" charset="0"/>
              </a:rPr>
              <a:t>Hebreus 2:18</a:t>
            </a:r>
            <a:endParaRPr lang="pt-BR" altLang="pt-BR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>
            <a:extLst>
              <a:ext uri="{FF2B5EF4-FFF2-40B4-BE49-F238E27FC236}">
                <a16:creationId xmlns:a16="http://schemas.microsoft.com/office/drawing/2014/main" id="{7E41B4B7-FFC3-4C79-8F33-10711238D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8800" b="1">
                <a:solidFill>
                  <a:srgbClr val="FFFF00"/>
                </a:solidFill>
                <a:latin typeface="Abadi MT Condensed Light" pitchFamily="34" charset="0"/>
              </a:rPr>
              <a:t>Então, num texto paralelo, ele acres-centa que, para tanto, Ele não precisou participar do pecado.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>
            <a:extLst>
              <a:ext uri="{FF2B5EF4-FFF2-40B4-BE49-F238E27FC236}">
                <a16:creationId xmlns:a16="http://schemas.microsoft.com/office/drawing/2014/main" id="{E89D5FE4-8D61-4077-80C2-DE2D49EAA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“Porque não temos sumo sa-cerdote que não possa com-padecer-se das nossas fra-quezas, antes foi Ele tentado em todas as coisas, à nossa semelhança, </a:t>
            </a:r>
            <a:r>
              <a:rPr lang="pt-BR" altLang="pt-BR" sz="6600" b="1" i="1" u="sng">
                <a:solidFill>
                  <a:schemeClr val="tx1"/>
                </a:solidFill>
                <a:latin typeface="Abadi MT Condensed Light" pitchFamily="34" charset="0"/>
              </a:rPr>
              <a:t>mas sem peca-do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” </a:t>
            </a:r>
            <a:r>
              <a:rPr lang="pt-BR" altLang="pt-BR" sz="6600" b="1">
                <a:solidFill>
                  <a:srgbClr val="FF0000"/>
                </a:solidFill>
                <a:latin typeface="Abadi MT Condensed Light" pitchFamily="34" charset="0"/>
              </a:rPr>
              <a:t>(4:15)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>
            <a:extLst>
              <a:ext uri="{FF2B5EF4-FFF2-40B4-BE49-F238E27FC236}">
                <a16:creationId xmlns:a16="http://schemas.microsoft.com/office/drawing/2014/main" id="{445FAA82-A95B-4C19-8B13-5F3463B769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A fórmula “sem pecado” é chave para a compreensão do que es-tá sendo afirmado. </a:t>
            </a:r>
            <a:r>
              <a:rPr lang="pt-BR" altLang="pt-BR" sz="6000" b="1">
                <a:solidFill>
                  <a:srgbClr val="FF0000"/>
                </a:solidFill>
                <a:latin typeface="Abadi MT Condensed Light" pitchFamily="34" charset="0"/>
              </a:rPr>
              <a:t>Não nos é di-to apenas que Jesus não pecou, mas que Ele foi, como nós, ten-tado em tudo, todavia “sem pe-cado”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, isto é, sem jamais ter participação no pecado.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>
            <a:extLst>
              <a:ext uri="{FF2B5EF4-FFF2-40B4-BE49-F238E27FC236}">
                <a16:creationId xmlns:a16="http://schemas.microsoft.com/office/drawing/2014/main" id="{22481DEF-550D-4CBF-A5F5-FC1554E80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Certamente Jesus nunca praticou o pecado, mas o que Lhe toca por realidade é mais que isso. O original grego reza </a:t>
            </a:r>
            <a:r>
              <a:rPr lang="pt-BR" altLang="pt-BR" sz="6000" b="1" i="1">
                <a:solidFill>
                  <a:srgbClr val="FF3300"/>
                </a:solidFill>
                <a:latin typeface="Abadi MT Condensed Light" pitchFamily="34" charset="0"/>
              </a:rPr>
              <a:t>ch</a:t>
            </a:r>
            <a:r>
              <a:rPr lang="en-US" altLang="pt-BR" sz="60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pt-BR" altLang="pt-BR" sz="6000" b="1" i="1">
                <a:solidFill>
                  <a:srgbClr val="FF3300"/>
                </a:solidFill>
                <a:latin typeface="Abadi MT Condensed Light" pitchFamily="34" charset="0"/>
              </a:rPr>
              <a:t>rís</a:t>
            </a:r>
            <a:r>
              <a:rPr lang="pt-BR" altLang="pt-BR" sz="6000" b="1">
                <a:solidFill>
                  <a:srgbClr val="FF3300"/>
                </a:solidFill>
                <a:latin typeface="Abadi MT Condensed Light" pitchFamily="34" charset="0"/>
              </a:rPr>
              <a:t> </a:t>
            </a:r>
            <a:r>
              <a:rPr lang="pt-BR" altLang="pt-BR" sz="6000" b="1" i="1">
                <a:solidFill>
                  <a:srgbClr val="FF3300"/>
                </a:solidFill>
                <a:latin typeface="Abadi MT Condensed Light" pitchFamily="34" charset="0"/>
              </a:rPr>
              <a:t>hamartías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, à parte do pecado, estranho ao pecado; Ele jamais foi, em essência, um pecador.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62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>
            <a:extLst>
              <a:ext uri="{FF2B5EF4-FFF2-40B4-BE49-F238E27FC236}">
                <a16:creationId xmlns:a16="http://schemas.microsoft.com/office/drawing/2014/main" id="{215A510C-F7D0-4C64-93F9-D6CD87599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pt-BR" altLang="pt-BR" sz="7200" b="1" i="1">
                <a:solidFill>
                  <a:srgbClr val="66CCFF"/>
                </a:solidFill>
                <a:latin typeface="Abadi MT Condensed Light" pitchFamily="34" charset="0"/>
              </a:rPr>
              <a:t>Ch</a:t>
            </a:r>
            <a:r>
              <a:rPr lang="en-US" altLang="pt-BR" sz="7200" b="1" i="1">
                <a:solidFill>
                  <a:srgbClr val="66CCFF"/>
                </a:solidFill>
                <a:latin typeface="Abadi MT Condensed Light" pitchFamily="34" charset="0"/>
                <a:cs typeface="Times New Roman" panose="02020603050405020304" pitchFamily="18" charset="0"/>
              </a:rPr>
              <a:t>ō</a:t>
            </a:r>
            <a:r>
              <a:rPr lang="pt-BR" altLang="pt-BR" sz="7200" b="1" i="1">
                <a:solidFill>
                  <a:srgbClr val="66CCFF"/>
                </a:solidFill>
                <a:latin typeface="Abadi MT Condensed Light" pitchFamily="34" charset="0"/>
              </a:rPr>
              <a:t>rís</a:t>
            </a:r>
            <a:r>
              <a:rPr lang="pt-BR" altLang="pt-BR" sz="7200" b="1">
                <a:solidFill>
                  <a:srgbClr val="66CCFF"/>
                </a:solidFill>
                <a:latin typeface="Abadi MT Condensed Light" pitchFamily="34" charset="0"/>
              </a:rPr>
              <a:t> </a:t>
            </a:r>
            <a:r>
              <a:rPr lang="pt-BR" altLang="pt-BR" sz="7200" b="1" i="1">
                <a:solidFill>
                  <a:srgbClr val="66CCFF"/>
                </a:solidFill>
                <a:latin typeface="Abadi MT Condensed Light" pitchFamily="34" charset="0"/>
              </a:rPr>
              <a:t>hamartías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, “</a:t>
            </a:r>
            <a:r>
              <a:rPr lang="pt-BR" altLang="pt-BR" sz="7200" b="1">
                <a:solidFill>
                  <a:srgbClr val="FF0000"/>
                </a:solidFill>
                <a:latin typeface="Abadi MT Condensed Light" pitchFamily="34" charset="0"/>
              </a:rPr>
              <a:t>sem pe-cado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”, é o que o escritor sagrado</a:t>
            </a:r>
            <a:r>
              <a:rPr lang="pt-BR" altLang="pt-BR" sz="64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registrou.</a:t>
            </a:r>
            <a:r>
              <a:rPr lang="pt-BR" altLang="pt-BR" sz="6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Esta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chemeClr val="tx1"/>
                </a:solidFill>
                <a:latin typeface="Abadi MT Condensed Light" pitchFamily="34" charset="0"/>
              </a:rPr>
              <a:t>fór-mula é nominal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 e deve ser vista em contraste com </a:t>
            </a:r>
            <a:r>
              <a:rPr lang="pt-BR" altLang="pt-BR" sz="7200" b="1" i="1" u="sng">
                <a:solidFill>
                  <a:srgbClr val="66CCFF"/>
                </a:solidFill>
                <a:latin typeface="Abadi MT Condensed Light" pitchFamily="34" charset="0"/>
              </a:rPr>
              <a:t>ch</a:t>
            </a:r>
            <a:r>
              <a:rPr lang="en-US" altLang="pt-BR" sz="7200" b="1" i="1" u="sng">
                <a:solidFill>
                  <a:srgbClr val="66CCFF"/>
                </a:solidFill>
                <a:latin typeface="Abadi MT Condensed Light" pitchFamily="34" charset="0"/>
                <a:cs typeface="Times New Roman" panose="02020603050405020304" pitchFamily="18" charset="0"/>
              </a:rPr>
              <a:t>ō</a:t>
            </a:r>
            <a:r>
              <a:rPr lang="pt-BR" altLang="pt-BR" sz="7200" b="1" i="1" u="sng">
                <a:solidFill>
                  <a:srgbClr val="66CCFF"/>
                </a:solidFill>
                <a:latin typeface="Abadi MT Condensed Light" pitchFamily="34" charset="0"/>
              </a:rPr>
              <a:t>rís</a:t>
            </a:r>
            <a:r>
              <a:rPr lang="pt-BR" altLang="pt-BR" sz="7200" b="1" u="sng">
                <a:solidFill>
                  <a:srgbClr val="66CCFF"/>
                </a:solidFill>
                <a:latin typeface="Abadi MT Condensed Light" pitchFamily="34" charset="0"/>
              </a:rPr>
              <a:t> </a:t>
            </a:r>
            <a:r>
              <a:rPr lang="pt-BR" altLang="pt-BR" sz="7200" b="1" i="1" u="sng">
                <a:solidFill>
                  <a:srgbClr val="66CCFF"/>
                </a:solidFill>
                <a:latin typeface="Abadi MT Condensed Light" pitchFamily="34" charset="0"/>
              </a:rPr>
              <a:t>hamartánein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, </a:t>
            </a:r>
            <a:r>
              <a:rPr lang="pt-BR" altLang="pt-BR" sz="7200" b="1">
                <a:solidFill>
                  <a:schemeClr val="tx1"/>
                </a:solidFill>
                <a:latin typeface="Abadi MT Condensed Light" pitchFamily="34" charset="0"/>
              </a:rPr>
              <a:t>fórmula verbal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 que significa “</a:t>
            </a:r>
            <a:r>
              <a:rPr lang="pt-BR" altLang="pt-BR" sz="7200" b="1">
                <a:solidFill>
                  <a:srgbClr val="FF3300"/>
                </a:solidFill>
                <a:latin typeface="Abadi MT Condensed Light" pitchFamily="34" charset="0"/>
              </a:rPr>
              <a:t>sem pecar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”.</a:t>
            </a:r>
            <a:endParaRPr lang="pt-BR" altLang="pt-BR" sz="7200" b="1" i="1">
              <a:solidFill>
                <a:srgbClr val="FFFF00"/>
              </a:solidFill>
              <a:latin typeface="Abadi MT Condensed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>
            <a:extLst>
              <a:ext uri="{FF2B5EF4-FFF2-40B4-BE49-F238E27FC236}">
                <a16:creationId xmlns:a16="http://schemas.microsoft.com/office/drawing/2014/main" id="{6F4CBAF9-E9F0-4D6F-9C7B-26171078C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6246812"/>
          </a:xfrm>
        </p:spPr>
        <p:txBody>
          <a:bodyPr/>
          <a:lstStyle/>
          <a:p>
            <a:r>
              <a:rPr lang="pt-BR" altLang="pt-BR" sz="6000" b="1">
                <a:solidFill>
                  <a:srgbClr val="FFFF00"/>
                </a:solidFill>
              </a:rPr>
              <a:t>Em outras palavras, isso é mais que afirmar que Jesus não cometeu pecado. O escritor de Hebreus está dizendo que </a:t>
            </a:r>
            <a:r>
              <a:rPr lang="pt-BR" altLang="pt-BR" sz="6000" b="1">
                <a:solidFill>
                  <a:srgbClr val="FF0000"/>
                </a:solidFill>
              </a:rPr>
              <a:t>Ele não possuía pecado!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>
            <a:extLst>
              <a:ext uri="{FF2B5EF4-FFF2-40B4-BE49-F238E27FC236}">
                <a16:creationId xmlns:a16="http://schemas.microsoft.com/office/drawing/2014/main" id="{CFF07B4E-BB0C-4628-92FB-BE5822F3B0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9144000" cy="518477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Como diz B. F. C. Atikinson, em referência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à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Hebreus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4:15,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“Sua [de Jesus] natureza imaculada não continha nada que corres-pondesse à tentação, como ocorre conosco.”</a:t>
            </a:r>
            <a:endParaRPr lang="pt-BR" altLang="pt-BR" sz="6600" b="1">
              <a:solidFill>
                <a:srgbClr val="FFFF00"/>
              </a:solidFill>
            </a:endParaRPr>
          </a:p>
        </p:txBody>
      </p:sp>
      <p:sp>
        <p:nvSpPr>
          <p:cNvPr id="100357" name="Text Box 5">
            <a:extLst>
              <a:ext uri="{FF2B5EF4-FFF2-40B4-BE49-F238E27FC236}">
                <a16:creationId xmlns:a16="http://schemas.microsoft.com/office/drawing/2014/main" id="{F3498EA0-07F4-415E-BF12-056B150E6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941888"/>
            <a:ext cx="85693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altLang="pt-BR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					</a:t>
            </a:r>
            <a:r>
              <a:rPr lang="en-US" altLang="pt-BR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The Theology of Prepo-sitions</a:t>
            </a:r>
            <a:r>
              <a:rPr lang="en-US" altLang="pt-BR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pt-BR" sz="32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5.</a:t>
            </a:r>
            <a:endParaRPr lang="pt-BR" altLang="pt-BR" sz="3200" b="1">
              <a:effectLst>
                <a:outerShdw blurRad="38100" dist="38100" dir="2700000" algn="tl">
                  <a:srgbClr val="000000"/>
                </a:outerShdw>
              </a:effectLst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/>
      <p:bldP spid="10035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>
            <a:extLst>
              <a:ext uri="{FF2B5EF4-FFF2-40B4-BE49-F238E27FC236}">
                <a16:creationId xmlns:a16="http://schemas.microsoft.com/office/drawing/2014/main" id="{CA1C92B2-4CE4-4507-AFD4-49418F60B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Ou, então, nos termos de Paulo: Ele “não conheceu o pecado” (II Cor 3:21). Repetindo, isso é mais que </a:t>
            </a:r>
            <a:r>
              <a:rPr lang="pt-BR" altLang="pt-BR" sz="7200" b="1" i="1">
                <a:solidFill>
                  <a:srgbClr val="FFFF00"/>
                </a:solidFill>
                <a:latin typeface="Abadi MT Condensed Light" pitchFamily="34" charset="0"/>
              </a:rPr>
              <a:t>não pecar</a:t>
            </a:r>
            <a:r>
              <a:rPr lang="pt-BR" altLang="pt-BR" sz="4800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; aponta para uma </a:t>
            </a:r>
            <a:r>
              <a:rPr lang="pt-BR" altLang="pt-BR" sz="7200" b="1">
                <a:solidFill>
                  <a:srgbClr val="FF0000"/>
                </a:solidFill>
                <a:latin typeface="Abadi MT Condensed Light" pitchFamily="34" charset="0"/>
              </a:rPr>
              <a:t>natureza humana moralmente imaculada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4946B8FA-65C4-4C84-9E2E-2CE2FA3601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Admitimos que Jesus Cristo é “verdadeira-mente Deus e verdadei-ramente homem, da mesma essência do Pai de acordo com a divin-dade, e da mesma es-sência nossa de acordo com a humanidade.”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>
            <a:extLst>
              <a:ext uri="{FF2B5EF4-FFF2-40B4-BE49-F238E27FC236}">
                <a16:creationId xmlns:a16="http://schemas.microsoft.com/office/drawing/2014/main" id="{7B9AD947-E173-4809-B81B-FDDD851FB4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7800" b="1">
                <a:solidFill>
                  <a:srgbClr val="FFFF00"/>
                </a:solidFill>
                <a:latin typeface="Arial Black" panose="020B0A04020102020204" pitchFamily="34" charset="0"/>
              </a:rPr>
              <a:t>Impecabilidade e Debilidade:</a:t>
            </a:r>
            <a:br>
              <a:rPr lang="pt-BR" altLang="pt-BR" sz="7800" b="1">
                <a:solidFill>
                  <a:srgbClr val="FFFF00"/>
                </a:solidFill>
                <a:latin typeface="Arial Black" panose="020B0A04020102020204" pitchFamily="34" charset="0"/>
              </a:rPr>
            </a:br>
            <a:br>
              <a:rPr lang="pt-BR" altLang="pt-BR" sz="3200" b="1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pt-BR" altLang="pt-BR" sz="11000" b="1" u="sng">
                <a:solidFill>
                  <a:srgbClr val="66CCFF"/>
                </a:solidFill>
                <a:latin typeface="Impact" panose="020B0806030902050204" pitchFamily="34" charset="0"/>
              </a:rPr>
              <a:t>Os Conceitos em Harmonia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>
            <a:extLst>
              <a:ext uri="{FF2B5EF4-FFF2-40B4-BE49-F238E27FC236}">
                <a16:creationId xmlns:a16="http://schemas.microsoft.com/office/drawing/2014/main" id="{36811CF2-E94B-41AC-B330-556E359BC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624681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pt-BR" altLang="pt-BR" sz="7200" b="1">
                <a:solidFill>
                  <a:srgbClr val="66CCFF"/>
                </a:solidFill>
                <a:latin typeface="Arial Black" panose="020B0A04020102020204" pitchFamily="34" charset="0"/>
              </a:rPr>
              <a:t>Um terceiro gru-po de citações esclarece defini-tivamente o as-sunto.</a:t>
            </a:r>
            <a:br>
              <a:rPr lang="pt-BR" altLang="pt-BR" sz="7200" b="1">
                <a:latin typeface="Arial Black" panose="020B0A04020102020204" pitchFamily="34" charset="0"/>
              </a:rPr>
            </a:br>
            <a:br>
              <a:rPr lang="pt-BR" altLang="pt-BR" sz="4000" b="1">
                <a:latin typeface="Arial Black" panose="020B0A04020102020204" pitchFamily="34" charset="0"/>
              </a:rPr>
            </a:br>
            <a:r>
              <a:rPr lang="pt-BR" altLang="pt-BR" sz="7200" b="1">
                <a:latin typeface="Arial Black" panose="020B0A04020102020204" pitchFamily="34" charset="0"/>
              </a:rPr>
              <a:t> </a:t>
            </a:r>
            <a:r>
              <a:rPr lang="pt-BR" altLang="pt-BR" sz="6600">
                <a:solidFill>
                  <a:srgbClr val="33CC33"/>
                </a:solidFill>
                <a:latin typeface="Arial Black" panose="020B0A04020102020204" pitchFamily="34" charset="0"/>
              </a:rPr>
              <a:t>&lt;</a:t>
            </a:r>
            <a:r>
              <a:rPr lang="pt-BR" altLang="pt-BR" sz="7400">
                <a:solidFill>
                  <a:srgbClr val="33CC33"/>
                </a:solidFill>
                <a:latin typeface="Arial Black" panose="020B0A04020102020204" pitchFamily="34" charset="0"/>
              </a:rPr>
              <a:t>Ênfase</a:t>
            </a:r>
            <a:r>
              <a:rPr lang="pt-BR" altLang="pt-BR" sz="2800">
                <a:solidFill>
                  <a:srgbClr val="33CC33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7400">
                <a:solidFill>
                  <a:srgbClr val="33CC33"/>
                </a:solidFill>
                <a:latin typeface="Arial Black" panose="020B0A04020102020204" pitchFamily="34" charset="0"/>
              </a:rPr>
              <a:t>suprida</a:t>
            </a:r>
            <a:r>
              <a:rPr lang="pt-BR" altLang="pt-BR" sz="6600">
                <a:solidFill>
                  <a:srgbClr val="33CC33"/>
                </a:solidFill>
                <a:latin typeface="Arial Black" panose="020B0A04020102020204" pitchFamily="34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>
            <a:extLst>
              <a:ext uri="{FF2B5EF4-FFF2-40B4-BE49-F238E27FC236}">
                <a16:creationId xmlns:a16="http://schemas.microsoft.com/office/drawing/2014/main" id="{66F5E739-2E18-47BF-86D9-1D6C299CC6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4375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7200" b="1">
                <a:solidFill>
                  <a:srgbClr val="FFFF00"/>
                </a:solidFill>
                <a:effectLst/>
                <a:latin typeface="Abadi MT Condensed Light" pitchFamily="34" charset="0"/>
              </a:rPr>
              <a:t>“Jesus aceitou a humanida-de quando a raça havia si-do </a:t>
            </a:r>
            <a:r>
              <a:rPr lang="pt-BR" altLang="pt-BR" sz="7200" b="1" i="1">
                <a:solidFill>
                  <a:srgbClr val="FFFF00"/>
                </a:solidFill>
                <a:effectLst/>
                <a:latin typeface="Abadi MT Condensed Light" pitchFamily="34" charset="0"/>
              </a:rPr>
              <a:t>enfraquecida</a:t>
            </a:r>
            <a:r>
              <a:rPr lang="pt-BR" altLang="pt-BR" sz="7200" b="1">
                <a:solidFill>
                  <a:srgbClr val="FFFF00"/>
                </a:solidFill>
                <a:effectLst/>
                <a:latin typeface="Abadi MT Condensed Light" pitchFamily="34" charset="0"/>
              </a:rPr>
              <a:t> por quatro mil anos de pecado.”</a:t>
            </a:r>
            <a:r>
              <a:rPr lang="pt-BR" altLang="pt-BR" sz="4000"/>
              <a:t>	</a:t>
            </a:r>
          </a:p>
        </p:txBody>
      </p:sp>
      <p:sp>
        <p:nvSpPr>
          <p:cNvPr id="102405" name="Text Box 5">
            <a:extLst>
              <a:ext uri="{FF2B5EF4-FFF2-40B4-BE49-F238E27FC236}">
                <a16:creationId xmlns:a16="http://schemas.microsoft.com/office/drawing/2014/main" id="{7AFDE04A-C895-4879-B930-36427C54A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4365625"/>
            <a:ext cx="7200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4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O Desejado de Todas as Nações</a:t>
            </a:r>
            <a:r>
              <a:rPr lang="pt-BR" altLang="pt-BR" sz="38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33.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  <p:bldP spid="10240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>
            <a:extLst>
              <a:ext uri="{FF2B5EF4-FFF2-40B4-BE49-F238E27FC236}">
                <a16:creationId xmlns:a16="http://schemas.microsoft.com/office/drawing/2014/main" id="{4EB2FBD6-9982-4517-8D66-752FBABDC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6000">
                <a:solidFill>
                  <a:srgbClr val="FFFF00"/>
                </a:solidFill>
                <a:latin typeface="Comic Sans MS" panose="030F0702030302020204" pitchFamily="66" charset="0"/>
              </a:rPr>
              <a:t>No mesmo parágrafo ela afirma que Cristo subordinou-Se à lei da hereditariedade. O conceito chave desta citação é </a:t>
            </a:r>
            <a:r>
              <a:rPr lang="pt-BR" altLang="pt-BR" sz="6000" i="1">
                <a:solidFill>
                  <a:srgbClr val="FF0000"/>
                </a:solidFill>
                <a:latin typeface="Comic Sans MS" panose="030F0702030302020204" pitchFamily="66" charset="0"/>
              </a:rPr>
              <a:t>humanidade enfraquecida</a:t>
            </a:r>
            <a:r>
              <a:rPr lang="pt-BR" altLang="pt-BR" sz="6000">
                <a:solidFill>
                  <a:srgbClr val="FFFF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>
            <a:extLst>
              <a:ext uri="{FF2B5EF4-FFF2-40B4-BE49-F238E27FC236}">
                <a16:creationId xmlns:a16="http://schemas.microsoft.com/office/drawing/2014/main" id="{E044D8AF-BC29-4EC5-B8ED-DB9A7CB2C1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“Separada da presença de Deus, a família humana, a cada geração sucessiva, estivera se afastando mais e mais, da pureza, sabedoria e conhecimentos originais, que Adão possuía no Éden.</a:t>
            </a:r>
            <a:r>
              <a:rPr lang="pt-BR" altLang="pt-B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>
            <a:extLst>
              <a:ext uri="{FF2B5EF4-FFF2-40B4-BE49-F238E27FC236}">
                <a16:creationId xmlns:a16="http://schemas.microsoft.com/office/drawing/2014/main" id="{1EEF28C9-E89A-4DAB-BF34-FD85D12D5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5167312"/>
          </a:xfrm>
        </p:spPr>
        <p:txBody>
          <a:bodyPr/>
          <a:lstStyle/>
          <a:p>
            <a:pPr algn="l">
              <a:lnSpc>
                <a:spcPct val="80000"/>
              </a:lnSpc>
            </a:pPr>
            <a:br>
              <a:rPr lang="pt-BR" altLang="pt-BR" sz="2000" b="1" i="1">
                <a:latin typeface="Abadi MT Condensed Light" pitchFamily="34" charset="0"/>
              </a:rPr>
            </a:br>
            <a:r>
              <a:rPr lang="pt-BR" altLang="pt-BR" sz="5400" b="1" i="1">
                <a:solidFill>
                  <a:srgbClr val="FFFF00"/>
                </a:solidFill>
                <a:latin typeface="Abadi MT Condensed Light" pitchFamily="34" charset="0"/>
              </a:rPr>
              <a:t>“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Cristo suportou os pecados e fraque-zas da raça humana tais como existi-am quando Ele veio à Terra para aju-dar o homem. Em favor da raça, tendo sobre Si as fraquezas do homem caí-do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, devia Ele resistir as tentações de Satanás em todos os pontos em que o homem seria tentado.”</a:t>
            </a:r>
            <a:r>
              <a:rPr lang="pt-BR" altLang="pt-BR" sz="4000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112645" name="Text Box 5">
            <a:extLst>
              <a:ext uri="{FF2B5EF4-FFF2-40B4-BE49-F238E27FC236}">
                <a16:creationId xmlns:a16="http://schemas.microsoft.com/office/drawing/2014/main" id="{27300734-FCC6-438C-AA47-820E3E693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5013325"/>
            <a:ext cx="35274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BR" altLang="pt-BR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Mensagens Escolhi-das</a:t>
            </a:r>
            <a:r>
              <a:rPr lang="pt-BR" altLang="pt-BR" sz="32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I:267, 268.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/>
      <p:bldP spid="11264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>
            <a:extLst>
              <a:ext uri="{FF2B5EF4-FFF2-40B4-BE49-F238E27FC236}">
                <a16:creationId xmlns:a16="http://schemas.microsoft.com/office/drawing/2014/main" id="{61075E87-8EF5-49A1-8447-9BD87F918C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569325" cy="6246812"/>
          </a:xfrm>
        </p:spPr>
        <p:txBody>
          <a:bodyPr/>
          <a:lstStyle/>
          <a:p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Aqui é afirmado que Je-sus não veio no vigor de Adão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antes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da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queda.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Ele assumiu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uma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natureza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hu</a:t>
            </a:r>
            <a:r>
              <a:rPr lang="pt-BR" altLang="pt-BR" b="1">
                <a:solidFill>
                  <a:srgbClr val="FFFF00"/>
                </a:solidFill>
                <a:latin typeface="Comic Sans MS" panose="030F0702030302020204" pitchFamily="66" charset="0"/>
              </a:rPr>
              <a:t>-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mana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enfraquecida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física, mental e espiritualmente pelo pecado, e venceu o inimigo nesta condição.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>
            <a:extLst>
              <a:ext uri="{FF2B5EF4-FFF2-40B4-BE49-F238E27FC236}">
                <a16:creationId xmlns:a16="http://schemas.microsoft.com/office/drawing/2014/main" id="{E81A5C60-FFEC-4FC0-B875-5CE90BB38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46640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“É um irmão</a:t>
            </a:r>
            <a:r>
              <a:rPr lang="pt-BR" altLang="pt-BR" sz="7200" b="1">
                <a:latin typeface="Abadi MT Condensed Light" pitchFamily="34" charset="0"/>
              </a:rPr>
              <a:t> </a:t>
            </a:r>
            <a:r>
              <a:rPr lang="pt-BR" altLang="pt-BR" sz="7200" b="1" i="1" u="sng">
                <a:solidFill>
                  <a:srgbClr val="FF0000"/>
                </a:solidFill>
                <a:latin typeface="Abadi MT Condensed Light" pitchFamily="34" charset="0"/>
              </a:rPr>
              <a:t>em nossas fraquezas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, mas</a:t>
            </a:r>
            <a:r>
              <a:rPr lang="pt-BR" altLang="pt-BR" sz="7200" b="1">
                <a:latin typeface="Abadi MT Condensed Light" pitchFamily="34" charset="0"/>
              </a:rPr>
              <a:t> </a:t>
            </a:r>
            <a:r>
              <a:rPr lang="pt-BR" altLang="pt-BR" sz="7200" b="1" i="1" u="sng">
                <a:solidFill>
                  <a:srgbClr val="FF0000"/>
                </a:solidFill>
                <a:latin typeface="Abadi MT Condensed Light" pitchFamily="34" charset="0"/>
              </a:rPr>
              <a:t>não em possuir idênticas paixões</a:t>
            </a:r>
            <a:r>
              <a:rPr lang="pt-BR" altLang="pt-BR" sz="7200" b="1">
                <a:latin typeface="Abadi MT Condensed Light" pitchFamily="34" charset="0"/>
              </a:rPr>
              <a:t>. 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Sendo </a:t>
            </a:r>
            <a:r>
              <a:rPr lang="pt-BR" altLang="pt-BR" sz="7200" b="1" i="1">
                <a:solidFill>
                  <a:srgbClr val="FF0000"/>
                </a:solidFill>
                <a:latin typeface="Abadi MT Condensed Light" pitchFamily="34" charset="0"/>
              </a:rPr>
              <a:t>sem pecado</a:t>
            </a:r>
            <a:r>
              <a:rPr lang="pt-BR" altLang="pt-BR" sz="7200" b="1">
                <a:solidFill>
                  <a:srgbClr val="FFFF00"/>
                </a:solidFill>
                <a:latin typeface="Abadi MT Condensed Light" pitchFamily="34" charset="0"/>
              </a:rPr>
              <a:t>, Sua natureza recuava do mal.”</a:t>
            </a:r>
            <a:endParaRPr lang="pt-BR" altLang="pt-BR">
              <a:solidFill>
                <a:srgbClr val="FFFF00"/>
              </a:solidFill>
            </a:endParaRPr>
          </a:p>
        </p:txBody>
      </p:sp>
      <p:sp>
        <p:nvSpPr>
          <p:cNvPr id="116741" name="Text Box 5">
            <a:extLst>
              <a:ext uri="{FF2B5EF4-FFF2-40B4-BE49-F238E27FC236}">
                <a16:creationId xmlns:a16="http://schemas.microsoft.com/office/drawing/2014/main" id="{09496FD0-E0A9-49E0-984E-177FCE5E8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4724400"/>
            <a:ext cx="59055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BR" altLang="pt-BR" sz="4000" b="1" i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Testemunhos Seletos</a:t>
            </a:r>
            <a:r>
              <a:rPr lang="pt-BR" altLang="pt-B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</a:t>
            </a:r>
            <a:r>
              <a:rPr lang="pt-BR" altLang="pt-BR" sz="34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I:220.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  <p:bldP spid="116741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>
            <a:extLst>
              <a:ext uri="{FF2B5EF4-FFF2-40B4-BE49-F238E27FC236}">
                <a16:creationId xmlns:a16="http://schemas.microsoft.com/office/drawing/2014/main" id="{810FF027-213D-49E2-88F6-E8FCF36B4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>
                <a:solidFill>
                  <a:srgbClr val="FFFF00"/>
                </a:solidFill>
                <a:latin typeface="Arial Black" panose="020B0A04020102020204" pitchFamily="34" charset="0"/>
              </a:rPr>
              <a:t>Com estas palavras, são apresentados os dois lados da moeda. “...em nossas fraque-zas” implica</a:t>
            </a:r>
            <a:r>
              <a:rPr lang="pt-BR" altLang="pt-BR" sz="5400"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0000"/>
                </a:solidFill>
                <a:latin typeface="Arial Black" panose="020B0A04020102020204" pitchFamily="34" charset="0"/>
              </a:rPr>
              <a:t>condição</a:t>
            </a:r>
            <a:r>
              <a:rPr lang="pt-BR" altLang="pt-BR" sz="5400"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0000"/>
                </a:solidFill>
                <a:latin typeface="Arial Black" panose="020B0A04020102020204" pitchFamily="34" charset="0"/>
              </a:rPr>
              <a:t>pós-lapsariana</a:t>
            </a:r>
            <a:r>
              <a:rPr lang="pt-BR" altLang="pt-BR" sz="5400">
                <a:solidFill>
                  <a:srgbClr val="FFFF00"/>
                </a:solidFill>
                <a:latin typeface="Arial Black" panose="020B0A04020102020204" pitchFamily="34" charset="0"/>
              </a:rPr>
              <a:t>, enquan-to</a:t>
            </a:r>
            <a:r>
              <a:rPr lang="pt-BR" altLang="pt-BR" sz="400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FF00"/>
                </a:solidFill>
                <a:latin typeface="Arial Black" panose="020B0A04020102020204" pitchFamily="34" charset="0"/>
              </a:rPr>
              <a:t>“não</a:t>
            </a:r>
            <a:r>
              <a:rPr lang="pt-BR" altLang="pt-BR" sz="400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FF00"/>
                </a:solidFill>
                <a:latin typeface="Arial Black" panose="020B0A04020102020204" pitchFamily="34" charset="0"/>
              </a:rPr>
              <a:t>em</a:t>
            </a:r>
            <a:r>
              <a:rPr lang="pt-BR" altLang="pt-BR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FF00"/>
                </a:solidFill>
                <a:latin typeface="Arial Black" panose="020B0A04020102020204" pitchFamily="34" charset="0"/>
              </a:rPr>
              <a:t>possuir</a:t>
            </a:r>
            <a:r>
              <a:rPr lang="pt-BR" altLang="pt-BR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FF00"/>
                </a:solidFill>
                <a:latin typeface="Arial Black" panose="020B0A04020102020204" pitchFamily="34" charset="0"/>
              </a:rPr>
              <a:t>idên-ticas paixões,” e “sem pecado” implicam</a:t>
            </a:r>
            <a:r>
              <a:rPr lang="pt-BR" altLang="pt-BR" sz="5400">
                <a:latin typeface="Arial Black" panose="020B0A04020102020204" pitchFamily="34" charset="0"/>
              </a:rPr>
              <a:t> </a:t>
            </a:r>
            <a:r>
              <a:rPr lang="pt-BR" altLang="pt-BR" sz="5400">
                <a:solidFill>
                  <a:srgbClr val="FF0000"/>
                </a:solidFill>
                <a:latin typeface="Arial Black" panose="020B0A04020102020204" pitchFamily="34" charset="0"/>
              </a:rPr>
              <a:t>con-dição pré-lapsariana</a:t>
            </a:r>
            <a:r>
              <a:rPr lang="pt-BR" altLang="pt-BR" sz="5400">
                <a:latin typeface="Arial Black" panose="020B0A04020102020204" pitchFamily="34" charset="0"/>
              </a:rPr>
              <a:t>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>
            <a:extLst>
              <a:ext uri="{FF2B5EF4-FFF2-40B4-BE49-F238E27FC236}">
                <a16:creationId xmlns:a16="http://schemas.microsoft.com/office/drawing/2014/main" id="{0EDE972B-B3FD-45DF-A527-578BBDB5E5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175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Cristo arcou com uma huma-nidade enfraquecida pelo pe-cado, mas </a:t>
            </a:r>
            <a:r>
              <a:rPr lang="pt-BR" altLang="pt-BR" sz="6600" b="1" i="1">
                <a:solidFill>
                  <a:srgbClr val="FF0000"/>
                </a:solidFill>
                <a:latin typeface="Abadi MT Condensed Light" pitchFamily="34" charset="0"/>
              </a:rPr>
              <a:t>moralmente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 era imaculado. João 14:30 afirma que o diabo não encontrava, em Jesus, eco para as suas tentações.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>
            <a:extLst>
              <a:ext uri="{FF2B5EF4-FFF2-40B4-BE49-F238E27FC236}">
                <a16:creationId xmlns:a16="http://schemas.microsoft.com/office/drawing/2014/main" id="{354E6BEE-F82B-4A38-9A63-35C906B50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569325" cy="62468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É crido igualmente que, ao encarnar e viver a vida humana, o Filho de Deus assumiu, justo como nós, uma humani-dade sensível às tenta-ções de Satanás, mas, bem ao contrário de nós, sem jamais ter pecado</a:t>
            </a:r>
            <a:endParaRPr lang="pt-BR" altLang="pt-B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4">
            <a:extLst>
              <a:ext uri="{FF2B5EF4-FFF2-40B4-BE49-F238E27FC236}">
                <a16:creationId xmlns:a16="http://schemas.microsoft.com/office/drawing/2014/main" id="{2F958B25-C2B4-4057-AFA5-FA3C86792B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8800" b="1">
                <a:solidFill>
                  <a:srgbClr val="FFFF00"/>
                </a:solidFill>
                <a:latin typeface="Calisto MT" panose="02040603050505030304" pitchFamily="18" charset="0"/>
              </a:rPr>
              <a:t>Mais algumas ci-tações realçam o</a:t>
            </a:r>
            <a:r>
              <a:rPr lang="pt-BR" altLang="pt-BR" sz="8800" b="1">
                <a:latin typeface="Calisto MT" panose="02040603050505030304" pitchFamily="18" charset="0"/>
              </a:rPr>
              <a:t> </a:t>
            </a:r>
            <a:r>
              <a:rPr lang="pt-BR" altLang="pt-BR" sz="8800" b="1">
                <a:solidFill>
                  <a:srgbClr val="66CCFF"/>
                </a:solidFill>
                <a:latin typeface="Calisto MT" panose="02040603050505030304" pitchFamily="18" charset="0"/>
              </a:rPr>
              <a:t>necessário equilíbrio</a:t>
            </a:r>
            <a:r>
              <a:rPr lang="pt-BR" altLang="pt-BR" sz="8800" b="1">
                <a:latin typeface="Calisto MT" panose="02040603050505030304" pitchFamily="18" charset="0"/>
              </a:rPr>
              <a:t> </a:t>
            </a:r>
            <a:r>
              <a:rPr lang="pt-BR" altLang="pt-BR" sz="8800" b="1">
                <a:solidFill>
                  <a:srgbClr val="FFFF00"/>
                </a:solidFill>
                <a:latin typeface="Calisto MT" panose="02040603050505030304" pitchFamily="18" charset="0"/>
              </a:rPr>
              <a:t>entre os dois aspectos: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4">
            <a:extLst>
              <a:ext uri="{FF2B5EF4-FFF2-40B4-BE49-F238E27FC236}">
                <a16:creationId xmlns:a16="http://schemas.microsoft.com/office/drawing/2014/main" id="{CDB5F92E-DE29-4C2F-A043-195DA40601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“Ele era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incontaminado pela cor-rupção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, um </a:t>
            </a:r>
            <a:r>
              <a:rPr lang="pt-BR" altLang="pt-BR" sz="5400" b="1" i="1">
                <a:solidFill>
                  <a:srgbClr val="FFFF00"/>
                </a:solidFill>
                <a:latin typeface="Abadi MT Condensed Light" pitchFamily="34" charset="0"/>
              </a:rPr>
              <a:t>estranho ao pecado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 [</a:t>
            </a:r>
            <a:r>
              <a:rPr lang="pt-BR" altLang="pt-BR" sz="5400" b="1">
                <a:solidFill>
                  <a:schemeClr val="tx1"/>
                </a:solidFill>
                <a:latin typeface="Abadi MT Condensed Light" pitchFamily="34" charset="0"/>
              </a:rPr>
              <a:t>condição pré-lapsariana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]; contudo orava, e freqüentemente com gran-de clamor e lágrimas. Orava por Seus discípulos e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por Si mesmo</a:t>
            </a:r>
            <a:r>
              <a:rPr lang="pt-BR" altLang="pt-BR" sz="5400" b="1">
                <a:solidFill>
                  <a:srgbClr val="FF0000"/>
                </a:solidFill>
                <a:latin typeface="Abadi MT Condensed Light" pitchFamily="34" charset="0"/>
              </a:rPr>
              <a:t>,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identificando-Se assim com nossas falhas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 que são tão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comuns à huma-nidade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 [</a:t>
            </a:r>
            <a:r>
              <a:rPr lang="pt-BR" altLang="pt-BR" sz="5400" b="1">
                <a:solidFill>
                  <a:schemeClr val="tx1"/>
                </a:solidFill>
                <a:latin typeface="Abadi MT Condensed Light" pitchFamily="34" charset="0"/>
              </a:rPr>
              <a:t>condição pós-lapsariana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].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4">
            <a:extLst>
              <a:ext uri="{FF2B5EF4-FFF2-40B4-BE49-F238E27FC236}">
                <a16:creationId xmlns:a16="http://schemas.microsoft.com/office/drawing/2014/main" id="{A137DB08-9756-4274-BFC5-0E1FFFFE8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“Era um poderoso intercessor,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não possuindo as paixões de nossa na-tureza humana caída</a:t>
            </a:r>
            <a:r>
              <a:rPr lang="pt-BR" altLang="pt-BR" sz="5400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[</a:t>
            </a:r>
            <a:r>
              <a:rPr lang="pt-BR" altLang="pt-BR" sz="5400" b="1">
                <a:solidFill>
                  <a:schemeClr val="tx1"/>
                </a:solidFill>
                <a:latin typeface="Abadi MT Condensed Light" pitchFamily="34" charset="0"/>
              </a:rPr>
              <a:t>condição pré-lapsariana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], mas rodeado das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mês-ma fraquezas</a:t>
            </a:r>
            <a:r>
              <a:rPr lang="pt-BR" altLang="pt-BR" sz="5400" b="1" u="sng">
                <a:solidFill>
                  <a:srgbClr val="FF0000"/>
                </a:solidFill>
                <a:latin typeface="Abadi MT Condensed Light" pitchFamily="34" charset="0"/>
              </a:rPr>
              <a:t>, </a:t>
            </a:r>
            <a:r>
              <a:rPr lang="pt-BR" altLang="pt-BR" sz="5400" b="1" i="1" u="sng">
                <a:solidFill>
                  <a:srgbClr val="FF0000"/>
                </a:solidFill>
                <a:latin typeface="Abadi MT Condensed Light" pitchFamily="34" charset="0"/>
              </a:rPr>
              <a:t>tentado em tudo co-mo nós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 [</a:t>
            </a:r>
            <a:r>
              <a:rPr lang="pt-BR" altLang="pt-BR" sz="5400" b="1">
                <a:solidFill>
                  <a:schemeClr val="tx1"/>
                </a:solidFill>
                <a:latin typeface="Abadi MT Condensed Light" pitchFamily="34" charset="0"/>
              </a:rPr>
              <a:t>condição pós-lapsariana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]. Jesus suportou a agonia que reque-ria ajuda e apoio de Seu Pai [</a:t>
            </a:r>
            <a:r>
              <a:rPr lang="pt-BR" altLang="pt-BR" sz="5400" b="1">
                <a:solidFill>
                  <a:schemeClr val="tx1"/>
                </a:solidFill>
                <a:latin typeface="Abadi MT Condensed Light" pitchFamily="34" charset="0"/>
              </a:rPr>
              <a:t>condi-ção pós-lapsariana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].”</a:t>
            </a:r>
          </a:p>
        </p:txBody>
      </p:sp>
      <p:sp>
        <p:nvSpPr>
          <p:cNvPr id="126981" name="Text Box 5">
            <a:extLst>
              <a:ext uri="{FF2B5EF4-FFF2-40B4-BE49-F238E27FC236}">
                <a16:creationId xmlns:a16="http://schemas.microsoft.com/office/drawing/2014/main" id="{79A4C1D3-D602-45BE-9D9D-782F1EB75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5661025"/>
            <a:ext cx="363537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en-US" altLang="pt-BR" sz="3600" b="1" i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Testimonies</a:t>
            </a:r>
            <a:r>
              <a:rPr lang="en-US" altLang="pt-BR" sz="3600" b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n-US" altLang="pt-BR" sz="3600" b="1" i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for the Church</a:t>
            </a:r>
            <a:r>
              <a:rPr lang="en-US" altLang="pt-BR" sz="3200" b="1" i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</a:t>
            </a:r>
            <a:r>
              <a:rPr lang="en-US" altLang="pt-BR" sz="3000" b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II:508, 509.</a:t>
            </a:r>
            <a:endParaRPr lang="pt-BR" altLang="pt-BR" sz="3000" b="1">
              <a:solidFill>
                <a:srgbClr val="66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/>
      <p:bldP spid="126981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>
            <a:extLst>
              <a:ext uri="{FF2B5EF4-FFF2-40B4-BE49-F238E27FC236}">
                <a16:creationId xmlns:a16="http://schemas.microsoft.com/office/drawing/2014/main" id="{9BE77F50-619D-47F1-8228-4EA9946D2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37288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“Ao tomar sobre Si mesmo a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natureza do</a:t>
            </a:r>
            <a:r>
              <a:rPr lang="pt-BR" altLang="pt-BR" sz="3600" b="1" i="1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homem</a:t>
            </a:r>
            <a:r>
              <a:rPr lang="pt-BR" altLang="pt-BR" sz="3600" b="1" i="1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em</a:t>
            </a:r>
            <a:r>
              <a:rPr lang="pt-BR" altLang="pt-BR" sz="4000" b="1" i="1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Sua</a:t>
            </a:r>
            <a:r>
              <a:rPr lang="pt-BR" altLang="pt-BR" sz="4000" b="1" i="1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condição</a:t>
            </a:r>
            <a:r>
              <a:rPr lang="pt-BR" altLang="pt-BR" sz="4000" b="1" i="1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caída</a:t>
            </a:r>
            <a:r>
              <a:rPr lang="pt-BR" altLang="pt-BR" sz="4000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[</a:t>
            </a:r>
            <a:r>
              <a:rPr lang="pt-BR" altLang="pt-BR" sz="5400" b="1">
                <a:solidFill>
                  <a:schemeClr val="tx1"/>
                </a:solidFill>
                <a:latin typeface="Abadi MT Condensed Light" pitchFamily="34" charset="0"/>
              </a:rPr>
              <a:t>con</a:t>
            </a:r>
            <a:r>
              <a:rPr lang="pt-BR" altLang="pt-BR" sz="4000" b="1">
                <a:solidFill>
                  <a:schemeClr val="tx1"/>
                </a:solidFill>
                <a:latin typeface="Abadi MT Condensed Light" pitchFamily="34" charset="0"/>
              </a:rPr>
              <a:t>-</a:t>
            </a:r>
            <a:r>
              <a:rPr lang="pt-BR" altLang="pt-BR" sz="5400" b="1">
                <a:solidFill>
                  <a:schemeClr val="tx1"/>
                </a:solidFill>
                <a:latin typeface="Abadi MT Condensed Light" pitchFamily="34" charset="0"/>
              </a:rPr>
              <a:t>dição pós-lapsariana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], Cristo não teve a mínima participação em seu pecado [</a:t>
            </a:r>
            <a:r>
              <a:rPr lang="pt-BR" altLang="pt-BR" sz="5400" b="1">
                <a:solidFill>
                  <a:schemeClr val="tx1"/>
                </a:solidFill>
                <a:latin typeface="Abadi MT Condensed Light" pitchFamily="34" charset="0"/>
              </a:rPr>
              <a:t>condição pré-lapsariana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]. Não deve-ríamos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ter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nenhuma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dúvida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com</a:t>
            </a:r>
            <a:r>
              <a:rPr lang="pt-BR" altLang="pt-BR" sz="40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respei-to à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perfeita impecabilidade da nature-za</a:t>
            </a:r>
            <a:r>
              <a:rPr lang="pt-BR" altLang="pt-BR" sz="4000" b="1" i="1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humana</a:t>
            </a:r>
            <a:r>
              <a:rPr lang="pt-BR" altLang="pt-BR" sz="4000" b="1" i="1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de</a:t>
            </a:r>
            <a:r>
              <a:rPr lang="pt-BR" altLang="pt-BR" sz="4000" b="1" i="1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 i="1">
                <a:solidFill>
                  <a:srgbClr val="FF0000"/>
                </a:solidFill>
                <a:latin typeface="Abadi MT Condensed Light" pitchFamily="34" charset="0"/>
              </a:rPr>
              <a:t>Cristo</a:t>
            </a:r>
            <a:r>
              <a:rPr lang="pt-BR" altLang="pt-BR" sz="4000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[</a:t>
            </a:r>
            <a:r>
              <a:rPr lang="pt-BR" altLang="pt-BR" sz="5400" b="1">
                <a:solidFill>
                  <a:schemeClr val="tx1"/>
                </a:solidFill>
                <a:latin typeface="Abadi MT Condensed Light" pitchFamily="34" charset="0"/>
              </a:rPr>
              <a:t>condição</a:t>
            </a:r>
            <a:r>
              <a:rPr lang="pt-BR" altLang="pt-BR" sz="4000" b="1">
                <a:solidFill>
                  <a:schemeClr val="tx1"/>
                </a:solidFill>
                <a:latin typeface="Abadi MT Condensed Light" pitchFamily="34" charset="0"/>
              </a:rPr>
              <a:t> </a:t>
            </a:r>
            <a:r>
              <a:rPr lang="pt-BR" altLang="pt-BR" sz="5400" b="1">
                <a:solidFill>
                  <a:schemeClr val="tx1"/>
                </a:solidFill>
                <a:latin typeface="Abadi MT Condensed Light" pitchFamily="34" charset="0"/>
              </a:rPr>
              <a:t>pré-lap-sariana</a:t>
            </a:r>
            <a:r>
              <a:rPr lang="pt-BR" altLang="pt-BR" sz="5400" b="1">
                <a:solidFill>
                  <a:srgbClr val="FFFF00"/>
                </a:solidFill>
                <a:latin typeface="Abadi MT Condensed Light" pitchFamily="34" charset="0"/>
              </a:rPr>
              <a:t>].”</a:t>
            </a:r>
            <a:r>
              <a:rPr lang="en-US" altLang="pt-BR" sz="4000" b="1">
                <a:solidFill>
                  <a:srgbClr val="FFFF00"/>
                </a:solidFill>
              </a:rPr>
              <a:t>	</a:t>
            </a:r>
            <a:endParaRPr lang="pt-BR" altLang="pt-BR" sz="4000" b="1">
              <a:solidFill>
                <a:srgbClr val="FFFF00"/>
              </a:solidFill>
            </a:endParaRPr>
          </a:p>
        </p:txBody>
      </p:sp>
      <p:sp>
        <p:nvSpPr>
          <p:cNvPr id="129029" name="Text Box 5">
            <a:extLst>
              <a:ext uri="{FF2B5EF4-FFF2-40B4-BE49-F238E27FC236}">
                <a16:creationId xmlns:a16="http://schemas.microsoft.com/office/drawing/2014/main" id="{1EE09DB0-912A-4FC4-870B-97C2B998D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5516563"/>
            <a:ext cx="316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 sz="3600" b="1" i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SDABC</a:t>
            </a:r>
            <a:r>
              <a:rPr lang="en-US" altLang="pt-BR" sz="3200" b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V:1131.</a:t>
            </a:r>
            <a:endParaRPr lang="pt-BR" altLang="pt-BR" sz="3200" b="1">
              <a:solidFill>
                <a:srgbClr val="66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/>
      <p:bldP spid="129029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>
            <a:extLst>
              <a:ext uri="{FF2B5EF4-FFF2-40B4-BE49-F238E27FC236}">
                <a16:creationId xmlns:a16="http://schemas.microsoft.com/office/drawing/2014/main" id="{1A6CF8D4-808B-4280-914D-B59659A44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5456237"/>
          </a:xfrm>
        </p:spPr>
        <p:txBody>
          <a:bodyPr/>
          <a:lstStyle/>
          <a:p>
            <a:pPr algn="l">
              <a:lnSpc>
                <a:spcPct val="85000"/>
              </a:lnSpc>
            </a:pPr>
            <a:r>
              <a:rPr lang="pt-BR" altLang="pt-BR" sz="5000" b="1">
                <a:solidFill>
                  <a:srgbClr val="FFFF00"/>
                </a:solidFill>
                <a:latin typeface="Abadi MT Condensed Light" pitchFamily="34" charset="0"/>
              </a:rPr>
              <a:t>“Vestido nas vestimentas da humanidade, o Filho de Deus desceu ao nível daqueles a quem Ele desejava salvar. Nele não há-via </a:t>
            </a:r>
            <a:r>
              <a:rPr lang="pt-BR" altLang="pt-BR" sz="5000" b="1" i="1" u="sng">
                <a:solidFill>
                  <a:srgbClr val="FF0000"/>
                </a:solidFill>
                <a:latin typeface="Abadi MT Condensed Light" pitchFamily="34" charset="0"/>
              </a:rPr>
              <a:t>qualquer mancha ou pecaminosidade</a:t>
            </a:r>
            <a:r>
              <a:rPr lang="pt-BR" altLang="pt-BR" sz="2400" b="1" i="1" u="sng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000" b="1" u="sng">
                <a:solidFill>
                  <a:srgbClr val="FF0000"/>
                </a:solidFill>
                <a:latin typeface="Abadi MT Condensed Light" pitchFamily="34" charset="0"/>
              </a:rPr>
              <a:t>; </a:t>
            </a:r>
            <a:r>
              <a:rPr lang="pt-BR" altLang="pt-BR" sz="5000" b="1" i="1" u="sng">
                <a:solidFill>
                  <a:srgbClr val="FF0000"/>
                </a:solidFill>
                <a:latin typeface="Abadi MT Condensed Light" pitchFamily="34" charset="0"/>
              </a:rPr>
              <a:t>Ele foi sempre puro e imaculado</a:t>
            </a:r>
            <a:r>
              <a:rPr lang="pt-BR" altLang="pt-BR" sz="3600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latin typeface="Abadi MT Condensed Light" pitchFamily="34" charset="0"/>
              </a:rPr>
              <a:t>[</a:t>
            </a:r>
            <a:r>
              <a:rPr lang="pt-BR" altLang="pt-BR" sz="5000" b="1">
                <a:solidFill>
                  <a:schemeClr val="tx1"/>
                </a:solidFill>
                <a:latin typeface="Abadi MT Condensed Light" pitchFamily="34" charset="0"/>
              </a:rPr>
              <a:t>condi-ção</a:t>
            </a:r>
            <a:r>
              <a:rPr lang="pt-BR" altLang="pt-BR" sz="3600" b="1">
                <a:solidFill>
                  <a:schemeClr val="tx1"/>
                </a:solidFill>
                <a:latin typeface="Abadi MT Condensed Light" pitchFamily="34" charset="0"/>
              </a:rPr>
              <a:t> </a:t>
            </a:r>
            <a:r>
              <a:rPr lang="pt-BR" altLang="pt-BR" sz="5000" b="1">
                <a:solidFill>
                  <a:schemeClr val="tx1"/>
                </a:solidFill>
                <a:latin typeface="Abadi MT Condensed Light" pitchFamily="34" charset="0"/>
              </a:rPr>
              <a:t>pré-lapsariana</a:t>
            </a:r>
            <a:r>
              <a:rPr lang="pt-BR" altLang="pt-BR" sz="5000" b="1">
                <a:solidFill>
                  <a:srgbClr val="FFFF00"/>
                </a:solidFill>
                <a:latin typeface="Abadi MT Condensed Light" pitchFamily="34" charset="0"/>
              </a:rPr>
              <a:t>];</a:t>
            </a:r>
            <a:r>
              <a:rPr lang="pt-BR" altLang="pt-BR" sz="36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latin typeface="Abadi MT Condensed Light" pitchFamily="34" charset="0"/>
              </a:rPr>
              <a:t>entretanto tomou so-bre</a:t>
            </a:r>
            <a:r>
              <a:rPr lang="pt-BR" altLang="pt-BR" sz="48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latin typeface="Abadi MT Condensed Light" pitchFamily="34" charset="0"/>
              </a:rPr>
              <a:t>Si</a:t>
            </a:r>
            <a:r>
              <a:rPr lang="pt-BR" altLang="pt-BR" sz="4800" b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000" b="1" i="1" u="sng">
                <a:solidFill>
                  <a:srgbClr val="FF0000"/>
                </a:solidFill>
                <a:latin typeface="Abadi MT Condensed Light" pitchFamily="34" charset="0"/>
              </a:rPr>
              <a:t>nossa</a:t>
            </a:r>
            <a:r>
              <a:rPr lang="pt-BR" altLang="pt-BR" sz="4800" b="1" i="1" u="sng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000" b="1" i="1" u="sng">
                <a:solidFill>
                  <a:srgbClr val="FF0000"/>
                </a:solidFill>
                <a:latin typeface="Abadi MT Condensed Light" pitchFamily="34" charset="0"/>
              </a:rPr>
              <a:t>natureza</a:t>
            </a:r>
            <a:r>
              <a:rPr lang="pt-BR" altLang="pt-BR" b="1" i="1" u="sng">
                <a:solidFill>
                  <a:srgbClr val="FF0000"/>
                </a:solidFill>
                <a:latin typeface="Abadi MT Condensed Light" pitchFamily="34" charset="0"/>
              </a:rPr>
              <a:t> </a:t>
            </a:r>
            <a:r>
              <a:rPr lang="pt-BR" altLang="pt-BR" sz="5000" b="1" i="1" u="sng">
                <a:solidFill>
                  <a:srgbClr val="FF0000"/>
                </a:solidFill>
                <a:latin typeface="Abadi MT Condensed Light" pitchFamily="34" charset="0"/>
              </a:rPr>
              <a:t>pecaminosa</a:t>
            </a:r>
            <a:r>
              <a:rPr lang="pt-BR" altLang="pt-BR" b="1" i="1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000" b="1">
                <a:solidFill>
                  <a:srgbClr val="FFFF00"/>
                </a:solidFill>
                <a:latin typeface="Abadi MT Condensed Light" pitchFamily="34" charset="0"/>
              </a:rPr>
              <a:t>[</a:t>
            </a:r>
            <a:r>
              <a:rPr lang="pt-BR" altLang="pt-BR" sz="5000" b="1">
                <a:solidFill>
                  <a:schemeClr val="tx1"/>
                </a:solidFill>
                <a:latin typeface="Abadi MT Condensed Light" pitchFamily="34" charset="0"/>
              </a:rPr>
              <a:t>condi-ção pós-lapsariana</a:t>
            </a:r>
            <a:r>
              <a:rPr lang="pt-BR" altLang="pt-BR" sz="5000" b="1">
                <a:solidFill>
                  <a:srgbClr val="FFFF00"/>
                </a:solidFill>
                <a:latin typeface="Abadi MT Condensed Light" pitchFamily="34" charset="0"/>
              </a:rPr>
              <a:t>].”</a:t>
            </a:r>
            <a:endParaRPr lang="pt-BR" altLang="pt-BR" sz="3400" b="1">
              <a:latin typeface="Book Antiqua" panose="02040602050305030304" pitchFamily="18" charset="0"/>
            </a:endParaRPr>
          </a:p>
        </p:txBody>
      </p:sp>
      <p:sp>
        <p:nvSpPr>
          <p:cNvPr id="131077" name="Text Box 5">
            <a:extLst>
              <a:ext uri="{FF2B5EF4-FFF2-40B4-BE49-F238E27FC236}">
                <a16:creationId xmlns:a16="http://schemas.microsoft.com/office/drawing/2014/main" id="{6E4AF549-DB4A-476C-A49B-5C6A32421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100638"/>
            <a:ext cx="8893175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pt-BR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	</a:t>
            </a:r>
            <a:r>
              <a:rPr lang="en-US" altLang="pt-BR" sz="3200" b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“The Importance of Obedience,”</a:t>
            </a:r>
            <a:r>
              <a:rPr lang="en-US" altLang="pt-BR" sz="360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pt-BR" sz="4000" b="1" i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Review and Herald</a:t>
            </a:r>
            <a:r>
              <a:rPr lang="en-US" altLang="pt-BR" sz="360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altLang="pt-BR" sz="3200" b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15/12/1896.</a:t>
            </a:r>
            <a:endParaRPr lang="pt-BR" altLang="pt-BR" sz="3200" b="1">
              <a:solidFill>
                <a:srgbClr val="66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  <p:bldP spid="13107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>
            <a:extLst>
              <a:ext uri="{FF2B5EF4-FFF2-40B4-BE49-F238E27FC236}">
                <a16:creationId xmlns:a16="http://schemas.microsoft.com/office/drawing/2014/main" id="{8B7C83C6-A9AE-4DC8-A1D5-8817EC57C6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Book Antiqua" panose="02040602050305030304" pitchFamily="18" charset="0"/>
              </a:rPr>
              <a:t>É evidente, nesta citação, que “tomar nossa natureza pecaminosa” não significa, para Ellen G. White, que Ele adquiriu pecaminosi-dade. Na citação anterior é feita alusão à perfeita im-pecabilidade da natureza humana de Jesus.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>
            <a:extLst>
              <a:ext uri="{FF2B5EF4-FFF2-40B4-BE49-F238E27FC236}">
                <a16:creationId xmlns:a16="http://schemas.microsoft.com/office/drawing/2014/main" id="{60A76C24-3B78-4F8D-B875-26004450F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574357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“Ele nasceu </a:t>
            </a:r>
            <a:r>
              <a:rPr lang="pt-BR" altLang="pt-BR" sz="6600" b="1" i="1" u="sng">
                <a:solidFill>
                  <a:srgbClr val="FF0000"/>
                </a:solidFill>
                <a:latin typeface="Abadi MT Condensed Light" pitchFamily="34" charset="0"/>
              </a:rPr>
              <a:t>sem uma mancha de pecado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 [</a:t>
            </a:r>
            <a:r>
              <a:rPr lang="pt-BR" altLang="pt-BR" sz="6600" b="1">
                <a:solidFill>
                  <a:schemeClr val="tx1"/>
                </a:solidFill>
                <a:latin typeface="Abadi MT Condensed Light" pitchFamily="34" charset="0"/>
              </a:rPr>
              <a:t>condição pré-lap-sariana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], mas veio ao mundo em maneira </a:t>
            </a:r>
            <a:r>
              <a:rPr lang="pt-BR" altLang="pt-BR" sz="6600" b="1" i="1" u="sng">
                <a:solidFill>
                  <a:srgbClr val="FF0000"/>
                </a:solidFill>
                <a:latin typeface="Abadi MT Condensed Light" pitchFamily="34" charset="0"/>
              </a:rPr>
              <a:t>igual a da família humana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 [</a:t>
            </a:r>
            <a:r>
              <a:rPr lang="pt-BR" altLang="pt-BR" sz="6600" b="1">
                <a:solidFill>
                  <a:schemeClr val="tx1"/>
                </a:solidFill>
                <a:latin typeface="Abadi MT Condensed Light" pitchFamily="34" charset="0"/>
              </a:rPr>
              <a:t>condição pós-lapsa-riana</a:t>
            </a:r>
            <a:r>
              <a:rPr lang="pt-BR" altLang="pt-BR" sz="6600" b="1">
                <a:solidFill>
                  <a:srgbClr val="FFFF00"/>
                </a:solidFill>
                <a:latin typeface="Abadi MT Condensed Light" pitchFamily="34" charset="0"/>
              </a:rPr>
              <a:t>].”</a:t>
            </a:r>
            <a:r>
              <a:rPr lang="en-US" altLang="pt-BR"/>
              <a:t>	</a:t>
            </a:r>
            <a:endParaRPr lang="pt-BR" altLang="pt-BR"/>
          </a:p>
        </p:txBody>
      </p:sp>
      <p:sp>
        <p:nvSpPr>
          <p:cNvPr id="137221" name="Text Box 5">
            <a:extLst>
              <a:ext uri="{FF2B5EF4-FFF2-40B4-BE49-F238E27FC236}">
                <a16:creationId xmlns:a16="http://schemas.microsoft.com/office/drawing/2014/main" id="{F566A99B-966E-47E5-BFAE-916E6D1C8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138" y="5013325"/>
            <a:ext cx="6142037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pt-BR" sz="3600" b="1" i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Letter 97</a:t>
            </a:r>
            <a:r>
              <a:rPr lang="en-US" altLang="pt-BR" sz="3200" b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1898. Cit. em</a:t>
            </a:r>
            <a:r>
              <a:rPr lang="en-US" altLang="pt-BR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pt-BR" sz="3600" b="1" i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Questions on Doctrine</a:t>
            </a:r>
            <a:r>
              <a:rPr lang="en-US" altLang="pt-BR" sz="3200" b="1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657</a:t>
            </a:r>
            <a:r>
              <a:rPr lang="en-US" altLang="pt-BR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pt-BR" altLang="pt-BR">
              <a:solidFill>
                <a:srgbClr val="66CC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/>
      <p:bldP spid="137221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>
            <a:extLst>
              <a:ext uri="{FF2B5EF4-FFF2-40B4-BE49-F238E27FC236}">
                <a16:creationId xmlns:a16="http://schemas.microsoft.com/office/drawing/2014/main" id="{4E67C0A2-2A30-455E-BAAF-D6E90D61BC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r>
              <a:rPr lang="pt-BR" altLang="pt-BR" sz="11000" b="1">
                <a:solidFill>
                  <a:srgbClr val="FFFF00"/>
                </a:solidFill>
                <a:latin typeface="Arial Black" panose="020B0A04020102020204" pitchFamily="34" charset="0"/>
              </a:rPr>
              <a:t>Conclusão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>
            <a:extLst>
              <a:ext uri="{FF2B5EF4-FFF2-40B4-BE49-F238E27FC236}">
                <a16:creationId xmlns:a16="http://schemas.microsoft.com/office/drawing/2014/main" id="{B4DEE1F3-741A-48B5-B3C1-9DCA496C0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569325" cy="6319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6000" b="1">
                <a:solidFill>
                  <a:srgbClr val="FFFF00"/>
                </a:solidFill>
                <a:latin typeface="Tahoma" panose="020B0604030504040204" pitchFamily="34" charset="0"/>
              </a:rPr>
              <a:t>Na abertura deste estudo perguntou-se: Que tipo de natureza humana foi assumida por Jesus? </a:t>
            </a:r>
            <a:r>
              <a:rPr lang="pt-BR" altLang="pt-BR" sz="6000" b="1">
                <a:solidFill>
                  <a:srgbClr val="FF0000"/>
                </a:solidFill>
                <a:latin typeface="Tahoma" panose="020B0604030504040204" pitchFamily="34" charset="0"/>
              </a:rPr>
              <a:t>Pré-lapsariana ou pós-lapsariana</a:t>
            </a:r>
            <a:r>
              <a:rPr lang="pt-BR" altLang="pt-BR" sz="6000" b="1">
                <a:solidFill>
                  <a:srgbClr val="FFFF00"/>
                </a:solidFill>
                <a:latin typeface="Tahoma" panose="020B0604030504040204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Rectangle 4">
            <a:extLst>
              <a:ext uri="{FF2B5EF4-FFF2-40B4-BE49-F238E27FC236}">
                <a16:creationId xmlns:a16="http://schemas.microsoft.com/office/drawing/2014/main" id="{719A0681-29AF-407D-AAC0-9BF645C677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3357563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pt-BR" altLang="pt-BR" sz="7200" b="1">
                <a:solidFill>
                  <a:srgbClr val="FFFF00"/>
                </a:solidFill>
                <a:latin typeface="Tahoma" panose="020B0604030504040204" pitchFamily="34" charset="0"/>
              </a:rPr>
              <a:t>Segundo o que foi visto, a melhor resposta é:</a:t>
            </a:r>
          </a:p>
        </p:txBody>
      </p:sp>
      <p:sp>
        <p:nvSpPr>
          <p:cNvPr id="143365" name="Text Box 5">
            <a:extLst>
              <a:ext uri="{FF2B5EF4-FFF2-40B4-BE49-F238E27FC236}">
                <a16:creationId xmlns:a16="http://schemas.microsoft.com/office/drawing/2014/main" id="{1175C7EE-8006-4500-AE68-6F3362098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57563"/>
            <a:ext cx="91440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pt-BR" altLang="pt-BR" sz="8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nem somente uma,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8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nem</a:t>
            </a:r>
            <a:r>
              <a:rPr lang="pt-BR" altLang="pt-BR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8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somen</a:t>
            </a:r>
            <a:r>
              <a:rPr lang="pt-BR" altLang="pt-BR" sz="8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</a:t>
            </a:r>
            <a:r>
              <a:rPr lang="pt-BR" altLang="pt-BR" sz="8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te outra</a:t>
            </a:r>
            <a:r>
              <a:rPr lang="pt-BR" altLang="pt-BR" sz="8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/>
      <p:bldP spid="1433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>
            <a:extLst>
              <a:ext uri="{FF2B5EF4-FFF2-40B4-BE49-F238E27FC236}">
                <a16:creationId xmlns:a16="http://schemas.microsoft.com/office/drawing/2014/main" id="{AC70665E-BA8E-4B2D-BE76-25AF38D58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2852738"/>
          </a:xfrm>
        </p:spPr>
        <p:txBody>
          <a:bodyPr/>
          <a:lstStyle/>
          <a:p>
            <a:r>
              <a:rPr lang="pt-BR" altLang="pt-BR" sz="5800" b="1">
                <a:solidFill>
                  <a:srgbClr val="FFFF00"/>
                </a:solidFill>
                <a:latin typeface="Arial Black" panose="020B0A04020102020204" pitchFamily="34" charset="0"/>
              </a:rPr>
              <a:t>Todavia, que tipo de natureza humana foi assumida por Ele?</a:t>
            </a:r>
            <a:r>
              <a:rPr lang="pt-BR" altLang="pt-BR"/>
              <a:t> 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932C8452-7C95-400A-8823-25A859D86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3" y="3011488"/>
            <a:ext cx="851693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6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Pré-lapsariana</a:t>
            </a:r>
            <a:r>
              <a:rPr lang="pt-BR" altLang="pt-BR" sz="60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, isto é, idêntica a de Adão antes da queda? </a:t>
            </a:r>
            <a:r>
              <a:rPr lang="pt-BR" altLang="pt-BR" sz="60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ou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F26B46D5-43A5-4141-A1BD-3FAC99E06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846638"/>
            <a:ext cx="86423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6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Pós-lapsariana</a:t>
            </a:r>
            <a:r>
              <a:rPr lang="pt-BR" altLang="pt-BR" sz="60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, isto é, idêntica à nossa?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Rectangle 4">
            <a:extLst>
              <a:ext uri="{FF2B5EF4-FFF2-40B4-BE49-F238E27FC236}">
                <a16:creationId xmlns:a16="http://schemas.microsoft.com/office/drawing/2014/main" id="{102625D2-21A9-4EB3-B6B4-1DCBA906B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r>
              <a:rPr lang="pt-BR" altLang="pt-BR" sz="18000" b="1" u="sng">
                <a:solidFill>
                  <a:schemeClr val="tx1"/>
                </a:solidFill>
                <a:latin typeface="Arial Black" panose="020B0A04020102020204" pitchFamily="34" charset="0"/>
              </a:rPr>
              <a:t>mas ambas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Rectangle 4">
            <a:extLst>
              <a:ext uri="{FF2B5EF4-FFF2-40B4-BE49-F238E27FC236}">
                <a16:creationId xmlns:a16="http://schemas.microsoft.com/office/drawing/2014/main" id="{CA5F8E9E-9939-40AE-A574-6E1D92A6A5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r>
              <a:rPr lang="pt-BR" altLang="pt-BR" sz="6600" b="1">
                <a:solidFill>
                  <a:srgbClr val="FFFF00"/>
                </a:solidFill>
                <a:latin typeface="Comic Sans MS" panose="030F0702030302020204" pitchFamily="66" charset="0"/>
              </a:rPr>
              <a:t>Ele era </a:t>
            </a:r>
            <a:r>
              <a:rPr lang="pt-BR" altLang="pt-BR" sz="6600" b="1">
                <a:solidFill>
                  <a:srgbClr val="FF0000"/>
                </a:solidFill>
                <a:latin typeface="Comic Sans MS" panose="030F0702030302020204" pitchFamily="66" charset="0"/>
              </a:rPr>
              <a:t>moralmente imaculado</a:t>
            </a:r>
            <a:r>
              <a:rPr lang="pt-BR" altLang="pt-BR" sz="6600" b="1">
                <a:solidFill>
                  <a:srgbClr val="FFFF00"/>
                </a:solidFill>
                <a:latin typeface="Comic Sans MS" panose="030F0702030302020204" pitchFamily="66" charset="0"/>
              </a:rPr>
              <a:t> tal como Adão antes da queda. </a:t>
            </a:r>
            <a:r>
              <a:rPr lang="pt-BR" altLang="pt-BR" sz="6600" b="1">
                <a:solidFill>
                  <a:srgbClr val="FF0000"/>
                </a:solidFill>
                <a:latin typeface="Comic Sans MS" panose="030F0702030302020204" pitchFamily="66" charset="0"/>
              </a:rPr>
              <a:t>Fisicamente</a:t>
            </a:r>
            <a:r>
              <a:rPr lang="pt-BR" altLang="pt-BR" sz="6600" b="1">
                <a:solidFill>
                  <a:srgbClr val="FFFF00"/>
                </a:solidFill>
                <a:latin typeface="Comic Sans MS" panose="030F0702030302020204" pitchFamily="66" charset="0"/>
              </a:rPr>
              <a:t>, porém, era </a:t>
            </a:r>
            <a:r>
              <a:rPr lang="pt-BR" altLang="pt-BR" sz="6600" b="1">
                <a:solidFill>
                  <a:srgbClr val="FF0000"/>
                </a:solidFill>
                <a:latin typeface="Comic Sans MS" panose="030F0702030302020204" pitchFamily="66" charset="0"/>
              </a:rPr>
              <a:t>semelhante a nós</a:t>
            </a:r>
            <a:r>
              <a:rPr lang="pt-BR" altLang="pt-BR" sz="6600" b="1">
                <a:solidFill>
                  <a:srgbClr val="FFFF00"/>
                </a:solidFill>
                <a:latin typeface="Comic Sans MS" panose="030F0702030302020204" pitchFamily="66" charset="0"/>
              </a:rPr>
              <a:t>.</a:t>
            </a:r>
            <a:r>
              <a:rPr lang="pt-BR" altLang="pt-B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Rectangle 4">
            <a:extLst>
              <a:ext uri="{FF2B5EF4-FFF2-40B4-BE49-F238E27FC236}">
                <a16:creationId xmlns:a16="http://schemas.microsoft.com/office/drawing/2014/main" id="{74A253E6-61E3-4BF6-BF66-3B2720353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A maneira como estas duas realidades coabita-ram em Jesus, uma sem prejuízo da outra, não pode, a exemplo do que ocorre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com qualquer par-ticularidade da encarna-ção, ser inteiramente apreendida.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Rectangle 4">
            <a:extLst>
              <a:ext uri="{FF2B5EF4-FFF2-40B4-BE49-F238E27FC236}">
                <a16:creationId xmlns:a16="http://schemas.microsoft.com/office/drawing/2014/main" id="{76409589-011C-4CB6-ABAB-BC74151787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62468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600" b="1">
                <a:solidFill>
                  <a:srgbClr val="FFFF00"/>
                </a:solidFill>
                <a:latin typeface="Comic Sans MS" panose="030F0702030302020204" pitchFamily="66" charset="0"/>
              </a:rPr>
              <a:t>Mas uma coisa é certa: este é mais um detalhe peculiar da singularidade de Jesus. </a:t>
            </a:r>
            <a:r>
              <a:rPr lang="pt-BR" altLang="pt-BR" sz="5600" b="1">
                <a:solidFill>
                  <a:srgbClr val="FF3300"/>
                </a:solidFill>
                <a:latin typeface="Comic Sans MS" panose="030F0702030302020204" pitchFamily="66" charset="0"/>
              </a:rPr>
              <a:t>Nenhum ser humano jamais foi, é, ou será exatamente como Ele.</a:t>
            </a:r>
            <a:r>
              <a:rPr lang="pt-BR" altLang="pt-BR" sz="5600" b="1">
                <a:solidFill>
                  <a:srgbClr val="FFFF00"/>
                </a:solidFill>
                <a:latin typeface="Comic Sans MS" panose="030F0702030302020204" pitchFamily="66" charset="0"/>
              </a:rPr>
              <a:t> Todavia, Ele foi </a:t>
            </a:r>
            <a:r>
              <a:rPr lang="pt-BR" altLang="pt-BR" sz="5600" b="1">
                <a:solidFill>
                  <a:srgbClr val="FF3300"/>
                </a:solidFill>
                <a:latin typeface="Comic Sans MS" panose="030F0702030302020204" pitchFamily="66" charset="0"/>
              </a:rPr>
              <a:t>autenticamente humano como qualquer um de nós.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Rectangle 4">
            <a:extLst>
              <a:ext uri="{FF2B5EF4-FFF2-40B4-BE49-F238E27FC236}">
                <a16:creationId xmlns:a16="http://schemas.microsoft.com/office/drawing/2014/main" id="{49D3FA5D-4170-4E36-B25A-E121BA363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É óbvio que Ellen G. White afirma que Jesus Se subordinou às restri-ções impostas pelos e-feitos do pecado na raça humana desde a queda, a partir da qual a natureza humana foi se tornando mais e mais debilitada.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>
            <a:extLst>
              <a:ext uri="{FF2B5EF4-FFF2-40B4-BE49-F238E27FC236}">
                <a16:creationId xmlns:a16="http://schemas.microsoft.com/office/drawing/2014/main" id="{2307DF5D-8FA1-4CD0-8E50-3941E1C6F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r>
              <a:rPr lang="pt-BR" altLang="pt-BR" sz="7200" b="1">
                <a:solidFill>
                  <a:srgbClr val="FFFF00"/>
                </a:solidFill>
                <a:latin typeface="Arial Black" panose="020B0A04020102020204" pitchFamily="34" charset="0"/>
              </a:rPr>
              <a:t>Tal natureza hu-mana,</a:t>
            </a:r>
            <a:r>
              <a:rPr lang="pt-BR" altLang="pt-BR" sz="5400" b="1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pt-BR" altLang="pt-BR" sz="7200" b="1">
                <a:solidFill>
                  <a:srgbClr val="FFFF00"/>
                </a:solidFill>
                <a:latin typeface="Arial Black" panose="020B0A04020102020204" pitchFamily="34" charset="0"/>
              </a:rPr>
              <a:t>assim afe-tada pelo peca-do, foi assumida por 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>
            <a:extLst>
              <a:ext uri="{FF2B5EF4-FFF2-40B4-BE49-F238E27FC236}">
                <a16:creationId xmlns:a16="http://schemas.microsoft.com/office/drawing/2014/main" id="{FB6FCFD0-FE64-4E27-81C9-6B0789B34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Mas ao mesmo tempo, Ele não herdou a mancha do pecado, a inclinação para o mal, que costu-mamos chamar de natu-reza carnal, pecaminosa, e que atinge a cada ser humano.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>
            <a:extLst>
              <a:ext uri="{FF2B5EF4-FFF2-40B4-BE49-F238E27FC236}">
                <a16:creationId xmlns:a16="http://schemas.microsoft.com/office/drawing/2014/main" id="{6C8D72C4-A0F2-4C2C-91E5-FD9268F39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893175" cy="62468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Santidade plena e fragili-dade de homem caído se fizeram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presentes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em Je-sus Cristo. Esses dois as-pectos de uma única na-tureza foram nEle com-binados numa forma sin-gular, para capacitá-lO a ser o Redentor.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4">
            <a:extLst>
              <a:ext uri="{FF2B5EF4-FFF2-40B4-BE49-F238E27FC236}">
                <a16:creationId xmlns:a16="http://schemas.microsoft.com/office/drawing/2014/main" id="{EB116CC5-D9BC-406C-A2E2-637D33616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246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Fosse apenas imaculado e não participasse de nossa experiência como vítimas do pecado, e não poderia ser nosso Substituto.</a:t>
            </a:r>
            <a:r>
              <a:rPr lang="pt-BR" altLang="pt-BR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0" name="Rectangle 4">
            <a:extLst>
              <a:ext uri="{FF2B5EF4-FFF2-40B4-BE49-F238E27FC236}">
                <a16:creationId xmlns:a16="http://schemas.microsoft.com/office/drawing/2014/main" id="{279B7CB0-F872-4AC8-97C7-396E9E417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893175" cy="6319837"/>
          </a:xfrm>
        </p:spPr>
        <p:txBody>
          <a:bodyPr/>
          <a:lstStyle/>
          <a:p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Participasse de nossas dores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e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não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da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imacula-ridade de Adão antes da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queda,</a:t>
            </a:r>
            <a:r>
              <a:rPr lang="pt-BR" altLang="pt-BR" sz="32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e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não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poderia ser o nosso Salvador; teria de padecer em função de Si mesmo.</a:t>
            </a:r>
            <a:endParaRPr lang="pt-BR" altLang="pt-BR" sz="4000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>
            <a:extLst>
              <a:ext uri="{FF2B5EF4-FFF2-40B4-BE49-F238E27FC236}">
                <a16:creationId xmlns:a16="http://schemas.microsoft.com/office/drawing/2014/main" id="{E343C6C4-6B42-4A0B-BBF7-13FFD3B654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10000" b="1">
                <a:solidFill>
                  <a:srgbClr val="FFFF00"/>
                </a:solidFill>
                <a:effectLst/>
                <a:latin typeface="Tahoma" panose="020B0604030504040204" pitchFamily="34" charset="0"/>
              </a:rPr>
              <a:t>Ambas as hipóteses contam com apoio bíblico.</a:t>
            </a:r>
            <a:r>
              <a:rPr lang="pt-BR" altLang="pt-BR" sz="4000"/>
              <a:t> 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B1FFC3D1-8537-49A8-92C7-31387460F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708275"/>
            <a:ext cx="864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altLang="pt-BR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Rectangle 4">
            <a:extLst>
              <a:ext uri="{FF2B5EF4-FFF2-40B4-BE49-F238E27FC236}">
                <a16:creationId xmlns:a16="http://schemas.microsoft.com/office/drawing/2014/main" id="{16B44552-4410-4CCC-A55A-73874CADC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6000" b="1">
                <a:solidFill>
                  <a:srgbClr val="FF0000"/>
                </a:solidFill>
                <a:latin typeface="Comic Sans MS" panose="030F0702030302020204" pitchFamily="66" charset="0"/>
              </a:rPr>
              <a:t>Isaías 53</a:t>
            </a:r>
            <a:r>
              <a:rPr lang="pt-BR" altLang="pt-BR" sz="6000" b="1">
                <a:solidFill>
                  <a:srgbClr val="FFFF00"/>
                </a:solidFill>
                <a:latin typeface="Comic Sans MS" panose="030F0702030302020204" pitchFamily="66" charset="0"/>
              </a:rPr>
              <a:t> alude a este fato quando O chama de Justo ao tempo em que afirma ter Ele levado sobre Si as iniqüidade de mundo! </a:t>
            </a:r>
            <a:r>
              <a:rPr lang="pt-BR" altLang="pt-BR" sz="6000" b="1">
                <a:solidFill>
                  <a:srgbClr val="FF0000"/>
                </a:solidFill>
                <a:latin typeface="Comic Sans MS" panose="030F0702030302020204" pitchFamily="66" charset="0"/>
              </a:rPr>
              <a:t>(v. 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Rectangle 4">
            <a:extLst>
              <a:ext uri="{FF2B5EF4-FFF2-40B4-BE49-F238E27FC236}">
                <a16:creationId xmlns:a16="http://schemas.microsoft.com/office/drawing/2014/main" id="{5447A571-49DB-473B-9753-1FA7652DD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5743575"/>
          </a:xfrm>
        </p:spPr>
        <p:txBody>
          <a:bodyPr/>
          <a:lstStyle/>
          <a:p>
            <a:pPr algn="l">
              <a:lnSpc>
                <a:spcPct val="85000"/>
              </a:lnSpc>
            </a:pP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“Não</a:t>
            </a:r>
            <a:r>
              <a:rPr lang="pt-BR" altLang="pt-BR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houve</a:t>
            </a:r>
            <a:r>
              <a:rPr lang="pt-BR" altLang="pt-BR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uma</a:t>
            </a:r>
            <a:r>
              <a:rPr lang="pt-BR" altLang="pt-BR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só gota de nossa amarga miséria que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Ele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não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provasse,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parte al-guma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de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nossa</a:t>
            </a:r>
            <a:r>
              <a:rPr lang="pt-BR" altLang="pt-BR" sz="40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maldição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que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não</a:t>
            </a:r>
            <a:r>
              <a:rPr lang="pt-BR" altLang="pt-BR" sz="48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sofresse,</a:t>
            </a:r>
            <a:r>
              <a:rPr lang="pt-BR" altLang="pt-BR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a fim de que pudesse</a:t>
            </a:r>
            <a:r>
              <a:rPr lang="pt-BR" altLang="pt-BR" sz="32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levar</a:t>
            </a:r>
            <a:r>
              <a:rPr lang="pt-BR" altLang="pt-BR" sz="32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a</a:t>
            </a:r>
            <a:r>
              <a:rPr lang="pt-BR" altLang="pt-BR" sz="32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Deus</a:t>
            </a:r>
            <a:r>
              <a:rPr lang="pt-BR" altLang="pt-BR" sz="3600" b="1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solidFill>
                  <a:srgbClr val="FFFF00"/>
                </a:solidFill>
                <a:latin typeface="Comic Sans MS" panose="030F0702030302020204" pitchFamily="66" charset="0"/>
              </a:rPr>
              <a:t>muitos filhos e filhas.”</a:t>
            </a:r>
          </a:p>
        </p:txBody>
      </p:sp>
      <p:sp>
        <p:nvSpPr>
          <p:cNvPr id="172037" name="Text Box 5">
            <a:extLst>
              <a:ext uri="{FF2B5EF4-FFF2-40B4-BE49-F238E27FC236}">
                <a16:creationId xmlns:a16="http://schemas.microsoft.com/office/drawing/2014/main" id="{2AEB5200-C524-4A82-8BB5-77ABA9C98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13325"/>
            <a:ext cx="91440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85000"/>
              </a:lnSpc>
            </a:pPr>
            <a:r>
              <a:rPr lang="pt-BR" alt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					      Mensagens Escolhi-das</a:t>
            </a:r>
            <a:r>
              <a:rPr lang="pt-BR" altLang="pt-B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I:253.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/>
      <p:bldP spid="172037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Rectangle 4">
            <a:extLst>
              <a:ext uri="{FF2B5EF4-FFF2-40B4-BE49-F238E27FC236}">
                <a16:creationId xmlns:a16="http://schemas.microsoft.com/office/drawing/2014/main" id="{0764F92A-C087-456A-AF8E-4DB00B2C36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497887" cy="6319837"/>
          </a:xfrm>
        </p:spPr>
        <p:txBody>
          <a:bodyPr/>
          <a:lstStyle/>
          <a:p>
            <a:r>
              <a:rPr lang="pt-BR" altLang="pt-BR" sz="11500" b="1">
                <a:solidFill>
                  <a:srgbClr val="FFFF00"/>
                </a:solidFill>
                <a:latin typeface="Arial Black" panose="020B0A04020102020204" pitchFamily="34" charset="0"/>
              </a:rPr>
              <a:t>Louvado seja o Seu nome!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CE673040-BA70-4523-AECD-9E9554460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6319837"/>
          </a:xfrm>
        </p:spPr>
        <p:txBody>
          <a:bodyPr/>
          <a:lstStyle/>
          <a:p>
            <a:pPr algn="l"/>
            <a:r>
              <a:rPr lang="pt-BR" altLang="pt-BR" sz="6000" b="1">
                <a:solidFill>
                  <a:srgbClr val="FF0000"/>
                </a:solidFill>
              </a:rPr>
              <a:t>Pré-Lapsariana:</a:t>
            </a:r>
            <a:br>
              <a:rPr lang="pt-BR" altLang="pt-BR" sz="6000" b="1">
                <a:solidFill>
                  <a:srgbClr val="FF0000"/>
                </a:solidFill>
              </a:rPr>
            </a:br>
            <a:r>
              <a:rPr lang="pt-BR" altLang="pt-BR" sz="800" b="1"/>
              <a:t> </a:t>
            </a:r>
            <a:br>
              <a:rPr lang="pt-BR" altLang="pt-BR" sz="800" b="1"/>
            </a:br>
            <a:r>
              <a:rPr lang="pt-BR" altLang="pt-BR" b="1"/>
              <a:t>  </a:t>
            </a:r>
            <a:r>
              <a:rPr lang="pt-BR" altLang="pt-BR" b="1" u="sng"/>
              <a:t>Hebreus 7:26</a:t>
            </a:r>
            <a:r>
              <a:rPr lang="pt-BR" altLang="pt-BR" b="1"/>
              <a:t> – </a:t>
            </a:r>
            <a:r>
              <a:rPr lang="pt-BR" altLang="pt-BR" b="1">
                <a:solidFill>
                  <a:srgbClr val="FFFF00"/>
                </a:solidFill>
              </a:rPr>
              <a:t>“Sumo sacer-dote santo, inculpável, sem má-cula, separado dos pecadores”</a:t>
            </a:r>
            <a:br>
              <a:rPr lang="pt-BR" altLang="pt-BR" b="1"/>
            </a:br>
            <a:br>
              <a:rPr lang="pt-BR" altLang="pt-BR" sz="1800" b="1"/>
            </a:br>
            <a:r>
              <a:rPr lang="pt-BR" altLang="pt-BR" b="1"/>
              <a:t>  </a:t>
            </a:r>
            <a:r>
              <a:rPr lang="pt-BR" altLang="pt-BR" b="1" u="sng"/>
              <a:t>João 14:30</a:t>
            </a:r>
            <a:r>
              <a:rPr lang="pt-BR" altLang="pt-BR" b="1"/>
              <a:t> – </a:t>
            </a:r>
            <a:r>
              <a:rPr lang="pt-BR" altLang="pt-BR" b="1">
                <a:solidFill>
                  <a:srgbClr val="FFFF00"/>
                </a:solidFill>
              </a:rPr>
              <a:t>“Vem o príncipe do mundo; e ele nada tem em Mim”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</p:bldLst>
  </p:timing>
</p:sld>
</file>

<file path=ppt/theme/theme1.xml><?xml version="1.0" encoding="utf-8"?>
<a:theme xmlns:a="http://schemas.openxmlformats.org/drawingml/2006/main" name="Balança">
  <a:themeElements>
    <a:clrScheme name="Balança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ça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alança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ça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Balança</Template>
  <TotalTime>1013</TotalTime>
  <Words>2470</Words>
  <Application>Microsoft Office PowerPoint</Application>
  <PresentationFormat>Apresentação na tela (4:3)</PresentationFormat>
  <Paragraphs>116</Paragraphs>
  <Slides>82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82</vt:i4>
      </vt:variant>
    </vt:vector>
  </HeadingPairs>
  <TitlesOfParts>
    <vt:vector size="96" baseType="lpstr">
      <vt:lpstr>Arial</vt:lpstr>
      <vt:lpstr>Tahoma</vt:lpstr>
      <vt:lpstr>Wingdings</vt:lpstr>
      <vt:lpstr>Arial Black</vt:lpstr>
      <vt:lpstr>Comic Sans MS</vt:lpstr>
      <vt:lpstr>Calisto MT</vt:lpstr>
      <vt:lpstr>Garamond</vt:lpstr>
      <vt:lpstr>Abadi MT Condensed Light</vt:lpstr>
      <vt:lpstr>Copperplate Gothic Bold</vt:lpstr>
      <vt:lpstr>Monotype Corsiva</vt:lpstr>
      <vt:lpstr>Book Antiqua</vt:lpstr>
      <vt:lpstr>Impact</vt:lpstr>
      <vt:lpstr>Times New Roman</vt:lpstr>
      <vt:lpstr>Balança</vt:lpstr>
      <vt:lpstr>A  Condição Humana  de Jesus nos Escritos  de Ellen G. White</vt:lpstr>
      <vt:lpstr>Cristologia</vt:lpstr>
      <vt:lpstr>“Examinais as Escrituras,” disse Jesus, “porque julgais ter nelas a vida eterna, e são elas mesmas que testificam de Mim.”</vt:lpstr>
      <vt:lpstr>Os ASD mantém uma posição cristológica fundamentalista e histórica. </vt:lpstr>
      <vt:lpstr>Admitimos que Jesus Cristo é “verdadeira-mente Deus e verdadei-ramente homem, da mesma essência do Pai de acordo com a divin-dade, e da mesma es-sência nossa de acordo com a humanidade.”</vt:lpstr>
      <vt:lpstr>É crido igualmente que, ao encarnar e viver a vida humana, o Filho de Deus assumiu, justo como nós, uma humani-dade sensível às tenta-ções de Satanás, mas, bem ao contrário de nós, sem jamais ter pecado</vt:lpstr>
      <vt:lpstr>Todavia, que tipo de natureza humana foi assumida por Ele? </vt:lpstr>
      <vt:lpstr>Ambas as hipóteses contam com apoio bíblico. </vt:lpstr>
      <vt:lpstr>Pré-Lapsariana:     Hebreus 7:26 – “Sumo sacer-dote santo, inculpável, sem má-cula, separado dos pecadores”    João 14:30 – “Vem o príncipe do mundo; e ele nada tem em Mim”</vt:lpstr>
      <vt:lpstr>Pós-Lapsariana:     Hebreus 2:14 e 17 – Ele teve “participação comum de carne e sangue”    Romanos 8:3 – Deus enviou Seu Filho “em semelhança de carne pecaminosa”  </vt:lpstr>
      <vt:lpstr>Igualmente o Espírito de Profecia favorece a uma e outra hipótese. Deter-minadas referências con-tém um claro sentido pré-lapsariano, enquanto ou-tras parecem indicar o contrário. </vt:lpstr>
      <vt:lpstr>As citações se harmonizam e fazem emergir um con-ceito cristológico equili-brado, condizente, antes de tudo, com as Escritu-ras. Demonstrá-lo é o propósito deste estudo. </vt:lpstr>
      <vt:lpstr>As seguintes ci-tações têm sabor pré-lapsariano.   &lt;Ênfase suprida&gt;</vt:lpstr>
      <vt:lpstr>“Cristo veio à Terra assumindo huma-nidade e colocando-Se como repre-sentante do homem para mostrar na controvérsia com Satanás que o ho-mem como Deus o criou em comu-nhão com o Pai e o Filho, poderia o-bedecer cada requerimento divino.”</vt:lpstr>
      <vt:lpstr>“Cristo é chamado o segundo Adão. Em pureza e santidade, unido com Deus e amado por Deus, Ele começou onde o primeiro Adão começou. Ele cruzou o chão onde Adão caiu, e redimiu o fra-casso de Adão.”</vt:lpstr>
      <vt:lpstr>“Ele venceu Satanás na mesma natu-reza sobre a qual no Éden Satanás obteve a vitória.”</vt:lpstr>
      <vt:lpstr>“Sede cuidadosos, excessivamente cuidadosos quanto a como vos ocupais com a natureza humana de Cristo. Não o coloqueis diante do povo como um homem com as propensões do pecado. </vt:lpstr>
      <vt:lpstr>“Ele é o segundo Adão. O primeiro Adão foi criado puro, impecável, sem uma mancha de pecado sobre si; ele era a imagem de Deus... Jesus... poderia ter caído, mas nem por um momento existiu nEle uma propensão má... </vt:lpstr>
      <vt:lpstr>“Nunca, de forma alguma, deixe a mais leve impressão sobre as mentes humanas que uma mancha de corrupção, ou inclinação para a corrupção apegou-se a Cristo, ou que Ele de alguma forma cedeu à corrupção...  </vt:lpstr>
      <vt:lpstr>“Que cada ser humano seja adver-tido contra a idéia de tornar Cris-to totalmente humano tal como um de nós; isto não pode ser.”</vt:lpstr>
      <vt:lpstr>Destas citações infere-se que Cristo é o segundo Adão e como tal era diferente de nós, não possuindo a mácula do pecado, natural a nós desde que somos gerados (Salmo 51:5).</vt:lpstr>
      <vt:lpstr>Ele era isento das tendências carnais e peca-minosas que marcam a nossa vida.</vt:lpstr>
      <vt:lpstr>Para Ellen G. White, expressões co-mo “pecaminosidade do homem,” “propensões para corrupção,” “mancha de corrupção,” “propen-são má,” e “propensões do peca-do,” são, nesse contexto, mais ou menos equivalentes. Nenhuma des-tas coisas se fez presente em Jesus.</vt:lpstr>
      <vt:lpstr>Outras citações implicam a realidade  pós-lapsariana.   &lt;Ênfase suprida&gt;</vt:lpstr>
      <vt:lpstr>“A natureza de Deus, cuja lei ti-nha sido transgredida, e a natu-reza de Adão, o transgressor, reuniram-se em Jesus – o Filho de Deus e o Filho do homem.” </vt:lpstr>
      <vt:lpstr>“Cristo, que não conhe-cia o mínimo vestígio de pecado ou contamina-ção, tomou nossa nature-za em seu estado deterio-rado.” </vt:lpstr>
      <vt:lpstr>“Ele tomou sobre Sua nature-za impecável, nossa natureza pecaminosa.”  </vt:lpstr>
      <vt:lpstr>Estas citações deixam claro que Cristo assumiu uma natureza humana des-figurada pelo pecado, por-tanto idêntica à nossa. Como harmonizar os dois grupos de citações?</vt:lpstr>
      <vt:lpstr>Bem, Cristo não pode ter ti-do duas naturezas humanas, uma imaculada e outra cor-rompida. Se é isto que Ellen G. White está afirmando, então ela se contradiz. Mas seguramente não é este o caso. A questão é se enten-demos corretamente o que está sendo declarado. </vt:lpstr>
      <vt:lpstr>Na verdade, os conceitos pré e pós lapsarianos, no contexto da Bíblia e do Espírito de Profecia, não se con-tradizem nem se excluem; eles se complementam. Caso contrário, não possuiriam, ambos, o aval da inspiração.</vt:lpstr>
      <vt:lpstr>Tomemos como exemplo a penúltima declaração referida. A escritora não pode estar afirmando que Jesus tomou nossa natureza pecaminosa sobre Sua natureza impecável... </vt:lpstr>
      <vt:lpstr>no sentido de que Ele passou a ter duas natu-rezas humanas, uma que já era Sua e outra que tomou de nós. </vt:lpstr>
      <vt:lpstr>Aliás, o sentido do verbo inglês to take (tomar), seguido da preposição upon (sobre), como aparece no ori-ginal, é, segundo um dos mais cre-denciados dicionários deste idioma, “aceitar a responsabilidade por; aceitar como responsabilidade ou dever.”</vt:lpstr>
      <vt:lpstr>A idéia é que Cristo Se sub-meteu à situação do homem no pecado, para conhecer, por experiência, as lutas de um pecador, e por esse meio habilitar-Se a prestar-lhe uma ajuda eficaz. </vt:lpstr>
      <vt:lpstr>Medicina e Salvação, 181.</vt:lpstr>
      <vt:lpstr>O mesmo ocorre quan-to à quarta citação: </vt:lpstr>
      <vt:lpstr> “Os anjos, que não estavam familiariza-dos com o pecado, não poderiam simpa-tizar-se com o ho-mem em suas pro-vações peculiares...  </vt:lpstr>
      <vt:lpstr>“Estava no plano de Deus que Cristo tomasse sobre Si a forma e natu-reza do homem caído, pa-ra que pudesse Se aper-feiçoar através do sofri-mento [o que não pode-ria acontecer com Adão antes da queda],...  </vt:lpstr>
      <vt:lpstr>   Spirit of Prophecy, II:39.</vt:lpstr>
      <vt:lpstr>Cristo assim participou das conseqüências do pecado (às quais todos estamos sujeitos), inclusive das debilidades por ele causadas, mas não do próprio pecado. O escritor sagrado alude a esse fato e seu propósito, da seguinte forma:</vt:lpstr>
      <vt:lpstr>“Pois naquilo que Ele mesmo sofreu, tendo sido tentado, é pode-roso para socorrer os que são tentados.” Hebreus 2:18</vt:lpstr>
      <vt:lpstr>Então, num texto paralelo, ele acres-centa que, para tanto, Ele não precisou participar do pecado. </vt:lpstr>
      <vt:lpstr>“Porque não temos sumo sa-cerdote que não possa com-padecer-se das nossas fra-quezas, antes foi Ele tentado em todas as coisas, à nossa semelhança, mas sem peca-do” (4:15).</vt:lpstr>
      <vt:lpstr>A fórmula “sem pecado” é chave para a compreensão do que es-tá sendo afirmado. Não nos é di-to apenas que Jesus não pecou, mas que Ele foi, como nós, ten-tado em tudo, todavia “sem pe-cado”, isto é, sem jamais ter participação no pecado. </vt:lpstr>
      <vt:lpstr>Certamente Jesus nunca praticou o pecado, mas o que Lhe toca por realidade é mais que isso. O original grego reza chōrís hamartías, à parte do pecado, estranho ao pecado; Ele jamais foi, em essência, um pecador.</vt:lpstr>
      <vt:lpstr>Chōrís hamartías, “sem pe-cado”, é o que o escritor sagrado registrou. Esta fór-mula é nominal e deve ser vista em contraste com chōrís hamartánein, fórmula verbal que significa “sem pecar”.</vt:lpstr>
      <vt:lpstr>Em outras palavras, isso é mais que afirmar que Jesus não cometeu pecado. O escritor de Hebreus está dizendo que Ele não possuía pecado!</vt:lpstr>
      <vt:lpstr>Como diz B. F. C. Atikinson, em referência à Hebreus 4:15, “Sua [de Jesus] natureza imaculada não continha nada que corres-pondesse à tentação, como ocorre conosco.”</vt:lpstr>
      <vt:lpstr>Ou, então, nos termos de Paulo: Ele “não conheceu o pecado” (II Cor 3:21). Repetindo, isso é mais que não pecar ; aponta para uma natureza humana moralmente imaculada.</vt:lpstr>
      <vt:lpstr>Impecabilidade e Debilidade:  Os Conceitos em Harmonia</vt:lpstr>
      <vt:lpstr>Um terceiro gru-po de citações esclarece defini-tivamente o as-sunto.   &lt;Ênfase suprida&gt;</vt:lpstr>
      <vt:lpstr>“Jesus aceitou a humanida-de quando a raça havia si-do enfraquecida por quatro mil anos de pecado.” </vt:lpstr>
      <vt:lpstr>No mesmo parágrafo ela afirma que Cristo subordinou-Se à lei da hereditariedade. O conceito chave desta citação é humanidade enfraquecida.</vt:lpstr>
      <vt:lpstr>“Separada da presença de Deus, a família humana, a cada geração sucessiva, estivera se afastando mais e mais, da pureza, sabedoria e conhecimentos originais, que Adão possuía no Éden. </vt:lpstr>
      <vt:lpstr> “Cristo suportou os pecados e fraque-zas da raça humana tais como existi-am quando Ele veio à Terra para aju-dar o homem. Em favor da raça, tendo sobre Si as fraquezas do homem caí-do, devia Ele resistir as tentações de Satanás em todos os pontos em que o homem seria tentado.” </vt:lpstr>
      <vt:lpstr>Aqui é afirmado que Je-sus não veio no vigor de Adão antes da queda. Ele assumiu uma natureza hu-mana enfraquecida física, mental e espiritualmente pelo pecado, e venceu o inimigo nesta condição. </vt:lpstr>
      <vt:lpstr>“É um irmão em nossas fraquezas, mas não em possuir idênticas paixões. Sendo sem pecado, Sua natureza recuava do mal.”</vt:lpstr>
      <vt:lpstr>Com estas palavras, são apresentados os dois lados da moeda. “...em nossas fraque-zas” implica condição pós-lapsariana, enquan-to “não em possuir idên-ticas paixões,” e “sem pecado” implicam con-dição pré-lapsariana. </vt:lpstr>
      <vt:lpstr>Cristo arcou com uma huma-nidade enfraquecida pelo pe-cado, mas moralmente era imaculado. João 14:30 afirma que o diabo não encontrava, em Jesus, eco para as suas tentações. </vt:lpstr>
      <vt:lpstr>Mais algumas ci-tações realçam o necessário equilíbrio entre os dois aspectos:</vt:lpstr>
      <vt:lpstr>“Ele era incontaminado pela cor-rupção, um estranho ao pecado [condição pré-lapsariana]; contudo orava, e freqüentemente com gran-de clamor e lágrimas. Orava por Seus discípulos e por Si mesmo, identificando-Se assim com nossas falhas que são tão comuns à huma-nidade [condição pós-lapsariana]. </vt:lpstr>
      <vt:lpstr>“Era um poderoso intercessor, não possuindo as paixões de nossa na-tureza humana caída [condição pré-lapsariana], mas rodeado das mês-ma fraquezas, tentado em tudo co-mo nós [condição pós-lapsariana]. Jesus suportou a agonia que reque-ria ajuda e apoio de Seu Pai [condi-ção pós-lapsariana].”</vt:lpstr>
      <vt:lpstr>“Ao tomar sobre Si mesmo a natureza do homem em Sua condição caída [con-dição pós-lapsariana], Cristo não teve a mínima participação em seu pecado [condição pré-lapsariana]. Não deve-ríamos ter nenhuma dúvida com respei-to à perfeita impecabilidade da nature-za humana de Cristo [condição pré-lap-sariana].” </vt:lpstr>
      <vt:lpstr>“Vestido nas vestimentas da humanidade, o Filho de Deus desceu ao nível daqueles a quem Ele desejava salvar. Nele não há-via qualquer mancha ou pecaminosidade ; Ele foi sempre puro e imaculado [condi-ção pré-lapsariana]; entretanto tomou so-bre Si nossa natureza pecaminosa [condi-ção pós-lapsariana].”</vt:lpstr>
      <vt:lpstr>É evidente, nesta citação, que “tomar nossa natureza pecaminosa” não significa, para Ellen G. White, que Ele adquiriu pecaminosi-dade. Na citação anterior é feita alusão à perfeita im-pecabilidade da natureza humana de Jesus. </vt:lpstr>
      <vt:lpstr>“Ele nasceu sem uma mancha de pecado [condição pré-lap-sariana], mas veio ao mundo em maneira igual a da família humana [condição pós-lapsa-riana].” </vt:lpstr>
      <vt:lpstr>Conclusão</vt:lpstr>
      <vt:lpstr>Na abertura deste estudo perguntou-se: Que tipo de natureza humana foi assumida por Jesus? Pré-lapsariana ou pós-lapsariana?</vt:lpstr>
      <vt:lpstr>Segundo o que foi visto, a melhor resposta é:</vt:lpstr>
      <vt:lpstr>mas ambas</vt:lpstr>
      <vt:lpstr>Ele era moralmente imaculado tal como Adão antes da queda. Fisicamente, porém, era semelhante a nós. </vt:lpstr>
      <vt:lpstr>A maneira como estas duas realidades coabita-ram em Jesus, uma sem prejuízo da outra, não pode, a exemplo do que ocorre com qualquer par-ticularidade da encarna-ção, ser inteiramente apreendida. </vt:lpstr>
      <vt:lpstr>Mas uma coisa é certa: este é mais um detalhe peculiar da singularidade de Jesus. Nenhum ser humano jamais foi, é, ou será exatamente como Ele. Todavia, Ele foi autenticamente humano como qualquer um de nós.</vt:lpstr>
      <vt:lpstr>É óbvio que Ellen G. White afirma que Jesus Se subordinou às restri-ções impostas pelos e-feitos do pecado na raça humana desde a queda, a partir da qual a natureza humana foi se tornando mais e mais debilitada. </vt:lpstr>
      <vt:lpstr>Tal natureza hu-mana, assim afe-tada pelo peca-do, foi assumida por Ele.</vt:lpstr>
      <vt:lpstr>Mas ao mesmo tempo, Ele não herdou a mancha do pecado, a inclinação para o mal, que costu-mamos chamar de natu-reza carnal, pecaminosa, e que atinge a cada ser humano. </vt:lpstr>
      <vt:lpstr>Santidade plena e fragili-dade de homem caído se fizeram presentes em Je-sus Cristo. Esses dois as-pectos de uma única na-tureza foram nEle com-binados numa forma sin-gular, para capacitá-lO a ser o Redentor.</vt:lpstr>
      <vt:lpstr>Fosse apenas imaculado e não participasse de nossa experiência como vítimas do pecado, e não poderia ser nosso Substituto. </vt:lpstr>
      <vt:lpstr>Participasse de nossas dores e não da imacula-ridade de Adão antes da queda, e não poderia ser o nosso Salvador; teria de padecer em função de Si mesmo.</vt:lpstr>
      <vt:lpstr>Isaías 53 alude a este fato quando O chama de Justo ao tempo em que afirma ter Ele levado sobre Si as iniqüidade de mundo! (v. 11)</vt:lpstr>
      <vt:lpstr>“Não houve uma só gota de nossa amarga miséria que Ele não provasse, parte al-guma de nossa maldição que não sofresse, a fim de que pudesse levar a Deus muitos filhos e filhas.”</vt:lpstr>
      <vt:lpstr>Louvado seja o Seu nome!</vt:lpstr>
    </vt:vector>
  </TitlesOfParts>
  <Company>UNASP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 Condição Humana  de Jesus nos Escritos  de Ellen G. White</dc:title>
  <dc:creator>José Carlos Ramos</dc:creator>
  <cp:lastModifiedBy>Pr. Marcelo Carvalho</cp:lastModifiedBy>
  <cp:revision>40</cp:revision>
  <dcterms:created xsi:type="dcterms:W3CDTF">2002-09-30T06:21:32Z</dcterms:created>
  <dcterms:modified xsi:type="dcterms:W3CDTF">2019-10-21T13:57:00Z</dcterms:modified>
</cp:coreProperties>
</file>