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28" r:id="rId2"/>
    <p:sldId id="310" r:id="rId3"/>
    <p:sldId id="332" r:id="rId4"/>
    <p:sldId id="329" r:id="rId5"/>
    <p:sldId id="330" r:id="rId6"/>
    <p:sldId id="331" r:id="rId7"/>
    <p:sldId id="333" r:id="rId8"/>
    <p:sldId id="334" r:id="rId9"/>
    <p:sldId id="335" r:id="rId10"/>
    <p:sldId id="336" r:id="rId11"/>
    <p:sldId id="337" r:id="rId12"/>
    <p:sldId id="357" r:id="rId13"/>
    <p:sldId id="358" r:id="rId14"/>
    <p:sldId id="340" r:id="rId15"/>
    <p:sldId id="341" r:id="rId16"/>
    <p:sldId id="359" r:id="rId17"/>
    <p:sldId id="342" r:id="rId18"/>
    <p:sldId id="343" r:id="rId19"/>
    <p:sldId id="344" r:id="rId20"/>
    <p:sldId id="345" r:id="rId21"/>
    <p:sldId id="346" r:id="rId22"/>
    <p:sldId id="347" r:id="rId23"/>
    <p:sldId id="348" r:id="rId24"/>
    <p:sldId id="349" r:id="rId25"/>
    <p:sldId id="353" r:id="rId26"/>
    <p:sldId id="352" r:id="rId27"/>
    <p:sldId id="355" r:id="rId28"/>
    <p:sldId id="351" r:id="rId29"/>
    <p:sldId id="350" r:id="rId30"/>
    <p:sldId id="356" r:id="rId31"/>
    <p:sldId id="360"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0D"/>
    <a:srgbClr val="003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40" autoAdjust="0"/>
    <p:restoredTop sz="69745" autoAdjust="0"/>
  </p:normalViewPr>
  <p:slideViewPr>
    <p:cSldViewPr>
      <p:cViewPr>
        <p:scale>
          <a:sx n="63" d="100"/>
          <a:sy n="63" d="100"/>
        </p:scale>
        <p:origin x="-320" y="-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05143D-B51A-439F-8F03-2D203629F297}" type="datetimeFigureOut">
              <a:rPr lang="pt-BR" smtClean="0"/>
              <a:t>2/20/18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E7C1C-04BB-4B71-B63A-AFF69356DE5C}" type="slidenum">
              <a:rPr lang="pt-BR" smtClean="0"/>
              <a:t>‹#›</a:t>
            </a:fld>
            <a:endParaRPr lang="pt-BR"/>
          </a:p>
        </p:txBody>
      </p:sp>
    </p:spTree>
    <p:extLst>
      <p:ext uri="{BB962C8B-B14F-4D97-AF65-F5344CB8AC3E}">
        <p14:creationId xmlns:p14="http://schemas.microsoft.com/office/powerpoint/2010/main" val="429262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 Id="rId3" Type="http://schemas.openxmlformats.org/officeDocument/2006/relationships/hyperlink" Target="https://www.bibliaonline.com.br/acf/1tm/4/16"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Placeholder 2"/>
          <p:cNvSpPr>
            <a:spLocks noGrp="1" noRot="1" noChangeAspect="1" noChangeArrowheads="1" noTextEdit="1"/>
          </p:cNvSpPr>
          <p:nvPr>
            <p:ph type="sldImg"/>
          </p:nvPr>
        </p:nvSpPr>
        <p:spPr>
          <a:ln/>
        </p:spPr>
      </p:sp>
      <p:sp>
        <p:nvSpPr>
          <p:cNvPr id="15362" name="Placeholder 3"/>
          <p:cNvSpPr>
            <a:spLocks noGrp="1" noChangeArrowheads="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effectLst/>
                <a:latin typeface="+mn-lt"/>
                <a:ea typeface="+mn-ea"/>
                <a:cs typeface="+mn-cs"/>
              </a:rPr>
              <a:t>O coronel e o cabelereiro – O coronel, porque o barbeiro não casa com a filho do coronel? Também não pede!! Não temos nada para coagira a Deus a atender ao nosso pedido além da nossa grande necessidade. “ Pedi e dar-se-vos-a...” Vamos pedir a benção de Deus e a unção do Espírito Santo.</a:t>
            </a:r>
            <a:endParaRPr lang="en-US" sz="1200" kern="1200" dirty="0" smtClean="0">
              <a:solidFill>
                <a:schemeClr val="tx1"/>
              </a:solidFill>
              <a:effectLst/>
              <a:latin typeface="+mn-lt"/>
              <a:ea typeface="+mn-ea"/>
              <a:cs typeface="+mn-cs"/>
            </a:endParaRPr>
          </a:p>
          <a:p>
            <a:pPr eaLnBrk="1" hangingPunct="1"/>
            <a:endParaRPr lang="pt-B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Certamente os livros de Psicologia devem fazer parte da nossa rotina de estudos, mas o que precisa ficar claro é que ser pastor e ser Psicólogo são coisas totalmente diferentes. As pessoas sentem-se traídas quando entram numa sala pastoral e ouvem conselhos extraídos de um livro de </a:t>
            </a:r>
            <a:r>
              <a:rPr lang="pt-BR" baseline="0" noProof="0" dirty="0" err="1" smtClean="0"/>
              <a:t>auto-ajuda</a:t>
            </a:r>
            <a:r>
              <a:rPr lang="pt-BR" baseline="0" noProof="0" dirty="0" smtClean="0"/>
              <a:t>. Quando alguém vai até o pastor, não esta procurando um psicólogo, mas um pastor. Certamente o pastor deve ter informação sobre o assunto, não ele não deveria se ver como alguém que estar ali para dar conselhos sem jamais se envolver com o paciente. </a:t>
            </a:r>
          </a:p>
        </p:txBody>
      </p:sp>
      <p:sp>
        <p:nvSpPr>
          <p:cNvPr id="4" name="Slide Number Placeholder 3"/>
          <p:cNvSpPr>
            <a:spLocks noGrp="1"/>
          </p:cNvSpPr>
          <p:nvPr>
            <p:ph type="sldNum" sz="quarter" idx="10"/>
          </p:nvPr>
        </p:nvSpPr>
        <p:spPr/>
        <p:txBody>
          <a:bodyPr/>
          <a:lstStyle/>
          <a:p>
            <a:fld id="{65DE7C1C-04BB-4B71-B63A-AFF69356DE5C}" type="slidenum">
              <a:rPr lang="pt-BR" smtClean="0"/>
              <a:t>10</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r>
              <a:rPr lang="pt-BR" baseline="0" noProof="0" dirty="0" smtClean="0"/>
              <a:t>Definitivamente não. </a:t>
            </a:r>
            <a:r>
              <a:rPr lang="pt-BR" sz="1200" dirty="0" smtClean="0"/>
              <a:t>O ministério não é uma carreira com degraus de ascensão. O ministério é uma missão e tem nela a sua motivação. Gostamos de falar do</a:t>
            </a:r>
            <a:r>
              <a:rPr lang="pt-BR" sz="1200" baseline="0" dirty="0" smtClean="0"/>
              <a:t> “Trabalho de Deus”, “Santo ministério”, “Serviço sagrado”, mas se formos bem sinceros, veremos que com mais frequência ainda, o que fazemos mesmo é correr atrás de uma carreira. E no final da jornada, quando estivermos exaustos e cansados, vamos descobrir que trocamos um chamado de Deus, por uma tarefa que pode ser manipulada de acordo com a conveniência do trabalhador. </a:t>
            </a:r>
          </a:p>
          <a:p>
            <a:pPr marL="0" marR="0" indent="0" algn="l" defTabSz="914400" rtl="0" eaLnBrk="1" fontAlgn="auto" latinLnBrk="0" hangingPunct="1">
              <a:lnSpc>
                <a:spcPct val="100000"/>
              </a:lnSpc>
              <a:spcBef>
                <a:spcPts val="0"/>
              </a:spcBef>
              <a:spcAft>
                <a:spcPts val="0"/>
              </a:spcAft>
              <a:buClrTx/>
              <a:buSzTx/>
              <a:buFont typeface="Arial"/>
              <a:buNone/>
              <a:tabLst/>
              <a:defRPr/>
            </a:pPr>
            <a:endParaRPr lang="pt-BR" sz="1200" baseline="0" dirty="0" smtClean="0"/>
          </a:p>
          <a:p>
            <a:pPr marL="0" marR="0" indent="0" algn="l" defTabSz="914400" rtl="0" eaLnBrk="1" fontAlgn="auto" latinLnBrk="0" hangingPunct="1">
              <a:lnSpc>
                <a:spcPct val="100000"/>
              </a:lnSpc>
              <a:spcBef>
                <a:spcPts val="0"/>
              </a:spcBef>
              <a:spcAft>
                <a:spcPts val="0"/>
              </a:spcAft>
              <a:buClrTx/>
              <a:buSzTx/>
              <a:buFont typeface="Arial"/>
              <a:buNone/>
              <a:tabLst/>
              <a:defRPr/>
            </a:pPr>
            <a:r>
              <a:rPr lang="pt-BR" sz="1200" baseline="0" dirty="0" smtClean="0"/>
              <a:t>Não, ser pastor não é ser um profissional com plano de carreira. O que significa ser pastor?</a:t>
            </a:r>
            <a:endParaRPr lang="pt-BR" sz="1200" dirty="0" smtClean="0"/>
          </a:p>
          <a:p>
            <a:pPr marL="0" indent="0">
              <a:buFont typeface="Arial"/>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11</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r>
              <a:rPr lang="pt-BR" baseline="0" noProof="0" dirty="0" smtClean="0"/>
              <a:t>É ao longo deste processo que o pastor torna-se um homem de Deus... </a:t>
            </a:r>
          </a:p>
          <a:p>
            <a:pPr marL="0" indent="0">
              <a:buFont typeface="Arial"/>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12</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Ele está tão envolvido em seu relacionamento com Deus e tão interessado em agradá-lo, que faz de Deus o centro de todas as suas ações. </a:t>
            </a:r>
          </a:p>
          <a:p>
            <a:pPr marL="0" indent="0">
              <a:buFont typeface="Arial"/>
              <a:buNone/>
            </a:pPr>
            <a:endParaRPr lang="pt-BR" baseline="0" noProof="0" dirty="0" smtClean="0"/>
          </a:p>
          <a:p>
            <a:pPr marL="0" indent="0">
              <a:buFontTx/>
              <a:buNone/>
            </a:pPr>
            <a:r>
              <a:rPr lang="pt-BR" baseline="0" noProof="0" dirty="0" smtClean="0"/>
              <a:t>O pastor vive vocacionalmente, e a nossa vocação é uma missão de vida chamada, moldada e dependente dele. No momento que deixarmos de lidar primeiramente com Deus, deixamos de viver vocacionalmente. Ao mesmo tempo, quando tivermos fixado o nosso coração sinceramente em Deus e no céu, então a parte mais importante do nosso trabalho terá sido feita e tudo mais se seguirá de acordo com o plano de Deus.</a:t>
            </a:r>
          </a:p>
          <a:p>
            <a:pPr marL="0" indent="0">
              <a:buFontTx/>
              <a:buNone/>
            </a:pPr>
            <a:endParaRPr lang="pt-BR" baseline="0" noProof="0" dirty="0" smtClean="0"/>
          </a:p>
          <a:p>
            <a:pPr marL="0" indent="0">
              <a:buFontTx/>
              <a:buNone/>
            </a:pPr>
            <a:r>
              <a:rPr lang="pt-BR" baseline="0" noProof="0" dirty="0" smtClean="0"/>
              <a:t>O Pastor tem Paixão por Deus. Mas para ser um ministro de Deus, o pastor também precisa amar a sua igreja. Por isso o pastor é alguém que também ama as pessoas.</a:t>
            </a:r>
          </a:p>
        </p:txBody>
      </p:sp>
      <p:sp>
        <p:nvSpPr>
          <p:cNvPr id="4" name="Slide Number Placeholder 3"/>
          <p:cNvSpPr>
            <a:spLocks noGrp="1"/>
          </p:cNvSpPr>
          <p:nvPr>
            <p:ph type="sldNum" sz="quarter" idx="10"/>
          </p:nvPr>
        </p:nvSpPr>
        <p:spPr/>
        <p:txBody>
          <a:bodyPr/>
          <a:lstStyle/>
          <a:p>
            <a:fld id="{65DE7C1C-04BB-4B71-B63A-AFF69356DE5C}" type="slidenum">
              <a:rPr lang="pt-BR" smtClean="0"/>
              <a:t>13</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Mas para ser pastor, também é preciso ter paixão pelas pessoas. O pastor tem paixão por pessoas porque Jesus tem paixão por pessoas. No contexto do Grande Conflito, o foco de Deus, e o de Satanás está nas pessoas. Porque o pastor deveria ter o seu foco num outro lugar? Por isso, como um colaborador de Cristo, o pastor ama as pessoas.</a:t>
            </a:r>
          </a:p>
        </p:txBody>
      </p:sp>
      <p:sp>
        <p:nvSpPr>
          <p:cNvPr id="4" name="Slide Number Placeholder 3"/>
          <p:cNvSpPr>
            <a:spLocks noGrp="1"/>
          </p:cNvSpPr>
          <p:nvPr>
            <p:ph type="sldNum" sz="quarter" idx="10"/>
          </p:nvPr>
        </p:nvSpPr>
        <p:spPr/>
        <p:txBody>
          <a:bodyPr/>
          <a:lstStyle/>
          <a:p>
            <a:fld id="{65DE7C1C-04BB-4B71-B63A-AFF69356DE5C}" type="slidenum">
              <a:rPr lang="pt-BR" smtClean="0"/>
              <a:t>14</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Embora a espiritualidade seja algo bastante intangível, as pessoas podem ver claramente quando um pastor é espiritual ou não. A igreja percebe quando o pastor passa bastante tempo com Deus. Sua vida interior (ou a falta dela) molda tudo o que ele faz. Ter um relacionamento experimental com Jesus Cristo é a fonte principal da espiritualidade.</a:t>
            </a:r>
          </a:p>
          <a:p>
            <a:pPr marL="0" indent="0">
              <a:buFont typeface="Arial"/>
              <a:buNone/>
            </a:pPr>
            <a:endParaRPr lang="pt-BR" baseline="0" noProof="0" dirty="0" smtClean="0"/>
          </a:p>
          <a:p>
            <a:pPr marL="0" indent="0">
              <a:buFont typeface="Arial"/>
              <a:buNone/>
            </a:pPr>
            <a:r>
              <a:rPr lang="pt-BR" baseline="0" noProof="0" dirty="0" smtClean="0"/>
              <a:t>E as disciplinas espirituais s</a:t>
            </a:r>
            <a:r>
              <a:rPr lang="pt-BR" sz="1200" baseline="0" noProof="0" dirty="0" smtClean="0"/>
              <a:t>ão as ferramentas que Deus deixou para desenvolvermos a</a:t>
            </a:r>
            <a:r>
              <a:rPr lang="pt-BR" sz="1200" dirty="0" smtClean="0"/>
              <a:t> espiritualidade.</a:t>
            </a:r>
            <a:r>
              <a:rPr lang="pt-BR" sz="1200" baseline="0" dirty="0" smtClean="0"/>
              <a:t> Elas são o caminho para a espiritualidade,</a:t>
            </a:r>
            <a:r>
              <a:rPr lang="pt-BR" sz="1200" dirty="0" smtClean="0"/>
              <a:t> e não há atalhos. </a:t>
            </a: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15</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Amigos, nós demoramos para aprender e esquecemos rapidamente que a nossa paz, serenidade, alegria, força e sabedoria vem de um período a sós com Deus. </a:t>
            </a:r>
          </a:p>
          <a:p>
            <a:pPr marL="0" indent="0">
              <a:buFont typeface="Arial"/>
              <a:buNone/>
            </a:pPr>
            <a:endParaRPr lang="pt-BR" baseline="0" noProof="0" dirty="0" smtClean="0"/>
          </a:p>
          <a:p>
            <a:pPr marL="0" indent="0">
              <a:buFont typeface="Arial"/>
              <a:buNone/>
            </a:pPr>
            <a:r>
              <a:rPr lang="pt-BR" baseline="0" noProof="0" dirty="0" smtClean="0"/>
              <a:t>Amigos, nós precisamos orar mais. Muito mais do que temos orado. A revelação nos orienta a orar uma hora de oração por dia. Você pode começar:</a:t>
            </a:r>
          </a:p>
          <a:p>
            <a:pPr marL="171450" indent="-171450">
              <a:buFont typeface="Arial"/>
              <a:buChar char="•"/>
            </a:pPr>
            <a:r>
              <a:rPr lang="pt-BR" baseline="0" noProof="0" dirty="0" smtClean="0"/>
              <a:t>Louvar a Deus</a:t>
            </a:r>
          </a:p>
          <a:p>
            <a:pPr marL="171450" indent="-171450">
              <a:buFont typeface="Arial"/>
              <a:buChar char="•"/>
            </a:pPr>
            <a:r>
              <a:rPr lang="pt-BR" baseline="0" noProof="0" dirty="0" smtClean="0"/>
              <a:t>Plenitude do Espírito – Serenidade? Perfeita paz? </a:t>
            </a:r>
            <a:r>
              <a:rPr lang="pt-BR" baseline="0" noProof="0" dirty="0" err="1" smtClean="0"/>
              <a:t>What</a:t>
            </a:r>
            <a:r>
              <a:rPr lang="pt-BR" baseline="0" noProof="0" dirty="0" smtClean="0"/>
              <a:t>??? </a:t>
            </a:r>
            <a:r>
              <a:rPr lang="pt-BR" baseline="0" noProof="0" dirty="0" err="1" smtClean="0"/>
              <a:t>Ask</a:t>
            </a:r>
            <a:r>
              <a:rPr lang="pt-BR" baseline="0" noProof="0" dirty="0" smtClean="0"/>
              <a:t> </a:t>
            </a:r>
            <a:r>
              <a:rPr lang="pt-BR" baseline="0" noProof="0" dirty="0" err="1" smtClean="0"/>
              <a:t>Him</a:t>
            </a:r>
            <a:r>
              <a:rPr lang="pt-BR" baseline="0" noProof="0" dirty="0" smtClean="0"/>
              <a:t>.</a:t>
            </a:r>
          </a:p>
          <a:p>
            <a:pPr marL="171450" indent="-171450">
              <a:buFont typeface="Arial"/>
              <a:buChar char="•"/>
            </a:pPr>
            <a:r>
              <a:rPr lang="pt-BR" baseline="0" noProof="0" dirty="0" smtClean="0"/>
              <a:t>Proteção pela </a:t>
            </a:r>
            <a:r>
              <a:rPr lang="pt-BR" baseline="0" noProof="0" dirty="0" err="1" smtClean="0"/>
              <a:t>familia</a:t>
            </a:r>
            <a:r>
              <a:rPr lang="pt-BR" baseline="0" noProof="0" dirty="0" smtClean="0"/>
              <a:t> – </a:t>
            </a:r>
            <a:r>
              <a:rPr lang="pt-BR" baseline="0" noProof="0" dirty="0" err="1" smtClean="0"/>
              <a:t>Blood</a:t>
            </a:r>
            <a:r>
              <a:rPr lang="pt-BR" baseline="0" noProof="0" dirty="0" smtClean="0"/>
              <a:t> of the Lamb </a:t>
            </a:r>
            <a:r>
              <a:rPr lang="pt-BR" baseline="0" noProof="0" dirty="0" err="1" smtClean="0"/>
              <a:t>on</a:t>
            </a:r>
            <a:r>
              <a:rPr lang="pt-BR" baseline="0" noProof="0" dirty="0" smtClean="0"/>
              <a:t> the </a:t>
            </a:r>
            <a:r>
              <a:rPr lang="pt-BR" baseline="0" noProof="0" dirty="0" err="1" smtClean="0"/>
              <a:t>door</a:t>
            </a:r>
            <a:r>
              <a:rPr lang="pt-BR" baseline="0" noProof="0" dirty="0" smtClean="0"/>
              <a:t> post of my </a:t>
            </a:r>
            <a:r>
              <a:rPr lang="pt-BR" baseline="0" noProof="0" dirty="0" err="1" smtClean="0"/>
              <a:t>house</a:t>
            </a:r>
            <a:r>
              <a:rPr lang="pt-BR" baseline="0" noProof="0" dirty="0" smtClean="0"/>
              <a:t>. </a:t>
            </a:r>
            <a:r>
              <a:rPr lang="pt-BR" baseline="0" noProof="0" dirty="0" err="1" smtClean="0"/>
              <a:t>Holy</a:t>
            </a:r>
            <a:r>
              <a:rPr lang="pt-BR" baseline="0" noProof="0" dirty="0" smtClean="0"/>
              <a:t> </a:t>
            </a:r>
            <a:r>
              <a:rPr lang="pt-BR" baseline="0" noProof="0" dirty="0" err="1" smtClean="0"/>
              <a:t>Spirit</a:t>
            </a:r>
            <a:r>
              <a:rPr lang="pt-BR" baseline="0" noProof="0" dirty="0" smtClean="0"/>
              <a:t> in the </a:t>
            </a:r>
            <a:r>
              <a:rPr lang="pt-BR" baseline="0" noProof="0" dirty="0" err="1" smtClean="0"/>
              <a:t>intersections</a:t>
            </a:r>
            <a:endParaRPr lang="pt-BR" baseline="0" noProof="0" dirty="0" smtClean="0"/>
          </a:p>
          <a:p>
            <a:pPr marL="171450" indent="-171450">
              <a:buFont typeface="Arial"/>
              <a:buChar char="•"/>
            </a:pPr>
            <a:r>
              <a:rPr lang="pt-BR" baseline="0" noProof="0" dirty="0" smtClean="0"/>
              <a:t>Benção sobre o casamento</a:t>
            </a:r>
          </a:p>
          <a:p>
            <a:pPr marL="171450" indent="-171450">
              <a:buFont typeface="Arial"/>
              <a:buChar char="•"/>
            </a:pPr>
            <a:r>
              <a:rPr lang="pt-BR" baseline="0" noProof="0" dirty="0" smtClean="0"/>
              <a:t>Projetos específicos</a:t>
            </a:r>
          </a:p>
          <a:p>
            <a:pPr marL="171450" indent="-171450">
              <a:buFont typeface="Arial"/>
              <a:buChar char="•"/>
            </a:pPr>
            <a:r>
              <a:rPr lang="pt-BR" baseline="0" noProof="0" dirty="0" smtClean="0"/>
              <a:t>Interessados</a:t>
            </a:r>
          </a:p>
          <a:p>
            <a:pPr marL="171450" indent="-171450">
              <a:buFont typeface="Arial"/>
              <a:buChar char="•"/>
            </a:pPr>
            <a:r>
              <a:rPr lang="pt-BR" baseline="0" noProof="0" dirty="0" smtClean="0"/>
              <a:t>Família </a:t>
            </a:r>
            <a:r>
              <a:rPr lang="pt-BR" baseline="0" noProof="0" dirty="0" err="1" smtClean="0"/>
              <a:t>extendida</a:t>
            </a:r>
            <a:endParaRPr lang="pt-BR" baseline="0" noProof="0" dirty="0" smtClean="0"/>
          </a:p>
          <a:p>
            <a:pPr marL="171450" indent="-171450">
              <a:buFont typeface="Arial"/>
              <a:buChar char="•"/>
            </a:pPr>
            <a:r>
              <a:rPr lang="pt-BR" baseline="0" noProof="0" dirty="0" err="1" smtClean="0"/>
              <a:t>Interceção</a:t>
            </a:r>
            <a:r>
              <a:rPr lang="pt-BR" baseline="0" noProof="0" dirty="0" smtClean="0"/>
              <a:t> pelos administradores da igreja ou outras pessoas específicas do seu interesse.</a:t>
            </a:r>
          </a:p>
          <a:p>
            <a:pPr marL="171450" indent="-171450">
              <a:buFont typeface="Arial"/>
              <a:buChar char="•"/>
            </a:pPr>
            <a:r>
              <a:rPr lang="pt-BR" baseline="0" noProof="0" dirty="0" smtClean="0"/>
              <a:t>Meu futuro.</a:t>
            </a:r>
          </a:p>
          <a:p>
            <a:pPr marL="0" indent="0">
              <a:buFont typeface="Arial"/>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16</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r>
              <a:rPr lang="pt-BR" sz="1200" dirty="0" smtClean="0"/>
              <a:t>Recentemente eu  </a:t>
            </a:r>
            <a:r>
              <a:rPr lang="pt-BR" sz="1200" dirty="0" err="1" smtClean="0"/>
              <a:t>lí</a:t>
            </a:r>
            <a:r>
              <a:rPr lang="pt-BR" sz="1200" dirty="0" smtClean="0"/>
              <a:t> um livro sobre possessão espiritual,</a:t>
            </a:r>
            <a:r>
              <a:rPr lang="pt-BR" sz="1200" baseline="0" dirty="0" smtClean="0"/>
              <a:t> escrito por um M.I. Lewis, um sociólogo Francês. (</a:t>
            </a:r>
            <a:r>
              <a:rPr lang="en-US" sz="1200" kern="1200" dirty="0" smtClean="0">
                <a:solidFill>
                  <a:schemeClr val="tx1"/>
                </a:solidFill>
                <a:latin typeface="+mn-lt"/>
                <a:ea typeface="+mn-ea"/>
                <a:cs typeface="+mn-cs"/>
              </a:rPr>
              <a:t>Ecstatic Religion: A Study of Shamanism and Spirit Possession).</a:t>
            </a:r>
            <a:r>
              <a:rPr lang="pt-BR" sz="1200" baseline="0" dirty="0" smtClean="0"/>
              <a:t> Ele não está interessado em saber se o espírito é da parte de Deus ou do diabo. Ele só está analisando o fenômeno da possessão. </a:t>
            </a:r>
            <a:r>
              <a:rPr lang="pt-BR" sz="1200" dirty="0" smtClean="0"/>
              <a:t>Um sociólogo pode ser indiferente quanto aos problemas espirituais da igreja, mas não o pastor. O pastor deve se preocupa com a questão da verdade e da falsidade. É seu dever declarar o que está em harmonia com a fé e o que é estranho a ela.</a:t>
            </a:r>
          </a:p>
          <a:p>
            <a:pPr marL="0" marR="0" indent="0" algn="l" defTabSz="914400" rtl="0" eaLnBrk="1" fontAlgn="auto" latinLnBrk="0" hangingPunct="1">
              <a:lnSpc>
                <a:spcPct val="100000"/>
              </a:lnSpc>
              <a:spcBef>
                <a:spcPts val="0"/>
              </a:spcBef>
              <a:spcAft>
                <a:spcPts val="0"/>
              </a:spcAft>
              <a:buClrTx/>
              <a:buSzTx/>
              <a:buFont typeface="Arial"/>
              <a:buNone/>
              <a:tabLst/>
              <a:defRPr/>
            </a:pPr>
            <a:endParaRPr lang="pt-BR" sz="1200" dirty="0" smtClean="0"/>
          </a:p>
          <a:p>
            <a:pPr marL="0" marR="0" indent="0" algn="l" defTabSz="914400" rtl="0" eaLnBrk="1" fontAlgn="auto" latinLnBrk="0" hangingPunct="1">
              <a:lnSpc>
                <a:spcPct val="100000"/>
              </a:lnSpc>
              <a:spcBef>
                <a:spcPts val="0"/>
              </a:spcBef>
              <a:spcAft>
                <a:spcPts val="0"/>
              </a:spcAft>
              <a:buClrTx/>
              <a:buSzTx/>
              <a:buFont typeface="Arial"/>
              <a:buNone/>
              <a:tabLst/>
              <a:defRPr/>
            </a:pPr>
            <a:r>
              <a:rPr lang="pt-BR" sz="1200" dirty="0" smtClean="0"/>
              <a:t>Não podemos abrir mão do nosso papel do líderes morais e espirituais da igreja e da sociedade.</a:t>
            </a:r>
            <a:r>
              <a:rPr lang="pt-BR" sz="1200" baseline="0" dirty="0" smtClean="0"/>
              <a:t> Não podemos nos conformar com padrões insatisfatórios ou a um estilo de vida estranho `a instrução da palavra de Deus. </a:t>
            </a:r>
            <a:r>
              <a:rPr lang="en-US" sz="1200" kern="1200" dirty="0" smtClean="0">
                <a:solidFill>
                  <a:schemeClr val="tx1"/>
                </a:solidFill>
                <a:latin typeface="+mn-lt"/>
                <a:ea typeface="+mn-ea"/>
                <a:cs typeface="+mn-cs"/>
              </a:rPr>
              <a:t>Tem </a:t>
            </a:r>
            <a:r>
              <a:rPr lang="en-US" sz="1200" kern="1200" dirty="0" err="1" smtClean="0">
                <a:solidFill>
                  <a:schemeClr val="tx1"/>
                </a:solidFill>
                <a:latin typeface="+mn-lt"/>
                <a:ea typeface="+mn-ea"/>
                <a:cs typeface="+mn-cs"/>
              </a:rPr>
              <a:t>cuidado</a:t>
            </a:r>
            <a:r>
              <a:rPr lang="en-US" sz="1200" kern="1200" dirty="0" smtClean="0">
                <a:solidFill>
                  <a:schemeClr val="tx1"/>
                </a:solidFill>
                <a:latin typeface="+mn-lt"/>
                <a:ea typeface="+mn-ea"/>
                <a:cs typeface="+mn-cs"/>
              </a:rPr>
              <a:t> de </a:t>
            </a:r>
            <a:r>
              <a:rPr lang="en-US" sz="1200" kern="1200" dirty="0" err="1" smtClean="0">
                <a:solidFill>
                  <a:schemeClr val="tx1"/>
                </a:solidFill>
                <a:latin typeface="+mn-lt"/>
                <a:ea typeface="+mn-ea"/>
                <a:cs typeface="+mn-cs"/>
              </a:rPr>
              <a:t>ti</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mesmo</a:t>
            </a:r>
            <a:r>
              <a:rPr lang="en-US" sz="1200" kern="1200" dirty="0" smtClean="0">
                <a:solidFill>
                  <a:schemeClr val="tx1"/>
                </a:solidFill>
                <a:latin typeface="+mn-lt"/>
                <a:ea typeface="+mn-ea"/>
                <a:cs typeface="+mn-cs"/>
              </a:rPr>
              <a:t> e da </a:t>
            </a:r>
            <a:r>
              <a:rPr lang="en-US" sz="1200" kern="1200" dirty="0" err="1" smtClean="0">
                <a:solidFill>
                  <a:schemeClr val="tx1"/>
                </a:solidFill>
                <a:latin typeface="+mn-lt"/>
                <a:ea typeface="+mn-ea"/>
                <a:cs typeface="+mn-cs"/>
              </a:rPr>
              <a:t>doutrina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Persevera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nestas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coisas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porque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fazendo</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isto</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salvarás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tanto</a:t>
            </a:r>
            <a:r>
              <a:rPr lang="en-US" sz="1200" kern="1200" dirty="0" smtClean="0">
                <a:solidFill>
                  <a:schemeClr val="tx1"/>
                </a:solidFill>
                <a:latin typeface="+mn-lt"/>
                <a:ea typeface="+mn-ea"/>
                <a:cs typeface="+mn-cs"/>
              </a:rPr>
              <a:t> a </a:t>
            </a:r>
            <a:r>
              <a:rPr lang="en-US" sz="1200" kern="1200" dirty="0" err="1" smtClean="0">
                <a:solidFill>
                  <a:schemeClr val="tx1"/>
                </a:solidFill>
                <a:latin typeface="+mn-lt"/>
                <a:ea typeface="+mn-ea"/>
                <a:cs typeface="+mn-cs"/>
              </a:rPr>
              <a:t>ti</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mesmo</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como</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aos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que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ouvem</a:t>
            </a:r>
            <a:r>
              <a:rPr lang="en-US"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hlinkClick r:id="rId3"/>
              </a:rPr>
              <a:t>1 Timóteo 4:16</a:t>
            </a:r>
            <a:endParaRPr lang="pt-BR" sz="1200" dirty="0" smtClean="0"/>
          </a:p>
          <a:p>
            <a:pPr marL="0" indent="0">
              <a:buFont typeface="Arial"/>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17</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noProof="0" dirty="0" smtClean="0"/>
              <a:t>Neemias era um homem</a:t>
            </a:r>
            <a:r>
              <a:rPr lang="pt-BR" baseline="0" noProof="0" dirty="0" smtClean="0"/>
              <a:t> que vivia vocacionalmente. O sei primeiro impulso sempre se direcionava a Deus. Ele era um homem espiritual, um guardião da verdade. Ele sabia quem ele era, quem ele não era, e o que se esperava dele. Mas havia algo mais acerca de Neemias. No momento decisivo em que estava sendo testado, ele diz:  </a:t>
            </a:r>
            <a:r>
              <a:rPr lang="pt-BR" sz="1200" dirty="0" smtClean="0"/>
              <a:t>“Percebi que Deus não o tinha enviado”. </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200" dirty="0" smtClean="0"/>
              <a:t>Que levou Neemias</a:t>
            </a:r>
            <a:r>
              <a:rPr lang="pt-BR" sz="1200" baseline="0" dirty="0" smtClean="0"/>
              <a:t> a perceber uma cilada tão sutil? </a:t>
            </a:r>
            <a:r>
              <a:rPr lang="pt-BR" sz="1200" baseline="0" dirty="0" smtClean="0"/>
              <a:t>A </a:t>
            </a:r>
            <a:r>
              <a:rPr lang="pt-BR" sz="1200" baseline="0" dirty="0" smtClean="0"/>
              <a:t>cilada foi idealizada por Tobias e Sambalate,  executada por Semaías, mas Satanás era o autor. O futuro da nação estava em jogo. O conflito era entre Deus e Satanás.</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200" baseline="0" dirty="0" smtClean="0"/>
              <a:t>A pura percepção humana pode dar ao homem a capacidade de perceber muitas coisas, mas não as espirituais, porque as “As coisas espirituais se discernem espiritualmente”. (</a:t>
            </a:r>
            <a:r>
              <a:rPr lang="pt-BR" sz="1200" baseline="0" dirty="0" err="1" smtClean="0"/>
              <a:t>I</a:t>
            </a:r>
            <a:r>
              <a:rPr lang="pt-BR" sz="1200" baseline="0" dirty="0" smtClean="0"/>
              <a:t> Cor. 2:13-14). </a:t>
            </a:r>
            <a:r>
              <a:rPr lang="pt-BR" sz="1200" baseline="0" dirty="0" smtClean="0"/>
              <a:t>O que Neemias tinha era discernimento espiritual. Foi o seu discernimento espiritual que o levou a perceber que Sema</a:t>
            </a:r>
            <a:r>
              <a:rPr lang="pt-BR" sz="1200" baseline="0" dirty="0" smtClean="0"/>
              <a:t>ías estava dando uma sugestão contrária a uma instrução prévia do Senhor. </a:t>
            </a:r>
            <a:r>
              <a:rPr lang="pt-BR" sz="1200" baseline="0" dirty="0" smtClean="0"/>
              <a:t>Pastores que s</a:t>
            </a:r>
            <a:r>
              <a:rPr lang="pt-BR" sz="1200" baseline="0" dirty="0" smtClean="0"/>
              <a:t>ão fieis a sua vocação </a:t>
            </a:r>
            <a:r>
              <a:rPr lang="pt-BR" sz="1200" baseline="0" dirty="0" smtClean="0"/>
              <a:t>busca receber diariamente</a:t>
            </a:r>
            <a:r>
              <a:rPr lang="pt-BR" sz="1200" baseline="0" dirty="0" smtClean="0"/>
              <a:t> discernimento espiritual, porque ele sabe que não esta lutando contra a carne ou o sangue mas contra as forças espirituais do mal. Ele busca discernimento espiritual porquê todo o nosso trabalho é feito em parceria com Deus. Nós somos cooperadores de Deus. Todas as vezes que Deus vai dar um passo a mais para fazer avançar a sua missão, ele chama um ou mais dos seus servos, diz a eles o que ele vai fazer, e os convida a participar para que todos os aspectos deste trabalho seja feito por meio deles. Por isso o pastor precisa de discernimento espiritual, para poder discernir as ciladas do inimigo, mas principalmente para poder perceber a vontade de Deus. </a:t>
            </a:r>
            <a:r>
              <a:rPr lang="pt-BR" sz="1200" baseline="0" dirty="0" smtClean="0"/>
              <a:t>E </a:t>
            </a:r>
            <a:r>
              <a:rPr lang="pt-BR" sz="1200" baseline="0" dirty="0" smtClean="0"/>
              <a:t>discernimento espiritual é um dom do Espírito Santo. (</a:t>
            </a:r>
            <a:r>
              <a:rPr lang="pt-BR" sz="1200" baseline="0" dirty="0" err="1" smtClean="0"/>
              <a:t>I</a:t>
            </a:r>
            <a:r>
              <a:rPr lang="pt-BR" sz="1200" baseline="0" dirty="0" smtClean="0"/>
              <a:t> Cor. 12:10). </a:t>
            </a:r>
            <a:endParaRPr lang="pt-BR" sz="1200" dirty="0" smtClean="0"/>
          </a:p>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18</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baseline="0" noProof="0" dirty="0" smtClean="0"/>
              <a:t> </a:t>
            </a:r>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19</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noProof="0" dirty="0" smtClean="0"/>
              <a:t>Não tenho a pretensão de apresentar respostas conclusivas para estas perguntas,</a:t>
            </a:r>
            <a:r>
              <a:rPr lang="pt-BR" baseline="0" noProof="0" dirty="0" smtClean="0"/>
              <a:t> mas quero chamar atenção para o fato de que estas respostas nos levam a essência do ministério pastoral. Aquilo que é a nossa vocação essencial. </a:t>
            </a:r>
          </a:p>
          <a:p>
            <a:endParaRPr lang="pt-BR" baseline="0" noProof="0" dirty="0" smtClean="0"/>
          </a:p>
          <a:p>
            <a:r>
              <a:rPr lang="pt-BR" baseline="0" noProof="0" dirty="0" smtClean="0"/>
              <a:t>E entender qual é a nossa vocação essencial  é uma questão realmente importante, porque se você leva a sério o ministério e quer ser um pastor aprovado, então ter uma percepção clara do ideal é mais importante do que ser motivado ou bem intencionado. </a:t>
            </a:r>
          </a:p>
          <a:p>
            <a:endParaRPr lang="pt-BR" baseline="0" noProof="0" dirty="0" smtClean="0"/>
          </a:p>
          <a:p>
            <a:r>
              <a:rPr lang="pt-BR" noProof="0" dirty="0" smtClean="0"/>
              <a:t>Recentemente</a:t>
            </a:r>
            <a:r>
              <a:rPr lang="pt-BR" baseline="0" noProof="0" dirty="0" smtClean="0"/>
              <a:t> eu li a história de Neemias e fiquei maravilhado ao perceber que esta história é extremamente útil nesta tarefa de esclarecer a nossa vocação.  A vocação ministerial de Neemias foi desenvolvida num período crítico da história de Israel. Quando ele retornou do exílio as marcas da destruição imposta por Nabucodonosor ainda estavam por toda a parte. Tendo a autorização de Artaxexes </a:t>
            </a:r>
            <a:r>
              <a:rPr lang="pt-BR" baseline="0" noProof="0" dirty="0" err="1" smtClean="0"/>
              <a:t>I</a:t>
            </a:r>
            <a:r>
              <a:rPr lang="pt-BR" baseline="0" noProof="0" dirty="0" smtClean="0"/>
              <a:t> e o apoio de um pequeno grupo de ex-exilados,  a sua tarefa era reconstruir os muros da cidade e reorganizar o serviço sacrifical. Este trabalho aconteceu de forma lenta, sob ameaças e forte oposição. O livro de Neemias mostra que foram muitas as tentativas de intimidação. Comentando sobre o assunto, Ellen </a:t>
            </a:r>
            <a:r>
              <a:rPr lang="pt-BR" baseline="0" noProof="0" dirty="0" err="1" smtClean="0"/>
              <a:t>white</a:t>
            </a:r>
            <a:r>
              <a:rPr lang="pt-BR" baseline="0" noProof="0" dirty="0" smtClean="0"/>
              <a:t> afirma que: </a:t>
            </a:r>
            <a:endParaRPr lang="pt-BR" noProof="0" dirty="0" smtClean="0"/>
          </a:p>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2</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noProof="0" dirty="0" smtClean="0"/>
              <a:t>Catherine Marshal, autora de </a:t>
            </a:r>
            <a:r>
              <a:rPr lang="pt-BR" noProof="0" dirty="0" err="1" smtClean="0"/>
              <a:t>varios</a:t>
            </a:r>
            <a:r>
              <a:rPr lang="pt-BR" noProof="0" dirty="0" smtClean="0"/>
              <a:t> livros, descreve assim a sua</a:t>
            </a:r>
            <a:r>
              <a:rPr lang="pt-BR" baseline="0" noProof="0" dirty="0" smtClean="0"/>
              <a:t> experiência:</a:t>
            </a:r>
            <a:endParaRPr lang="pt-BR" noProof="0" dirty="0" smtClean="0"/>
          </a:p>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20</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noProof="0" dirty="0" smtClean="0"/>
              <a:t>Catherine </a:t>
            </a:r>
            <a:r>
              <a:rPr lang="pt-BR" noProof="0" dirty="0" err="1" smtClean="0"/>
              <a:t>Marshalk</a:t>
            </a:r>
            <a:r>
              <a:rPr lang="pt-BR" noProof="0" dirty="0" smtClean="0"/>
              <a:t>, autora de </a:t>
            </a:r>
            <a:r>
              <a:rPr lang="pt-BR" noProof="0" dirty="0" err="1" smtClean="0"/>
              <a:t>varios</a:t>
            </a:r>
            <a:r>
              <a:rPr lang="pt-BR" noProof="0" dirty="0" smtClean="0"/>
              <a:t> livros, descreve assim a sua</a:t>
            </a:r>
            <a:r>
              <a:rPr lang="pt-BR" baseline="0" noProof="0" dirty="0" smtClean="0"/>
              <a:t> experiência:</a:t>
            </a:r>
            <a:endParaRPr lang="pt-BR" noProof="0" dirty="0" smtClean="0"/>
          </a:p>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21</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22</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noProof="0" dirty="0" smtClean="0"/>
              <a:t>Pastores vocacionados s</a:t>
            </a:r>
            <a:r>
              <a:rPr lang="pt-BR" noProof="0" dirty="0" smtClean="0"/>
              <a:t>ão homens de Deus, cheios</a:t>
            </a:r>
            <a:r>
              <a:rPr lang="pt-BR" baseline="0" noProof="0" dirty="0" smtClean="0"/>
              <a:t> do Espírito Santo. Mas o que mais me chama a atenção neste episódio da vida de Neemias é o fato de que toda esta operação montada por satanás tinha um objetivo:</a:t>
            </a:r>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23</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pt-BR" baseline="0" noProof="0" dirty="0" smtClean="0"/>
          </a:p>
          <a:p>
            <a:pPr marL="0" indent="0">
              <a:buFontTx/>
              <a:buNone/>
            </a:pPr>
            <a:r>
              <a:rPr lang="pt-BR" baseline="0" noProof="0" dirty="0" smtClean="0"/>
              <a:t>Amigo</a:t>
            </a:r>
            <a:r>
              <a:rPr lang="pt-BR" baseline="0" noProof="0" dirty="0" smtClean="0"/>
              <a:t>,</a:t>
            </a:r>
          </a:p>
          <a:p>
            <a:pPr marL="0" indent="0">
              <a:buFontTx/>
              <a:buNone/>
            </a:pPr>
            <a:endParaRPr lang="pt-BR" baseline="0" noProof="0" dirty="0" smtClean="0"/>
          </a:p>
          <a:p>
            <a:pPr marL="0" indent="0">
              <a:buFontTx/>
              <a:buNone/>
            </a:pPr>
            <a:r>
              <a:rPr lang="pt-BR" baseline="0" noProof="0" dirty="0" smtClean="0"/>
              <a:t>Cuide da sua reputaç</a:t>
            </a:r>
            <a:r>
              <a:rPr lang="pt-BR" baseline="0" noProof="0" dirty="0" smtClean="0"/>
              <a:t>ão. Cuide da sua influência, cuide do seu bom nome, porque no dia em que você perder a sua reputação, você perde também o seu ministério.</a:t>
            </a: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24</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pt-BR" baseline="0" noProof="0" dirty="0" smtClean="0"/>
              <a:t>Quando uma testemunha é desacreditada, ela perde a sua utilidade, pois tudo o que ela disser não tem credibilidade e dificilmente será levado em consideração pelo </a:t>
            </a:r>
            <a:r>
              <a:rPr lang="pt-BR" baseline="0" noProof="0" dirty="0" err="1" smtClean="0"/>
              <a:t>juri</a:t>
            </a:r>
            <a:r>
              <a:rPr lang="pt-BR" baseline="0" noProof="0" dirty="0" smtClean="0"/>
              <a:t>. O diabo tem usado esta mesma estratégia contra nós, pastores. Da mesma forma como tentou desacreditar Neemias, ele tenta nos desacreditar porque quando ele nos leva a pecar, a consequência sempre vai ser “perder o meu bom nome”. Assim perdemos a nossa utilidade como testemunhas de Cristo</a:t>
            </a:r>
            <a:r>
              <a:rPr lang="pt-BR" baseline="0" noProof="0" dirty="0" smtClean="0"/>
              <a:t>. Portanto cuide da sua reputaç</a:t>
            </a:r>
            <a:r>
              <a:rPr lang="pt-BR" baseline="0" noProof="0" dirty="0" smtClean="0"/>
              <a:t>ão, cuide do seu bom nome, porque no dia que você perder a sua reputação você perdeu também a sua influência e o seu ministério.</a:t>
            </a:r>
            <a:endParaRPr lang="pt-BR" baseline="0" noProof="0" dirty="0" smtClean="0"/>
          </a:p>
          <a:p>
            <a:pPr marL="0" indent="0">
              <a:buFontTx/>
              <a:buNone/>
            </a:pPr>
            <a:endParaRPr lang="pt-BR" baseline="0" noProof="0" dirty="0" smtClean="0"/>
          </a:p>
          <a:p>
            <a:pPr marL="0" indent="0">
              <a:buFontTx/>
              <a:buNone/>
            </a:pPr>
            <a:r>
              <a:rPr lang="pt-BR" baseline="0" noProof="0" dirty="0" smtClean="0"/>
              <a:t>Amigo, quer queiramos ou não, o mundo nos observa e o nosso pecado sempre vai sobressair mais na opinião pública.</a:t>
            </a:r>
          </a:p>
        </p:txBody>
      </p:sp>
      <p:sp>
        <p:nvSpPr>
          <p:cNvPr id="4" name="Slide Number Placeholder 3"/>
          <p:cNvSpPr>
            <a:spLocks noGrp="1"/>
          </p:cNvSpPr>
          <p:nvPr>
            <p:ph type="sldNum" sz="quarter" idx="10"/>
          </p:nvPr>
        </p:nvSpPr>
        <p:spPr/>
        <p:txBody>
          <a:bodyPr/>
          <a:lstStyle/>
          <a:p>
            <a:fld id="{65DE7C1C-04BB-4B71-B63A-AFF69356DE5C}" type="slidenum">
              <a:rPr lang="pt-BR" smtClean="0"/>
              <a:t>25</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pt-BR" baseline="0" noProof="0" dirty="0" smtClean="0"/>
              <a:t> </a:t>
            </a:r>
            <a:r>
              <a:rPr lang="pt-BR" baseline="0" noProof="0" dirty="0" smtClean="0"/>
              <a:t>O mundo nos observa, e </a:t>
            </a:r>
          </a:p>
        </p:txBody>
      </p:sp>
      <p:sp>
        <p:nvSpPr>
          <p:cNvPr id="4" name="Slide Number Placeholder 3"/>
          <p:cNvSpPr>
            <a:spLocks noGrp="1"/>
          </p:cNvSpPr>
          <p:nvPr>
            <p:ph type="sldNum" sz="quarter" idx="10"/>
          </p:nvPr>
        </p:nvSpPr>
        <p:spPr/>
        <p:txBody>
          <a:bodyPr/>
          <a:lstStyle/>
          <a:p>
            <a:fld id="{65DE7C1C-04BB-4B71-B63A-AFF69356DE5C}" type="slidenum">
              <a:rPr lang="pt-BR" smtClean="0"/>
              <a:t>26</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pt-BR" baseline="0" noProof="0" dirty="0" smtClean="0"/>
              <a:t>Portanto, se queremos continuar sendo testemunhas úteis de Cristo, não podemos acariciar em nosso coração o desejo por qualquer coisa que venha desagradar a Deus e prejudicar o nosso ministério.</a:t>
            </a:r>
          </a:p>
        </p:txBody>
      </p:sp>
      <p:sp>
        <p:nvSpPr>
          <p:cNvPr id="4" name="Slide Number Placeholder 3"/>
          <p:cNvSpPr>
            <a:spLocks noGrp="1"/>
          </p:cNvSpPr>
          <p:nvPr>
            <p:ph type="sldNum" sz="quarter" idx="10"/>
          </p:nvPr>
        </p:nvSpPr>
        <p:spPr/>
        <p:txBody>
          <a:bodyPr/>
          <a:lstStyle/>
          <a:p>
            <a:fld id="{65DE7C1C-04BB-4B71-B63A-AFF69356DE5C}" type="slidenum">
              <a:rPr lang="pt-BR" smtClean="0"/>
              <a:t>27</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pt-BR" baseline="0" noProof="0" dirty="0" smtClean="0"/>
              <a:t>Portanto, cuidado pastor, porque o inimigo nos espreita de maneira especial. Ele pode se transformar em um anjo de luz antes que você perceba o que aconteceu. E a sua tentação sempre será adequada ao seu temperamento e as suas fraquezas de caráter. Por isso, cuidado pastor. </a:t>
            </a:r>
          </a:p>
        </p:txBody>
      </p:sp>
      <p:sp>
        <p:nvSpPr>
          <p:cNvPr id="4" name="Slide Number Placeholder 3"/>
          <p:cNvSpPr>
            <a:spLocks noGrp="1"/>
          </p:cNvSpPr>
          <p:nvPr>
            <p:ph type="sldNum" sz="quarter" idx="10"/>
          </p:nvPr>
        </p:nvSpPr>
        <p:spPr/>
        <p:txBody>
          <a:bodyPr/>
          <a:lstStyle/>
          <a:p>
            <a:fld id="{65DE7C1C-04BB-4B71-B63A-AFF69356DE5C}" type="slidenum">
              <a:rPr lang="pt-BR" smtClean="0"/>
              <a:t>28</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dirty="0" smtClean="0"/>
              <a:t>Satanás odiou a Cristo mais do que a qualquer um de nós porque  Ele é o “capitão da nossa salvação”.</a:t>
            </a:r>
          </a:p>
          <a:p>
            <a:pPr marL="0" indent="0">
              <a:buFontTx/>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29</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3</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pt-BR" baseline="0" noProof="0" dirty="0" smtClean="0"/>
              <a:t>Portanto, tenhamos cuidado, em cada palavra que dissermos, em cada passo que dermos, pois carregamos a arca do Senhor.\</a:t>
            </a:r>
          </a:p>
          <a:p>
            <a:pPr marL="0" indent="0">
              <a:buFontTx/>
              <a:buNone/>
            </a:pPr>
            <a:endParaRPr lang="pt-BR" baseline="0" noProof="0" dirty="0" smtClean="0"/>
          </a:p>
          <a:p>
            <a:pPr marL="0" indent="0">
              <a:buFontTx/>
              <a:buNone/>
            </a:pPr>
            <a:r>
              <a:rPr lang="pt-BR" baseline="0" noProof="0" dirty="0" smtClean="0"/>
              <a:t>Ser pastor, o que significa isso?...</a:t>
            </a:r>
          </a:p>
        </p:txBody>
      </p:sp>
      <p:sp>
        <p:nvSpPr>
          <p:cNvPr id="4" name="Slide Number Placeholder 3"/>
          <p:cNvSpPr>
            <a:spLocks noGrp="1"/>
          </p:cNvSpPr>
          <p:nvPr>
            <p:ph type="sldNum" sz="quarter" idx="10"/>
          </p:nvPr>
        </p:nvSpPr>
        <p:spPr/>
        <p:txBody>
          <a:bodyPr/>
          <a:lstStyle/>
          <a:p>
            <a:fld id="{65DE7C1C-04BB-4B71-B63A-AFF69356DE5C}" type="slidenum">
              <a:rPr lang="pt-BR" smtClean="0"/>
              <a:t>30</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Placeholder 2"/>
          <p:cNvSpPr>
            <a:spLocks noGrp="1" noRot="1" noChangeAspect="1" noChangeArrowheads="1" noTextEdit="1"/>
          </p:cNvSpPr>
          <p:nvPr>
            <p:ph type="sldImg"/>
          </p:nvPr>
        </p:nvSpPr>
        <p:spPr>
          <a:ln/>
        </p:spPr>
      </p:sp>
      <p:sp>
        <p:nvSpPr>
          <p:cNvPr id="15362" name="Placeholder 3"/>
          <p:cNvSpPr>
            <a:spLocks noGrp="1" noChangeArrowheads="1"/>
          </p:cNvSpPr>
          <p:nvPr>
            <p:ph type="body" idx="1"/>
          </p:nvPr>
        </p:nvSpPr>
        <p:spPr>
          <a:noFill/>
          <a:ln/>
        </p:spPr>
        <p:txBody>
          <a:bodyPr/>
          <a:lstStyle/>
          <a:p>
            <a:pPr marL="0" indent="0">
              <a:buFontTx/>
              <a:buNone/>
            </a:pPr>
            <a:r>
              <a:rPr lang="pt-BR" baseline="0" noProof="0" dirty="0" smtClean="0"/>
              <a:t>Portanto, tenhamos cuidado, em cada palavra que dissermos, em cada passo que dermos, pois carregamos a arca do </a:t>
            </a:r>
            <a:r>
              <a:rPr lang="pt-BR" baseline="0" noProof="0" smtClean="0"/>
              <a:t>Senhor.</a:t>
            </a:r>
            <a:endParaRPr lang="pt-BR" baseline="0" noProof="0" dirty="0" smtClean="0"/>
          </a:p>
          <a:p>
            <a:pPr marL="0" indent="0">
              <a:buFontTx/>
              <a:buNone/>
            </a:pPr>
            <a:r>
              <a:rPr lang="pt-BR" baseline="0" noProof="0" dirty="0" smtClean="0"/>
              <a:t>Ser pastor, o que significa isso?...</a:t>
            </a:r>
          </a:p>
          <a:p>
            <a:pPr eaLnBrk="1" hangingPunct="1"/>
            <a:endParaRPr lang="pt-B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4</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65DE7C1C-04BB-4B71-B63A-AFF69356DE5C}" type="slidenum">
              <a:rPr lang="pt-BR" smtClean="0"/>
              <a:t>5</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noProof="0" dirty="0" smtClean="0"/>
              <a:t>Quando Neemias foi a</a:t>
            </a:r>
            <a:r>
              <a:rPr lang="pt-BR" baseline="0" noProof="0" dirty="0" smtClean="0"/>
              <a:t> casa de </a:t>
            </a:r>
            <a:r>
              <a:rPr lang="pt-BR" noProof="0" dirty="0" smtClean="0"/>
              <a:t>Semaías  para ouvir a suposta mensagem de Deus, Semaías estava trancado dentro de casa com o objetivo de mostrar a Neemias</a:t>
            </a:r>
            <a:r>
              <a:rPr lang="pt-BR" baseline="0" noProof="0" dirty="0" smtClean="0"/>
              <a:t> que ele sentia que a sua própria vida estava em perigo. Esta era uma forma de reforçar suposta veracidade da sua mensagem. Ele estava tentando induzir Neemias a concordar com a sua proposta de que ambos deveriam escapar da armadilha feita para eles, fugindo para o templo.  Esta era a sua suposta mensagem de Deus.</a:t>
            </a:r>
          </a:p>
          <a:p>
            <a:endParaRPr lang="pt-BR" baseline="0" noProof="0" dirty="0" smtClean="0"/>
          </a:p>
          <a:p>
            <a:pPr marL="0" indent="0">
              <a:buFontTx/>
              <a:buNone/>
            </a:pPr>
            <a:r>
              <a:rPr lang="pt-BR" baseline="0" noProof="0" dirty="0" smtClean="0"/>
              <a:t>Comentário Bíblico Adventista acrescenta que a expressão “Dentro do templo” significa aqui, dentro do Santuário, e não não em uma das salas anexas ao templo. Se ele estivesse se referindo a esta área, o termo utilizado seria “Casa de Deus”. Portas separavam o Pórtico do Lugar Santo no templo de Salomão (</a:t>
            </a:r>
            <a:r>
              <a:rPr lang="pt-BR" baseline="0" noProof="0" dirty="0" err="1" smtClean="0"/>
              <a:t>I</a:t>
            </a:r>
            <a:r>
              <a:rPr lang="pt-BR" baseline="0" noProof="0" dirty="0" smtClean="0"/>
              <a:t> Reis 6:33,34), e obviamente, Neemias não poderia entrar </a:t>
            </a:r>
            <a:r>
              <a:rPr lang="pt-BR" baseline="0" noProof="0" dirty="0" err="1" smtClean="0"/>
              <a:t>alí</a:t>
            </a:r>
            <a:r>
              <a:rPr lang="pt-BR" baseline="0" noProof="0" dirty="0" smtClean="0"/>
              <a:t> (Ex. 29:30). Atender esta proposta traria desonra a Deus pois seria uma profanação da sua casa. Isso daria aos inimigos de Neemias oportunidade para difamá-lo como alguém que não tinha grande consideração pelos mandamentos de Deus.</a:t>
            </a:r>
          </a:p>
          <a:p>
            <a:pPr marL="0" indent="0">
              <a:buFontTx/>
              <a:buNone/>
            </a:pPr>
            <a:endParaRPr lang="pt-BR" baseline="0" noProof="0" dirty="0" smtClean="0"/>
          </a:p>
          <a:p>
            <a:pPr marL="0" indent="0">
              <a:buFontTx/>
              <a:buNone/>
            </a:pPr>
            <a:r>
              <a:rPr lang="pt-BR" baseline="0" noProof="0" dirty="0" smtClean="0"/>
              <a:t>Este era um momento decisivo na vida de Neemias. Um passo em falso e ele teria sacrificado a sua fé, pecado contra Deus, e aos olhos do povo seria tido como covarde e desprezível. Assim ele perderia a sua influência, e o trabalho no qual o seu coração estava posto teria sido lançado por terra. Neste momento crítico da vida de Neemias, ele tinha um </a:t>
            </a:r>
            <a:r>
              <a:rPr lang="pt-BR" baseline="0" noProof="0" dirty="0" err="1" smtClean="0"/>
              <a:t>referêncial</a:t>
            </a:r>
            <a:r>
              <a:rPr lang="pt-BR" baseline="0" noProof="0" dirty="0" smtClean="0"/>
              <a:t> no qual podia se apoiar e lhe indicava como deveria agir, e isso era a sua vocação. A sua resposta foi: </a:t>
            </a:r>
            <a:r>
              <a:rPr lang="pt-BR" sz="1200" baseline="0" noProof="0" dirty="0" smtClean="0"/>
              <a:t>“</a:t>
            </a:r>
            <a:r>
              <a:rPr lang="pt-BR" sz="1200" baseline="0" noProof="0" dirty="0" err="1" smtClean="0"/>
              <a:t>U</a:t>
            </a:r>
            <a:r>
              <a:rPr lang="pt-BR" sz="1200" dirty="0" smtClean="0"/>
              <a:t>m homem como eu deveria fugir? Alguém como eu deveria entrar no templo para salvar a vida? Não, eu não irei”.</a:t>
            </a:r>
            <a:endParaRPr lang="pt-BR" baseline="0" noProof="0" dirty="0" smtClean="0"/>
          </a:p>
          <a:p>
            <a:pPr marL="0" indent="0">
              <a:buFontTx/>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6</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pt-BR" baseline="0" noProof="0" dirty="0" smtClean="0"/>
              <a:t>Um líder político, um líder espiritual, mas acima de tudo um servo de Deus, enviado em Seu nome . para cumprir uma tarefa específica, e portanto ele não deveria temer.</a:t>
            </a:r>
          </a:p>
          <a:p>
            <a:pPr marL="171450" indent="-171450">
              <a:buFont typeface="Arial"/>
              <a:buChar char="•"/>
            </a:pPr>
            <a:r>
              <a:rPr lang="pt-BR" baseline="0" noProof="0" dirty="0" smtClean="0"/>
              <a:t>Um sacerdote, portanto, não poderia entrar no templo.</a:t>
            </a:r>
          </a:p>
          <a:p>
            <a:pPr marL="171450" indent="-171450">
              <a:buFont typeface="Arial"/>
              <a:buChar char="•"/>
            </a:pPr>
            <a:r>
              <a:rPr lang="pt-BR" baseline="0" noProof="0" dirty="0" smtClean="0"/>
              <a:t>Ser um ponto de referência para o povo, naquele momento crítico de reorganização do povo de Deus.</a:t>
            </a:r>
          </a:p>
          <a:p>
            <a:pPr marL="171450" indent="-171450">
              <a:buFont typeface="Arial"/>
              <a:buChar char="•"/>
            </a:pPr>
            <a:endParaRPr lang="pt-BR" baseline="0" noProof="0" dirty="0" smtClean="0"/>
          </a:p>
          <a:p>
            <a:pPr marL="0" indent="0">
              <a:buFont typeface="Arial"/>
              <a:buNone/>
            </a:pPr>
            <a:r>
              <a:rPr lang="pt-BR" baseline="0" noProof="0" dirty="0" smtClean="0"/>
              <a:t>Da mesma forma, se você deseja seguir a sua vocação essencial e viver vocacionalmente, você precisa entender o que realmente significa “ser pastor”, quais as implicações disso, e como realizar o trabalho do Senhor com excelência.</a:t>
            </a:r>
          </a:p>
        </p:txBody>
      </p:sp>
      <p:sp>
        <p:nvSpPr>
          <p:cNvPr id="4" name="Slide Number Placeholder 3"/>
          <p:cNvSpPr>
            <a:spLocks noGrp="1"/>
          </p:cNvSpPr>
          <p:nvPr>
            <p:ph type="sldNum" sz="quarter" idx="10"/>
          </p:nvPr>
        </p:nvSpPr>
        <p:spPr/>
        <p:txBody>
          <a:bodyPr/>
          <a:lstStyle/>
          <a:p>
            <a:fld id="{65DE7C1C-04BB-4B71-B63A-AFF69356DE5C}" type="slidenum">
              <a:rPr lang="pt-BR" smtClean="0"/>
              <a:t>7</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Quem </a:t>
            </a:r>
            <a:r>
              <a:rPr lang="pt-BR" baseline="0" noProof="0" dirty="0" smtClean="0"/>
              <a:t>é você como pastor, um líder? </a:t>
            </a:r>
            <a:r>
              <a:rPr lang="pt-BR" baseline="0" noProof="0" dirty="0" smtClean="0"/>
              <a:t>Fala</a:t>
            </a:r>
            <a:r>
              <a:rPr lang="pt-BR" baseline="0" noProof="0" dirty="0" smtClean="0"/>
              <a:t>-se cada vez menos em formação pastoral e cada vez mais em formação de líderes. Mas líder não é uma palavra que aparece na Bíblia para descrever aquele que serve a Deus e a sua igreja. Também não foi usada ao longo da história para descrever qualquer dos mártires que dedicaram a sua vida a Deus. Isso não a torna incorreta ou inapropriada. Liderar é uma atribuição inerente ao trabalho pastoral. Mas ao identificarmos o pastor como um líder, as imagens que imediatamente veem a mente não são as do salmo 23, ou as de Arão ministrando no tabernáculo, ou as de Jesus no monte das oliveiras, mas as de um profissional. Você pode continuar pregando, visitando, batizando, orando, mas se você se enxerga antes de mais nada como um líder, a sua vocação essencial esta sendo substituída por um novo paradigma que de forma quase imperceptível, nega o chamado de Cristo. Você não foi chamado para liderar, você foi chamado para servir. Pedro não identifica a Jesus como o supremo líder. Ele é chamado de o supremo pastor.</a:t>
            </a:r>
          </a:p>
        </p:txBody>
      </p:sp>
      <p:sp>
        <p:nvSpPr>
          <p:cNvPr id="4" name="Slide Number Placeholder 3"/>
          <p:cNvSpPr>
            <a:spLocks noGrp="1"/>
          </p:cNvSpPr>
          <p:nvPr>
            <p:ph type="sldNum" sz="quarter" idx="10"/>
          </p:nvPr>
        </p:nvSpPr>
        <p:spPr/>
        <p:txBody>
          <a:bodyPr/>
          <a:lstStyle/>
          <a:p>
            <a:fld id="{65DE7C1C-04BB-4B71-B63A-AFF69356DE5C}" type="slidenum">
              <a:rPr lang="pt-BR" smtClean="0"/>
              <a:t>8</a:t>
            </a:fld>
            <a:endParaRPr lang="pt-BR"/>
          </a:p>
        </p:txBody>
      </p:sp>
    </p:spTree>
    <p:extLst>
      <p:ext uri="{BB962C8B-B14F-4D97-AF65-F5344CB8AC3E}">
        <p14:creationId xmlns:p14="http://schemas.microsoft.com/office/powerpoint/2010/main" val="3522545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pt-BR" baseline="0" noProof="0" dirty="0" smtClean="0"/>
              <a:t>Administrar está para o pastor como entender o funcionamento do corpo humano está para o médico. Contudo, ser pastor vai além de ser um administrador. Um olhar totalmente voltado para a administração levará o pastor ao profissionalismo religioso-institucional,  e não a vocação ministerial. Como administradores estamos mais preocupados com estrutura, estatística, ferramentas, funcionalidade. Como pastores, lidamos com pessoas cansadas, que estão em busca de oração, orientação espiritual, uma palavra de alento, um encontro com Deus.</a:t>
            </a:r>
          </a:p>
          <a:p>
            <a:pPr marL="0" indent="0">
              <a:buFont typeface="Arial"/>
              <a:buNone/>
            </a:pPr>
            <a:endParaRPr lang="pt-BR" baseline="0" noProof="0" dirty="0" smtClean="0"/>
          </a:p>
          <a:p>
            <a:pPr marL="0" indent="0">
              <a:buFont typeface="Arial"/>
              <a:buNone/>
            </a:pPr>
            <a:endParaRPr lang="pt-BR" baseline="0" noProof="0" dirty="0" smtClean="0"/>
          </a:p>
        </p:txBody>
      </p:sp>
      <p:sp>
        <p:nvSpPr>
          <p:cNvPr id="4" name="Slide Number Placeholder 3"/>
          <p:cNvSpPr>
            <a:spLocks noGrp="1"/>
          </p:cNvSpPr>
          <p:nvPr>
            <p:ph type="sldNum" sz="quarter" idx="10"/>
          </p:nvPr>
        </p:nvSpPr>
        <p:spPr/>
        <p:txBody>
          <a:bodyPr/>
          <a:lstStyle/>
          <a:p>
            <a:fld id="{65DE7C1C-04BB-4B71-B63A-AFF69356DE5C}" type="slidenum">
              <a:rPr lang="pt-BR" smtClean="0"/>
              <a:t>9</a:t>
            </a:fld>
            <a:endParaRPr lang="pt-BR"/>
          </a:p>
        </p:txBody>
      </p:sp>
    </p:spTree>
    <p:extLst>
      <p:ext uri="{BB962C8B-B14F-4D97-AF65-F5344CB8AC3E}">
        <p14:creationId xmlns:p14="http://schemas.microsoft.com/office/powerpoint/2010/main" val="352254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CEAE076-5BC9-425B-80AE-C47A57F70DAC}" type="datetimeFigureOut">
              <a:rPr lang="pt-BR" smtClean="0"/>
              <a:t>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1789197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CEAE076-5BC9-425B-80AE-C47A57F70DAC}" type="datetimeFigureOut">
              <a:rPr lang="pt-BR" smtClean="0"/>
              <a:t>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273324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CEAE076-5BC9-425B-80AE-C47A57F70DAC}" type="datetimeFigureOut">
              <a:rPr lang="pt-BR" smtClean="0"/>
              <a:t>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4244812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CEAE076-5BC9-425B-80AE-C47A57F70DAC}" type="datetimeFigureOut">
              <a:rPr lang="pt-BR" smtClean="0"/>
              <a:t>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1960613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CEAE076-5BC9-425B-80AE-C47A57F70DAC}" type="datetimeFigureOut">
              <a:rPr lang="pt-BR" smtClean="0"/>
              <a:t>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119581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CEAE076-5BC9-425B-80AE-C47A57F70DAC}" type="datetimeFigureOut">
              <a:rPr lang="pt-BR" smtClean="0"/>
              <a:t>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1142512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CEAE076-5BC9-425B-80AE-C47A57F70DAC}" type="datetimeFigureOut">
              <a:rPr lang="pt-BR" smtClean="0"/>
              <a:t>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234420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CEAE076-5BC9-425B-80AE-C47A57F70DAC}" type="datetimeFigureOut">
              <a:rPr lang="pt-BR" smtClean="0"/>
              <a:t>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285966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CEAE076-5BC9-425B-80AE-C47A57F70DAC}" type="datetimeFigureOut">
              <a:rPr lang="pt-BR" smtClean="0"/>
              <a:t>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43556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CEAE076-5BC9-425B-80AE-C47A57F70DAC}" type="datetimeFigureOut">
              <a:rPr lang="pt-BR" smtClean="0"/>
              <a:t>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34687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CEAE076-5BC9-425B-80AE-C47A57F70DAC}" type="datetimeFigureOut">
              <a:rPr lang="pt-BR" smtClean="0"/>
              <a:t>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8325B12-341C-4D6B-AC22-40B222904F9D}" type="slidenum">
              <a:rPr lang="pt-BR" smtClean="0"/>
              <a:t>‹#›</a:t>
            </a:fld>
            <a:endParaRPr lang="pt-BR"/>
          </a:p>
        </p:txBody>
      </p:sp>
    </p:spTree>
    <p:extLst>
      <p:ext uri="{BB962C8B-B14F-4D97-AF65-F5344CB8AC3E}">
        <p14:creationId xmlns:p14="http://schemas.microsoft.com/office/powerpoint/2010/main" val="3221370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AE076-5BC9-425B-80AE-C47A57F70DAC}" type="datetimeFigureOut">
              <a:rPr lang="pt-BR" smtClean="0"/>
              <a:t>2/20/18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25B12-341C-4D6B-AC22-40B222904F9D}" type="slidenum">
              <a:rPr lang="pt-BR" smtClean="0"/>
              <a:t>‹#›</a:t>
            </a:fld>
            <a:endParaRPr lang="pt-BR"/>
          </a:p>
        </p:txBody>
      </p:sp>
    </p:spTree>
    <p:extLst>
      <p:ext uri="{BB962C8B-B14F-4D97-AF65-F5344CB8AC3E}">
        <p14:creationId xmlns:p14="http://schemas.microsoft.com/office/powerpoint/2010/main" val="3833595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Slide00"/>
          <p:cNvPicPr>
            <a:picLocks noChangeAspect="1" noChangeArrowheads="1"/>
          </p:cNvPicPr>
          <p:nvPr/>
        </p:nvPicPr>
        <p:blipFill>
          <a:blip r:embed="rId3"/>
          <a:srcRect/>
          <a:stretch>
            <a:fillRect/>
          </a:stretch>
        </p:blipFill>
        <p:spPr bwMode="auto">
          <a:xfrm>
            <a:off x="0" y="1588"/>
            <a:ext cx="9144000" cy="6853237"/>
          </a:xfrm>
          <a:prstGeom prst="rect">
            <a:avLst/>
          </a:prstGeom>
          <a:noFill/>
          <a:ln w="9525">
            <a:noFill/>
            <a:miter lim="800000"/>
            <a:headEnd/>
            <a:tailEnd/>
          </a:ln>
        </p:spPr>
      </p:pic>
      <p:pic>
        <p:nvPicPr>
          <p:cNvPr id="2" name="Picture 1" descr="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0" y="17017"/>
            <a:ext cx="9144000" cy="2907928"/>
          </a:xfrm>
          <a:prstGeom prst="rect">
            <a:avLst/>
          </a:prstGeom>
        </p:spPr>
      </p:pic>
      <p:sp>
        <p:nvSpPr>
          <p:cNvPr id="3" name="TextBox 2"/>
          <p:cNvSpPr txBox="1"/>
          <p:nvPr/>
        </p:nvSpPr>
        <p:spPr>
          <a:xfrm>
            <a:off x="0" y="1045185"/>
            <a:ext cx="9144000" cy="923330"/>
          </a:xfrm>
          <a:prstGeom prst="rect">
            <a:avLst/>
          </a:prstGeom>
          <a:noFill/>
        </p:spPr>
        <p:txBody>
          <a:bodyPr wrap="square" rtlCol="0">
            <a:spAutoFit/>
          </a:bodyPr>
          <a:lstStyle/>
          <a:p>
            <a:pPr algn="ctr"/>
            <a:r>
              <a:rPr lang="pt-BR" sz="5400" b="1" dirty="0" smtClean="0">
                <a:solidFill>
                  <a:srgbClr val="003300"/>
                </a:solidFill>
                <a:latin typeface="Arial"/>
                <a:cs typeface="Arial"/>
              </a:rPr>
              <a:t>Um Pastor Aprovado</a:t>
            </a:r>
            <a:endParaRPr lang="pt-BR" sz="5400" b="1" dirty="0">
              <a:solidFill>
                <a:srgbClr val="003300"/>
              </a:solidFill>
              <a:latin typeface="Arial"/>
              <a:cs typeface="Arial"/>
            </a:endParaRPr>
          </a:p>
        </p:txBody>
      </p:sp>
      <p:sp>
        <p:nvSpPr>
          <p:cNvPr id="5" name="TextBox 4"/>
          <p:cNvSpPr txBox="1"/>
          <p:nvPr/>
        </p:nvSpPr>
        <p:spPr>
          <a:xfrm>
            <a:off x="6407696" y="6309320"/>
            <a:ext cx="2736304" cy="369332"/>
          </a:xfrm>
          <a:prstGeom prst="rect">
            <a:avLst/>
          </a:prstGeom>
          <a:noFill/>
        </p:spPr>
        <p:txBody>
          <a:bodyPr wrap="square" rtlCol="0">
            <a:spAutoFit/>
          </a:bodyPr>
          <a:lstStyle/>
          <a:p>
            <a:r>
              <a:rPr lang="en-US" dirty="0" smtClean="0">
                <a:solidFill>
                  <a:srgbClr val="003C0D"/>
                </a:solidFill>
                <a:latin typeface="Arial Narrow"/>
                <a:cs typeface="Arial Narrow"/>
              </a:rPr>
              <a:t>Pr. </a:t>
            </a:r>
            <a:r>
              <a:rPr lang="en-US" dirty="0" smtClean="0">
                <a:solidFill>
                  <a:srgbClr val="003C0D"/>
                </a:solidFill>
                <a:latin typeface="Arial Narrow"/>
                <a:cs typeface="Arial Narrow"/>
              </a:rPr>
              <a:t>Silvano </a:t>
            </a:r>
            <a:r>
              <a:rPr lang="en-US" dirty="0" smtClean="0">
                <a:solidFill>
                  <a:srgbClr val="003C0D"/>
                </a:solidFill>
                <a:latin typeface="Arial Narrow"/>
                <a:cs typeface="Arial Narrow"/>
              </a:rPr>
              <a:t>Barbosa, Ph.D.</a:t>
            </a:r>
            <a:endParaRPr lang="en-US" dirty="0">
              <a:solidFill>
                <a:srgbClr val="003C0D"/>
              </a:solidFill>
              <a:latin typeface="Arial Narrow"/>
              <a:cs typeface="Arial Narrow"/>
            </a:endParaRPr>
          </a:p>
        </p:txBody>
      </p:sp>
    </p:spTree>
    <p:extLst>
      <p:ext uri="{BB962C8B-B14F-4D97-AF65-F5344CB8AC3E}">
        <p14:creationId xmlns:p14="http://schemas.microsoft.com/office/powerpoint/2010/main" val="3834902451"/>
      </p:ext>
    </p:extLst>
  </p:cSld>
  <p:clrMapOvr>
    <a:masterClrMapping/>
  </p:clrMapOvr>
  <p:transition xmlns:p14="http://schemas.microsoft.com/office/powerpoint/2010/main">
    <p:randomBar dir="ver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Um Terapeuta? </a:t>
            </a:r>
            <a:r>
              <a:rPr lang="pt-BR" sz="3200" dirty="0" smtClean="0"/>
              <a:t> </a:t>
            </a:r>
            <a:endParaRPr lang="pt-BR" sz="3200" dirty="0"/>
          </a:p>
        </p:txBody>
      </p:sp>
      <p:sp>
        <p:nvSpPr>
          <p:cNvPr id="11" name="TextBox 10"/>
          <p:cNvSpPr txBox="1"/>
          <p:nvPr/>
        </p:nvSpPr>
        <p:spPr>
          <a:xfrm>
            <a:off x="611560" y="2098591"/>
            <a:ext cx="7992888" cy="2554545"/>
          </a:xfrm>
          <a:prstGeom prst="rect">
            <a:avLst/>
          </a:prstGeom>
          <a:noFill/>
        </p:spPr>
        <p:txBody>
          <a:bodyPr wrap="square" rtlCol="0">
            <a:spAutoFit/>
          </a:bodyPr>
          <a:lstStyle/>
          <a:p>
            <a:r>
              <a:rPr lang="pt-BR" sz="3200" dirty="0" smtClean="0"/>
              <a:t>                             - </a:t>
            </a:r>
            <a:r>
              <a:rPr lang="pt-BR" sz="3200" dirty="0"/>
              <a:t>As pessoas sentem-se traídas quando entram numa sala pastoral e ouvem conselhos extraídos de um livro de </a:t>
            </a:r>
            <a:r>
              <a:rPr lang="pt-BR" sz="3200" dirty="0"/>
              <a:t>a</a:t>
            </a:r>
            <a:r>
              <a:rPr lang="pt-BR" sz="3200" dirty="0" smtClean="0"/>
              <a:t>utoajuda</a:t>
            </a:r>
            <a:r>
              <a:rPr lang="pt-BR" sz="3200" dirty="0" smtClean="0"/>
              <a:t>. </a:t>
            </a:r>
            <a:r>
              <a:rPr lang="pt-BR" sz="3200" dirty="0"/>
              <a:t>Quando alguém vai até o pastor, não esta procurando um psicólogo, mas um pastor.</a:t>
            </a:r>
            <a:r>
              <a:rPr lang="pt-BR" sz="3200" b="1" dirty="0" smtClean="0"/>
              <a:t> </a:t>
            </a:r>
            <a:r>
              <a:rPr lang="pt-BR" sz="3200" dirty="0" smtClean="0"/>
              <a:t>   </a:t>
            </a:r>
            <a:endParaRPr lang="pt-BR" sz="3200" dirty="0"/>
          </a:p>
        </p:txBody>
      </p:sp>
      <p:sp>
        <p:nvSpPr>
          <p:cNvPr id="15" name="TextBox 14"/>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44233321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Um Profissional com Plano de Carreira? </a:t>
            </a:r>
            <a:r>
              <a:rPr lang="pt-BR" sz="3200" dirty="0" smtClean="0"/>
              <a:t> </a:t>
            </a:r>
            <a:endParaRPr lang="pt-BR" sz="3200" dirty="0"/>
          </a:p>
        </p:txBody>
      </p:sp>
      <p:sp>
        <p:nvSpPr>
          <p:cNvPr id="11" name="TextBox 10"/>
          <p:cNvSpPr txBox="1"/>
          <p:nvPr/>
        </p:nvSpPr>
        <p:spPr>
          <a:xfrm>
            <a:off x="611560" y="2098591"/>
            <a:ext cx="7992888" cy="2062103"/>
          </a:xfrm>
          <a:prstGeom prst="rect">
            <a:avLst/>
          </a:prstGeom>
          <a:noFill/>
        </p:spPr>
        <p:txBody>
          <a:bodyPr wrap="square" rtlCol="0">
            <a:spAutoFit/>
          </a:bodyPr>
          <a:lstStyle/>
          <a:p>
            <a:r>
              <a:rPr lang="pt-BR" sz="3200" dirty="0" smtClean="0"/>
              <a:t>                                                                         - O ministério não é uma carreira com degraus de ascensão. O ministério é uma missão e tem nela a sua motivação.</a:t>
            </a:r>
            <a:endParaRPr lang="pt-BR" sz="3200" dirty="0"/>
          </a:p>
        </p:txBody>
      </p:sp>
      <p:sp>
        <p:nvSpPr>
          <p:cNvPr id="15" name="TextBox 14"/>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427599051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1. Paixão por Deus</a:t>
            </a:r>
            <a:endParaRPr lang="pt-BR" sz="3200" dirty="0"/>
          </a:p>
        </p:txBody>
      </p:sp>
      <p:sp>
        <p:nvSpPr>
          <p:cNvPr id="11" name="TextBox 10"/>
          <p:cNvSpPr txBox="1"/>
          <p:nvPr/>
        </p:nvSpPr>
        <p:spPr>
          <a:xfrm>
            <a:off x="683568" y="2098591"/>
            <a:ext cx="7848872" cy="2554545"/>
          </a:xfrm>
          <a:prstGeom prst="rect">
            <a:avLst/>
          </a:prstGeom>
          <a:noFill/>
        </p:spPr>
        <p:txBody>
          <a:bodyPr wrap="square" rtlCol="0">
            <a:spAutoFit/>
          </a:bodyPr>
          <a:lstStyle/>
          <a:p>
            <a:r>
              <a:rPr lang="pt-BR" sz="3200" dirty="0" smtClean="0"/>
              <a:t>                                  - Ser pastor é o processo de uma vida inteira </a:t>
            </a:r>
            <a:r>
              <a:rPr lang="pt-BR" sz="3200" dirty="0" smtClean="0"/>
              <a:t>ao </a:t>
            </a:r>
            <a:r>
              <a:rPr lang="pt-BR" sz="3200" smtClean="0"/>
              <a:t>longo do </a:t>
            </a:r>
            <a:r>
              <a:rPr lang="pt-BR" sz="3200" dirty="0" smtClean="0"/>
              <a:t>qual a mente, o corpo e o coração são submetidos a Cristo e ordenados segundo a Sua Palavra.</a:t>
            </a:r>
            <a:endParaRPr lang="pt-BR" sz="3200" dirty="0"/>
          </a:p>
          <a:p>
            <a:r>
              <a:rPr lang="pt-BR" sz="3200" b="1" dirty="0" smtClean="0"/>
              <a:t> </a:t>
            </a:r>
            <a:r>
              <a:rPr lang="pt-BR" sz="3200" dirty="0" smtClean="0"/>
              <a:t>   </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smtClean="0">
                <a:solidFill>
                  <a:srgbClr val="003300"/>
                </a:solidFill>
                <a:latin typeface="Arial"/>
                <a:cs typeface="Arial"/>
              </a:rPr>
              <a:t>I</a:t>
            </a:r>
            <a:r>
              <a:rPr lang="pt-BR" sz="4000" dirty="0" smtClean="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18632305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1692096"/>
            <a:ext cx="7920880" cy="584776"/>
          </a:xfrm>
          <a:prstGeom prst="rect">
            <a:avLst/>
          </a:prstGeom>
          <a:noFill/>
        </p:spPr>
        <p:txBody>
          <a:bodyPr wrap="square" rtlCol="0">
            <a:spAutoFit/>
          </a:bodyPr>
          <a:lstStyle/>
          <a:p>
            <a:r>
              <a:rPr lang="pt-BR" sz="3200" b="1" dirty="0" smtClean="0"/>
              <a:t>1. Paixão por Deus</a:t>
            </a:r>
            <a:endParaRPr lang="pt-BR" sz="3200" dirty="0"/>
          </a:p>
        </p:txBody>
      </p:sp>
      <p:sp>
        <p:nvSpPr>
          <p:cNvPr id="11" name="TextBox 10"/>
          <p:cNvSpPr txBox="1"/>
          <p:nvPr/>
        </p:nvSpPr>
        <p:spPr>
          <a:xfrm>
            <a:off x="683568" y="1700808"/>
            <a:ext cx="7848872" cy="3539430"/>
          </a:xfrm>
          <a:prstGeom prst="rect">
            <a:avLst/>
          </a:prstGeom>
          <a:noFill/>
        </p:spPr>
        <p:txBody>
          <a:bodyPr wrap="square" rtlCol="0">
            <a:spAutoFit/>
          </a:bodyPr>
          <a:lstStyle/>
          <a:p>
            <a:r>
              <a:rPr lang="pt-BR" sz="3200" dirty="0" smtClean="0"/>
              <a:t>                            </a:t>
            </a:r>
            <a:r>
              <a:rPr lang="pt-BR" sz="3200" dirty="0"/>
              <a:t> </a:t>
            </a:r>
            <a:r>
              <a:rPr lang="pt-BR" sz="3200" dirty="0" smtClean="0"/>
              <a:t>     - Um </a:t>
            </a:r>
            <a:r>
              <a:rPr lang="pt-BR" sz="3200" dirty="0"/>
              <a:t>homem de Deus, que lida diretamente com Deus, que tem profundo conhecimento nas coisas de </a:t>
            </a:r>
            <a:r>
              <a:rPr lang="pt-BR" sz="3200" dirty="0" smtClean="0"/>
              <a:t>Deus, que é </a:t>
            </a:r>
            <a:r>
              <a:rPr lang="pt-BR" sz="3200" dirty="0"/>
              <a:t>um legítimo representante de Deus, enviado para falar em seu nome. O pastor vive unicamente para agradar a Deus. Ele é dedicado a Deus de todo o </a:t>
            </a:r>
            <a:r>
              <a:rPr lang="pt-BR" sz="3200" dirty="0" smtClean="0"/>
              <a:t>coração.</a:t>
            </a:r>
            <a:r>
              <a:rPr lang="pt-BR" sz="3200" b="1" dirty="0" smtClean="0"/>
              <a:t> </a:t>
            </a:r>
            <a:r>
              <a:rPr lang="pt-BR" sz="3200" dirty="0" smtClean="0"/>
              <a:t>   </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51566462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88224"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2. Paixão pelas Pessoas</a:t>
            </a:r>
            <a:endParaRPr lang="pt-BR" sz="3200" dirty="0"/>
          </a:p>
        </p:txBody>
      </p:sp>
      <p:sp>
        <p:nvSpPr>
          <p:cNvPr id="11" name="TextBox 10"/>
          <p:cNvSpPr txBox="1"/>
          <p:nvPr/>
        </p:nvSpPr>
        <p:spPr>
          <a:xfrm>
            <a:off x="611560" y="2098591"/>
            <a:ext cx="7848872" cy="3046988"/>
          </a:xfrm>
          <a:prstGeom prst="rect">
            <a:avLst/>
          </a:prstGeom>
          <a:noFill/>
        </p:spPr>
        <p:txBody>
          <a:bodyPr wrap="square" rtlCol="0">
            <a:spAutoFit/>
          </a:bodyPr>
          <a:lstStyle/>
          <a:p>
            <a:r>
              <a:rPr lang="pt-BR" sz="3200" dirty="0" smtClean="0"/>
              <a:t>                            </a:t>
            </a:r>
            <a:r>
              <a:rPr lang="pt-BR" sz="3200" dirty="0"/>
              <a:t> </a:t>
            </a:r>
            <a:r>
              <a:rPr lang="pt-BR" sz="3200" dirty="0" smtClean="0"/>
              <a:t>               - Para o pastor não </a:t>
            </a:r>
          </a:p>
          <a:p>
            <a:r>
              <a:rPr lang="pt-BR" sz="3200" dirty="0" smtClean="0"/>
              <a:t>existem pessoas insignificantes, </a:t>
            </a:r>
            <a:r>
              <a:rPr lang="pt-BR" sz="3200" dirty="0"/>
              <a:t>n</a:t>
            </a:r>
            <a:r>
              <a:rPr lang="pt-BR" sz="3200" dirty="0" smtClean="0"/>
              <a:t>ão existem pessoas medíocres. Ele descobre em cada pessoa um ser glorioso que foi criado à imagem de Deus.</a:t>
            </a:r>
            <a:endParaRPr lang="pt-BR" sz="3200" dirty="0"/>
          </a:p>
          <a:p>
            <a:r>
              <a:rPr lang="pt-BR" sz="3200" b="1" dirty="0" smtClean="0"/>
              <a:t> </a:t>
            </a:r>
            <a:r>
              <a:rPr lang="pt-BR" sz="3200" dirty="0" smtClean="0"/>
              <a:t>   </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20225236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660232"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3. Um Homem Espiritual</a:t>
            </a:r>
            <a:endParaRPr lang="pt-BR" sz="3200" dirty="0"/>
          </a:p>
        </p:txBody>
      </p:sp>
      <p:sp>
        <p:nvSpPr>
          <p:cNvPr id="11" name="TextBox 10"/>
          <p:cNvSpPr txBox="1"/>
          <p:nvPr/>
        </p:nvSpPr>
        <p:spPr>
          <a:xfrm>
            <a:off x="755576" y="2098591"/>
            <a:ext cx="7848872" cy="2062103"/>
          </a:xfrm>
          <a:prstGeom prst="rect">
            <a:avLst/>
          </a:prstGeom>
          <a:noFill/>
        </p:spPr>
        <p:txBody>
          <a:bodyPr wrap="square" rtlCol="0">
            <a:spAutoFit/>
          </a:bodyPr>
          <a:lstStyle/>
          <a:p>
            <a:r>
              <a:rPr lang="pt-BR" sz="3200" dirty="0" smtClean="0"/>
              <a:t>                            </a:t>
            </a:r>
            <a:r>
              <a:rPr lang="pt-BR" sz="3200" dirty="0"/>
              <a:t> </a:t>
            </a:r>
            <a:r>
              <a:rPr lang="pt-BR" sz="3200" dirty="0" smtClean="0"/>
              <a:t>               - A igreja percebe quando o pastor passa bastante tempo com Deus.</a:t>
            </a:r>
            <a:endParaRPr lang="pt-BR" sz="3200" dirty="0"/>
          </a:p>
          <a:p>
            <a:r>
              <a:rPr lang="pt-BR" sz="3200" b="1" dirty="0" smtClean="0"/>
              <a:t> </a:t>
            </a:r>
            <a:r>
              <a:rPr lang="pt-BR" sz="3200" dirty="0" smtClean="0"/>
              <a:t>   </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712165063"/>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3. Um Homem Espiritual</a:t>
            </a:r>
            <a:endParaRPr lang="pt-BR" sz="3200" dirty="0"/>
          </a:p>
        </p:txBody>
      </p:sp>
      <p:sp>
        <p:nvSpPr>
          <p:cNvPr id="11" name="TextBox 10"/>
          <p:cNvSpPr txBox="1"/>
          <p:nvPr/>
        </p:nvSpPr>
        <p:spPr>
          <a:xfrm>
            <a:off x="611560" y="2098591"/>
            <a:ext cx="8280920" cy="1569660"/>
          </a:xfrm>
          <a:prstGeom prst="rect">
            <a:avLst/>
          </a:prstGeom>
          <a:noFill/>
        </p:spPr>
        <p:txBody>
          <a:bodyPr wrap="square" rtlCol="0">
            <a:spAutoFit/>
          </a:bodyPr>
          <a:lstStyle/>
          <a:p>
            <a:r>
              <a:rPr lang="pt-BR" sz="3200" dirty="0" smtClean="0"/>
              <a:t>                            </a:t>
            </a:r>
            <a:r>
              <a:rPr lang="pt-BR" sz="3200" dirty="0"/>
              <a:t> </a:t>
            </a:r>
            <a:r>
              <a:rPr lang="pt-BR" sz="3200" dirty="0" smtClean="0"/>
              <a:t>                - Tornamo</a:t>
            </a:r>
            <a:r>
              <a:rPr lang="pt-BR" sz="3200" dirty="0"/>
              <a:t>-nos o que fomos chamados a ser por meio de estudo da </a:t>
            </a:r>
            <a:r>
              <a:rPr lang="pt-BR" sz="3200" dirty="0" smtClean="0"/>
              <a:t>Bíblia</a:t>
            </a:r>
            <a:r>
              <a:rPr lang="pt-BR" sz="3200" dirty="0"/>
              <a:t> </a:t>
            </a:r>
            <a:r>
              <a:rPr lang="pt-BR" sz="3200" dirty="0" smtClean="0"/>
              <a:t>e oração.</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1895913161"/>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4. Guardião da Verdade</a:t>
            </a:r>
            <a:endParaRPr lang="pt-BR" sz="3200" dirty="0"/>
          </a:p>
        </p:txBody>
      </p:sp>
      <p:sp>
        <p:nvSpPr>
          <p:cNvPr id="11" name="TextBox 10"/>
          <p:cNvSpPr txBox="1"/>
          <p:nvPr/>
        </p:nvSpPr>
        <p:spPr>
          <a:xfrm>
            <a:off x="611560" y="2098591"/>
            <a:ext cx="7848872" cy="2554545"/>
          </a:xfrm>
          <a:prstGeom prst="rect">
            <a:avLst/>
          </a:prstGeom>
          <a:noFill/>
        </p:spPr>
        <p:txBody>
          <a:bodyPr wrap="square" rtlCol="0">
            <a:spAutoFit/>
          </a:bodyPr>
          <a:lstStyle/>
          <a:p>
            <a:r>
              <a:rPr lang="pt-BR" sz="3200" dirty="0" smtClean="0"/>
              <a:t>                            </a:t>
            </a:r>
            <a:r>
              <a:rPr lang="pt-BR" sz="3200" dirty="0"/>
              <a:t> </a:t>
            </a:r>
            <a:r>
              <a:rPr lang="pt-BR" sz="3200" dirty="0" smtClean="0"/>
              <a:t>                - O pastor se preocupa com a questão da verdade e da falsidade. É seu dever declarar o que está em harmonia com a fé e o que é estranho a ela.</a:t>
            </a:r>
            <a:endParaRPr lang="pt-BR" sz="3200" dirty="0"/>
          </a:p>
          <a:p>
            <a:r>
              <a:rPr lang="pt-BR" sz="3200" b="1" dirty="0" smtClean="0"/>
              <a:t> </a:t>
            </a:r>
            <a:r>
              <a:rPr lang="pt-BR" sz="3200" dirty="0" smtClean="0"/>
              <a:t>   </a:t>
            </a:r>
            <a:endParaRPr lang="pt-BR" sz="3200" dirty="0"/>
          </a:p>
        </p:txBody>
      </p:sp>
      <p:sp>
        <p:nvSpPr>
          <p:cNvPr id="15" name="TextBox 14"/>
          <p:cNvSpPr txBox="1"/>
          <p:nvPr/>
        </p:nvSpPr>
        <p:spPr>
          <a:xfrm>
            <a:off x="395536" y="190381"/>
            <a:ext cx="583264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1293540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0"/>
            <a:ext cx="9144000" cy="6848475"/>
            <a:chOff x="0" y="0"/>
            <a:chExt cx="914400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0" y="0"/>
              <a:ext cx="9144000" cy="3222985"/>
              <a:chOff x="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3222985"/>
              </a:xfrm>
              <a:prstGeom prst="rect">
                <a:avLst/>
              </a:prstGeom>
            </p:spPr>
          </p:pic>
          <p:cxnSp>
            <p:nvCxnSpPr>
              <p:cNvPr id="4" name="Straight Connector 3"/>
              <p:cNvCxnSpPr/>
              <p:nvPr/>
            </p:nvCxnSpPr>
            <p:spPr>
              <a:xfrm>
                <a:off x="0" y="1052736"/>
                <a:ext cx="716428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3" name="TextBox 12"/>
          <p:cNvSpPr txBox="1"/>
          <p:nvPr/>
        </p:nvSpPr>
        <p:spPr>
          <a:xfrm>
            <a:off x="395536" y="190381"/>
            <a:ext cx="6840760" cy="707886"/>
          </a:xfrm>
          <a:prstGeom prst="rect">
            <a:avLst/>
          </a:prstGeom>
          <a:noFill/>
        </p:spPr>
        <p:txBody>
          <a:bodyPr wrap="square" rtlCol="0">
            <a:spAutoFit/>
          </a:bodyPr>
          <a:lstStyle/>
          <a:p>
            <a:r>
              <a:rPr lang="pt-BR" sz="4000" dirty="0" smtClean="0">
                <a:solidFill>
                  <a:srgbClr val="003300"/>
                </a:solidFill>
                <a:latin typeface="Arial"/>
                <a:cs typeface="Arial"/>
              </a:rPr>
              <a:t>II – Discernimento Espiritual</a:t>
            </a:r>
            <a:endParaRPr lang="pt-BR" sz="4000" dirty="0">
              <a:solidFill>
                <a:srgbClr val="003300"/>
              </a:solidFill>
              <a:latin typeface="Arial"/>
              <a:cs typeface="Arial"/>
            </a:endParaRPr>
          </a:p>
        </p:txBody>
      </p:sp>
      <p:sp>
        <p:nvSpPr>
          <p:cNvPr id="14" name="TextBox 13"/>
          <p:cNvSpPr txBox="1"/>
          <p:nvPr/>
        </p:nvSpPr>
        <p:spPr>
          <a:xfrm>
            <a:off x="1043608" y="2772216"/>
            <a:ext cx="7776864" cy="1077218"/>
          </a:xfrm>
          <a:prstGeom prst="rect">
            <a:avLst/>
          </a:prstGeom>
          <a:noFill/>
        </p:spPr>
        <p:txBody>
          <a:bodyPr wrap="square" rtlCol="0">
            <a:spAutoFit/>
          </a:bodyPr>
          <a:lstStyle/>
          <a:p>
            <a:pPr algn="just"/>
            <a:r>
              <a:rPr lang="pt-BR" sz="3200" dirty="0" smtClean="0"/>
              <a:t>“Percebi que Deus não o tinha enviado”. </a:t>
            </a:r>
          </a:p>
          <a:p>
            <a:pPr algn="just"/>
            <a:r>
              <a:rPr lang="pt-BR" sz="3200" dirty="0"/>
              <a:t>	</a:t>
            </a:r>
            <a:r>
              <a:rPr lang="pt-BR" sz="3200" dirty="0" smtClean="0"/>
              <a:t>				</a:t>
            </a:r>
            <a:r>
              <a:rPr lang="pt-BR" sz="2800" dirty="0" smtClean="0"/>
              <a:t>Nem. 6:12, </a:t>
            </a:r>
            <a:r>
              <a:rPr lang="pt-BR" sz="2400" dirty="0" smtClean="0"/>
              <a:t>NIV</a:t>
            </a:r>
            <a:endParaRPr lang="pt-BR" sz="2400" dirty="0">
              <a:solidFill>
                <a:srgbClr val="003300"/>
              </a:solidFill>
            </a:endParaRPr>
          </a:p>
        </p:txBody>
      </p:sp>
    </p:spTree>
    <p:extLst>
      <p:ext uri="{BB962C8B-B14F-4D97-AF65-F5344CB8AC3E}">
        <p14:creationId xmlns:p14="http://schemas.microsoft.com/office/powerpoint/2010/main" val="115371767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723629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043608" y="2276872"/>
            <a:ext cx="7776864" cy="1569660"/>
          </a:xfrm>
          <a:prstGeom prst="rect">
            <a:avLst/>
          </a:prstGeom>
          <a:noFill/>
        </p:spPr>
        <p:txBody>
          <a:bodyPr wrap="square" rtlCol="0">
            <a:spAutoFit/>
          </a:bodyPr>
          <a:lstStyle/>
          <a:p>
            <a:r>
              <a:rPr lang="pt-BR" sz="3200" dirty="0" smtClean="0"/>
              <a:t>É o </a:t>
            </a:r>
            <a:r>
              <a:rPr lang="pt-BR" sz="3200" dirty="0"/>
              <a:t>Espírito Santo </a:t>
            </a:r>
            <a:r>
              <a:rPr lang="pt-BR" sz="3200" dirty="0" smtClean="0"/>
              <a:t>que </a:t>
            </a:r>
            <a:r>
              <a:rPr lang="pt-BR" sz="3200" dirty="0"/>
              <a:t>faz de homens, pastores. É o Espirito Santo </a:t>
            </a:r>
            <a:r>
              <a:rPr lang="pt-BR" sz="3200" dirty="0" smtClean="0"/>
              <a:t>que </a:t>
            </a:r>
            <a:r>
              <a:rPr lang="pt-BR" sz="3200" dirty="0"/>
              <a:t>nos qualifica para </a:t>
            </a:r>
            <a:r>
              <a:rPr lang="pt-BR" sz="3200" dirty="0" smtClean="0"/>
              <a:t>a obra ministerial</a:t>
            </a:r>
            <a:r>
              <a:rPr lang="pt-BR" sz="3200" dirty="0"/>
              <a:t>. </a:t>
            </a:r>
          </a:p>
        </p:txBody>
      </p:sp>
      <p:sp>
        <p:nvSpPr>
          <p:cNvPr id="11" name="TextBox 10"/>
          <p:cNvSpPr txBox="1"/>
          <p:nvPr/>
        </p:nvSpPr>
        <p:spPr>
          <a:xfrm>
            <a:off x="395536" y="190381"/>
            <a:ext cx="7992888" cy="707886"/>
          </a:xfrm>
          <a:prstGeom prst="rect">
            <a:avLst/>
          </a:prstGeom>
          <a:noFill/>
        </p:spPr>
        <p:txBody>
          <a:bodyPr wrap="square" rtlCol="0">
            <a:spAutoFit/>
          </a:bodyPr>
          <a:lstStyle/>
          <a:p>
            <a:r>
              <a:rPr lang="pt-BR" sz="4000" dirty="0">
                <a:solidFill>
                  <a:srgbClr val="003300"/>
                </a:solidFill>
                <a:latin typeface="Arial"/>
                <a:cs typeface="Arial"/>
              </a:rPr>
              <a:t>II – Discernimento Espiritual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404856647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5580112"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3" name="TextBox 12"/>
          <p:cNvSpPr txBox="1"/>
          <p:nvPr/>
        </p:nvSpPr>
        <p:spPr>
          <a:xfrm>
            <a:off x="395536" y="190381"/>
            <a:ext cx="5040560" cy="707886"/>
          </a:xfrm>
          <a:prstGeom prst="rect">
            <a:avLst/>
          </a:prstGeom>
          <a:noFill/>
        </p:spPr>
        <p:txBody>
          <a:bodyPr wrap="square" rtlCol="0">
            <a:spAutoFit/>
          </a:bodyPr>
          <a:lstStyle/>
          <a:p>
            <a:r>
              <a:rPr lang="pt-BR" sz="4000" dirty="0" smtClean="0">
                <a:solidFill>
                  <a:srgbClr val="003300"/>
                </a:solidFill>
                <a:latin typeface="Arial"/>
                <a:cs typeface="Arial"/>
              </a:rPr>
              <a:t>Ser Pastor...</a:t>
            </a:r>
            <a:endParaRPr lang="pt-BR" sz="4000" dirty="0">
              <a:solidFill>
                <a:srgbClr val="003300"/>
              </a:solidFill>
              <a:latin typeface="Arial"/>
              <a:cs typeface="Arial"/>
            </a:endParaRPr>
          </a:p>
        </p:txBody>
      </p:sp>
      <p:sp>
        <p:nvSpPr>
          <p:cNvPr id="14" name="TextBox 13"/>
          <p:cNvSpPr txBox="1"/>
          <p:nvPr/>
        </p:nvSpPr>
        <p:spPr>
          <a:xfrm>
            <a:off x="755576" y="2639814"/>
            <a:ext cx="7776864" cy="2062103"/>
          </a:xfrm>
          <a:prstGeom prst="rect">
            <a:avLst/>
          </a:prstGeom>
          <a:noFill/>
        </p:spPr>
        <p:txBody>
          <a:bodyPr wrap="square" rtlCol="0">
            <a:spAutoFit/>
          </a:bodyPr>
          <a:lstStyle/>
          <a:p>
            <a:pPr algn="just"/>
            <a:r>
              <a:rPr lang="pt-BR" sz="3200" dirty="0" smtClean="0"/>
              <a:t>O que significa isso? Quais as implicações? Como identificar um? E o trabalho do pastor: como se define, em que se resume, como realiza-lo com excelência? </a:t>
            </a:r>
            <a:endParaRPr lang="pt-BR" sz="3200" dirty="0">
              <a:solidFill>
                <a:srgbClr val="003300"/>
              </a:solidFill>
            </a:endParaRPr>
          </a:p>
        </p:txBody>
      </p:sp>
    </p:spTree>
    <p:extLst>
      <p:ext uri="{BB962C8B-B14F-4D97-AF65-F5344CB8AC3E}">
        <p14:creationId xmlns:p14="http://schemas.microsoft.com/office/powerpoint/2010/main" val="115162259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7092280"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83568" y="2276872"/>
            <a:ext cx="8064896" cy="2800767"/>
          </a:xfrm>
          <a:prstGeom prst="rect">
            <a:avLst/>
          </a:prstGeom>
          <a:noFill/>
        </p:spPr>
        <p:txBody>
          <a:bodyPr wrap="square" rtlCol="0">
            <a:spAutoFit/>
          </a:bodyPr>
          <a:lstStyle/>
          <a:p>
            <a:r>
              <a:rPr lang="pt-BR" sz="3200" dirty="0" smtClean="0"/>
              <a:t>“O que precisamos é o batismo do Espírito Santo. Sem isso, não estamos mais habilitados a sair ao mundo do que os discípulos depois da crucifixão do Senhor”.</a:t>
            </a:r>
          </a:p>
          <a:p>
            <a:r>
              <a:rPr lang="pt-BR" sz="2400" dirty="0" smtClean="0"/>
              <a:t>			</a:t>
            </a:r>
          </a:p>
          <a:p>
            <a:r>
              <a:rPr lang="pt-BR" sz="2400" dirty="0"/>
              <a:t>	</a:t>
            </a:r>
            <a:r>
              <a:rPr lang="pt-BR" sz="2400" dirty="0" smtClean="0"/>
              <a:t>		           Mensagens Escolhidas, Vol. 1, 411.</a:t>
            </a:r>
            <a:endParaRPr lang="pt-BR" sz="2400" dirty="0"/>
          </a:p>
        </p:txBody>
      </p:sp>
      <p:sp>
        <p:nvSpPr>
          <p:cNvPr id="11" name="TextBox 10"/>
          <p:cNvSpPr txBox="1"/>
          <p:nvPr/>
        </p:nvSpPr>
        <p:spPr>
          <a:xfrm>
            <a:off x="395536" y="190381"/>
            <a:ext cx="7920880" cy="707886"/>
          </a:xfrm>
          <a:prstGeom prst="rect">
            <a:avLst/>
          </a:prstGeom>
          <a:noFill/>
        </p:spPr>
        <p:txBody>
          <a:bodyPr wrap="square" rtlCol="0">
            <a:spAutoFit/>
          </a:bodyPr>
          <a:lstStyle/>
          <a:p>
            <a:r>
              <a:rPr lang="pt-BR" sz="4000" dirty="0">
                <a:solidFill>
                  <a:srgbClr val="003300"/>
                </a:solidFill>
                <a:latin typeface="Arial"/>
                <a:cs typeface="Arial"/>
              </a:rPr>
              <a:t>II – Discernimento Espiritual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99499384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7092280"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83568" y="1916832"/>
            <a:ext cx="8064896" cy="3046988"/>
          </a:xfrm>
          <a:prstGeom prst="rect">
            <a:avLst/>
          </a:prstGeom>
          <a:noFill/>
        </p:spPr>
        <p:txBody>
          <a:bodyPr wrap="square" rtlCol="0">
            <a:spAutoFit/>
          </a:bodyPr>
          <a:lstStyle/>
          <a:p>
            <a:r>
              <a:rPr lang="pt-BR" sz="3200" dirty="0" smtClean="0"/>
              <a:t>“Supliquei pelo dom do </a:t>
            </a:r>
            <a:r>
              <a:rPr lang="pt-BR" sz="3200" dirty="0"/>
              <a:t>E</a:t>
            </a:r>
            <a:r>
              <a:rPr lang="pt-BR" sz="3200" dirty="0" smtClean="0"/>
              <a:t>spírito de maneira rápida e sem emocionalismos. Eu sabia que quando buscamos um dos dons celestiais como este não podemos exigir provas de que o Senhor tenha atendido, pois isso seria andar por vista e não por fé...</a:t>
            </a:r>
            <a:endParaRPr lang="pt-BR" sz="2400" dirty="0"/>
          </a:p>
        </p:txBody>
      </p:sp>
      <p:sp>
        <p:nvSpPr>
          <p:cNvPr id="11" name="TextBox 10"/>
          <p:cNvSpPr txBox="1"/>
          <p:nvPr/>
        </p:nvSpPr>
        <p:spPr>
          <a:xfrm>
            <a:off x="395536" y="190381"/>
            <a:ext cx="7632848" cy="707886"/>
          </a:xfrm>
          <a:prstGeom prst="rect">
            <a:avLst/>
          </a:prstGeom>
          <a:noFill/>
        </p:spPr>
        <p:txBody>
          <a:bodyPr wrap="square" rtlCol="0">
            <a:spAutoFit/>
          </a:bodyPr>
          <a:lstStyle/>
          <a:p>
            <a:r>
              <a:rPr lang="pt-BR" sz="4000" dirty="0">
                <a:solidFill>
                  <a:srgbClr val="003300"/>
                </a:solidFill>
                <a:latin typeface="Arial"/>
                <a:cs typeface="Arial"/>
              </a:rPr>
              <a:t>II – Discernimento Espiritual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26795288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716428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83568" y="1772816"/>
            <a:ext cx="8064896" cy="3539430"/>
          </a:xfrm>
          <a:prstGeom prst="rect">
            <a:avLst/>
          </a:prstGeom>
          <a:noFill/>
        </p:spPr>
        <p:txBody>
          <a:bodyPr wrap="square" rtlCol="0">
            <a:spAutoFit/>
          </a:bodyPr>
          <a:lstStyle/>
          <a:p>
            <a:r>
              <a:rPr lang="pt-BR" sz="3200" dirty="0" smtClean="0"/>
              <a:t>No primeiro dia nada aconteceu. Mas nos dias subsequentes, de maneira silenciosa mas segura, o convidado celestial tornou conhecida a sua presença em meu coração. Ele entrou em minha vida de oração e começou a dirigi-la. Tornou-se o principal agente criativo da minha produção literária... </a:t>
            </a:r>
            <a:endParaRPr lang="pt-BR" sz="2400" dirty="0"/>
          </a:p>
        </p:txBody>
      </p:sp>
      <p:sp>
        <p:nvSpPr>
          <p:cNvPr id="11" name="TextBox 10"/>
          <p:cNvSpPr txBox="1"/>
          <p:nvPr/>
        </p:nvSpPr>
        <p:spPr>
          <a:xfrm>
            <a:off x="395536" y="190381"/>
            <a:ext cx="8064896" cy="707886"/>
          </a:xfrm>
          <a:prstGeom prst="rect">
            <a:avLst/>
          </a:prstGeom>
          <a:noFill/>
        </p:spPr>
        <p:txBody>
          <a:bodyPr wrap="square" rtlCol="0">
            <a:spAutoFit/>
          </a:bodyPr>
          <a:lstStyle/>
          <a:p>
            <a:r>
              <a:rPr lang="pt-BR" sz="4000" dirty="0">
                <a:solidFill>
                  <a:srgbClr val="003300"/>
                </a:solidFill>
                <a:latin typeface="Arial"/>
                <a:cs typeface="Arial"/>
              </a:rPr>
              <a:t>II – Discernimento Espiritual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62344368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7020272"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83568" y="1587565"/>
            <a:ext cx="8064896" cy="3785651"/>
          </a:xfrm>
          <a:prstGeom prst="rect">
            <a:avLst/>
          </a:prstGeom>
          <a:noFill/>
        </p:spPr>
        <p:txBody>
          <a:bodyPr wrap="square" rtlCol="0">
            <a:spAutoFit/>
          </a:bodyPr>
          <a:lstStyle/>
          <a:p>
            <a:r>
              <a:rPr lang="pt-BR" sz="3200" dirty="0" smtClean="0"/>
              <a:t>Nos anos seguintes, ele passou a controlar metodicamente cada área da minha vida: saúde, finanças, ambição, reputação. Compreendi que o Batismo do Espírito Santo é um processo que continuaria ao longo de toda a minha vida”.</a:t>
            </a:r>
          </a:p>
          <a:p>
            <a:r>
              <a:rPr lang="pt-BR" sz="2400" dirty="0" smtClean="0"/>
              <a:t>		</a:t>
            </a:r>
          </a:p>
          <a:p>
            <a:r>
              <a:rPr lang="pt-BR" sz="2400" dirty="0"/>
              <a:t>	</a:t>
            </a:r>
            <a:r>
              <a:rPr lang="pt-BR" sz="2400" dirty="0" smtClean="0"/>
              <a:t>	                       O Batismo do Espírito Santo, 34-35.</a:t>
            </a:r>
            <a:endParaRPr lang="pt-BR" sz="3200" dirty="0"/>
          </a:p>
        </p:txBody>
      </p:sp>
      <p:sp>
        <p:nvSpPr>
          <p:cNvPr id="11" name="TextBox 10"/>
          <p:cNvSpPr txBox="1"/>
          <p:nvPr/>
        </p:nvSpPr>
        <p:spPr>
          <a:xfrm>
            <a:off x="395536" y="190381"/>
            <a:ext cx="7848872" cy="707886"/>
          </a:xfrm>
          <a:prstGeom prst="rect">
            <a:avLst/>
          </a:prstGeom>
          <a:noFill/>
        </p:spPr>
        <p:txBody>
          <a:bodyPr wrap="square" rtlCol="0">
            <a:spAutoFit/>
          </a:bodyPr>
          <a:lstStyle/>
          <a:p>
            <a:r>
              <a:rPr lang="pt-BR" sz="4000" dirty="0">
                <a:solidFill>
                  <a:srgbClr val="003300"/>
                </a:solidFill>
                <a:latin typeface="Arial"/>
                <a:cs typeface="Arial"/>
              </a:rPr>
              <a:t>II – Discernimento Espiritual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13500916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3" name="TextBox 12"/>
          <p:cNvSpPr txBox="1"/>
          <p:nvPr/>
        </p:nvSpPr>
        <p:spPr>
          <a:xfrm>
            <a:off x="395536" y="190381"/>
            <a:ext cx="6984776" cy="707886"/>
          </a:xfrm>
          <a:prstGeom prst="rect">
            <a:avLst/>
          </a:prstGeom>
          <a:noFill/>
        </p:spPr>
        <p:txBody>
          <a:bodyPr wrap="square" rtlCol="0">
            <a:spAutoFit/>
          </a:bodyPr>
          <a:lstStyle/>
          <a:p>
            <a:r>
              <a:rPr lang="pt-BR" sz="4000" dirty="0" smtClean="0">
                <a:solidFill>
                  <a:srgbClr val="003300"/>
                </a:solidFill>
                <a:latin typeface="Arial"/>
                <a:cs typeface="Arial"/>
              </a:rPr>
              <a:t>III </a:t>
            </a:r>
            <a:r>
              <a:rPr lang="pt-BR" sz="4000" dirty="0" smtClean="0">
                <a:solidFill>
                  <a:srgbClr val="003300"/>
                </a:solidFill>
                <a:latin typeface="Arial"/>
                <a:cs typeface="Arial"/>
              </a:rPr>
              <a:t>– Irrepreenç</a:t>
            </a:r>
            <a:r>
              <a:rPr lang="pt-BR" sz="4000" dirty="0" smtClean="0">
                <a:solidFill>
                  <a:srgbClr val="003300"/>
                </a:solidFill>
                <a:latin typeface="Arial"/>
                <a:cs typeface="Arial"/>
              </a:rPr>
              <a:t>ão Social</a:t>
            </a:r>
            <a:endParaRPr lang="pt-BR" sz="4000" dirty="0">
              <a:solidFill>
                <a:srgbClr val="003300"/>
              </a:solidFill>
              <a:latin typeface="Arial"/>
              <a:cs typeface="Arial"/>
            </a:endParaRPr>
          </a:p>
        </p:txBody>
      </p:sp>
      <p:sp>
        <p:nvSpPr>
          <p:cNvPr id="14" name="TextBox 13"/>
          <p:cNvSpPr txBox="1"/>
          <p:nvPr/>
        </p:nvSpPr>
        <p:spPr>
          <a:xfrm>
            <a:off x="683568" y="2708920"/>
            <a:ext cx="8064896" cy="1815882"/>
          </a:xfrm>
          <a:prstGeom prst="rect">
            <a:avLst/>
          </a:prstGeom>
          <a:noFill/>
        </p:spPr>
        <p:txBody>
          <a:bodyPr wrap="square" rtlCol="0">
            <a:spAutoFit/>
          </a:bodyPr>
          <a:lstStyle/>
          <a:p>
            <a:r>
              <a:rPr lang="pt-BR" sz="3200" dirty="0" smtClean="0"/>
              <a:t>“Para me fazer pecar, e então eles poderiam difamar-me e desacreditar-me”.</a:t>
            </a:r>
          </a:p>
          <a:p>
            <a:r>
              <a:rPr lang="pt-BR" sz="2400" dirty="0" smtClean="0"/>
              <a:t>		</a:t>
            </a:r>
          </a:p>
          <a:p>
            <a:r>
              <a:rPr lang="pt-BR" sz="2400" dirty="0"/>
              <a:t>	</a:t>
            </a:r>
            <a:r>
              <a:rPr lang="pt-BR" sz="2400" dirty="0" smtClean="0"/>
              <a:t>	                      		             Neemias 6:13, NIV.</a:t>
            </a:r>
            <a:endParaRPr lang="pt-BR" sz="3200" dirty="0"/>
          </a:p>
        </p:txBody>
      </p:sp>
    </p:spTree>
    <p:extLst>
      <p:ext uri="{BB962C8B-B14F-4D97-AF65-F5344CB8AC3E}">
        <p14:creationId xmlns:p14="http://schemas.microsoft.com/office/powerpoint/2010/main" val="3545999123"/>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043608" y="2636912"/>
            <a:ext cx="7632848" cy="1077218"/>
          </a:xfrm>
          <a:prstGeom prst="rect">
            <a:avLst/>
          </a:prstGeom>
          <a:noFill/>
        </p:spPr>
        <p:txBody>
          <a:bodyPr wrap="square" rtlCol="0">
            <a:spAutoFit/>
          </a:bodyPr>
          <a:lstStyle/>
          <a:p>
            <a:r>
              <a:rPr lang="pt-BR" sz="3200" dirty="0" smtClean="0"/>
              <a:t>Desacreditar as testemunhas tem sido uma constante estratégia usada nos </a:t>
            </a:r>
            <a:r>
              <a:rPr lang="pt-BR" sz="3200" dirty="0" smtClean="0"/>
              <a:t>tribunais. </a:t>
            </a:r>
            <a:endParaRPr lang="pt-BR" sz="3200" dirty="0"/>
          </a:p>
        </p:txBody>
      </p:sp>
      <p:sp>
        <p:nvSpPr>
          <p:cNvPr id="11" name="TextBox 10"/>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72261641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115616" y="2492896"/>
            <a:ext cx="7632848" cy="1938992"/>
          </a:xfrm>
          <a:prstGeom prst="rect">
            <a:avLst/>
          </a:prstGeom>
          <a:noFill/>
        </p:spPr>
        <p:txBody>
          <a:bodyPr wrap="square" rtlCol="0">
            <a:spAutoFit/>
          </a:bodyPr>
          <a:lstStyle/>
          <a:p>
            <a:r>
              <a:rPr lang="pt-BR" sz="3200" dirty="0" smtClean="0"/>
              <a:t>“Um grande homem, não pode cometer um pecado pequeno”.</a:t>
            </a:r>
          </a:p>
          <a:p>
            <a:endParaRPr lang="pt-BR" sz="3200" dirty="0"/>
          </a:p>
          <a:p>
            <a:r>
              <a:rPr lang="pt-BR" sz="2400" dirty="0" smtClean="0"/>
              <a:t>			            </a:t>
            </a:r>
            <a:r>
              <a:rPr lang="pt-BR" sz="2400" dirty="0" smtClean="0"/>
              <a:t>Baxter, </a:t>
            </a:r>
            <a:r>
              <a:rPr lang="pt-BR" sz="2400" i="1" dirty="0" smtClean="0"/>
              <a:t>O </a:t>
            </a:r>
            <a:r>
              <a:rPr lang="pt-BR" sz="2400" i="1" dirty="0" smtClean="0"/>
              <a:t>Pastor Aprovado</a:t>
            </a:r>
            <a:r>
              <a:rPr lang="pt-BR" sz="2400" dirty="0" smtClean="0"/>
              <a:t>, 62.</a:t>
            </a:r>
            <a:endParaRPr lang="pt-BR" sz="2400" dirty="0"/>
          </a:p>
        </p:txBody>
      </p:sp>
      <p:sp>
        <p:nvSpPr>
          <p:cNvPr id="11" name="TextBox 10"/>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61970266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115616" y="2508572"/>
            <a:ext cx="7632848" cy="2431435"/>
          </a:xfrm>
          <a:prstGeom prst="rect">
            <a:avLst/>
          </a:prstGeom>
          <a:noFill/>
        </p:spPr>
        <p:txBody>
          <a:bodyPr wrap="square" rtlCol="0">
            <a:spAutoFit/>
          </a:bodyPr>
          <a:lstStyle/>
          <a:p>
            <a:r>
              <a:rPr lang="pt-BR" sz="3200" dirty="0" smtClean="0"/>
              <a:t>“O mundo nos observa e os ágeis olhos da malícia estão sempre prontos para fazerem o pior uso possível da situação”.</a:t>
            </a:r>
          </a:p>
          <a:p>
            <a:endParaRPr lang="pt-BR" sz="3200" dirty="0"/>
          </a:p>
          <a:p>
            <a:r>
              <a:rPr lang="pt-BR" sz="2400" dirty="0" smtClean="0"/>
              <a:t>			           </a:t>
            </a:r>
            <a:r>
              <a:rPr lang="pt-BR" sz="2400" dirty="0" smtClean="0"/>
              <a:t> </a:t>
            </a:r>
            <a:r>
              <a:rPr lang="pt-BR" sz="2400" dirty="0"/>
              <a:t>Baxter, </a:t>
            </a:r>
            <a:r>
              <a:rPr lang="pt-BR" sz="2400" i="1" dirty="0"/>
              <a:t>O Pastor Aprovado</a:t>
            </a:r>
            <a:r>
              <a:rPr lang="pt-BR" sz="2400" dirty="0"/>
              <a:t>, 62.</a:t>
            </a:r>
            <a:endParaRPr lang="pt-BR" sz="2400" dirty="0"/>
          </a:p>
        </p:txBody>
      </p:sp>
      <p:sp>
        <p:nvSpPr>
          <p:cNvPr id="11" name="TextBox 10"/>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479801430"/>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1" name="TextBox 10"/>
          <p:cNvSpPr txBox="1"/>
          <p:nvPr/>
        </p:nvSpPr>
        <p:spPr>
          <a:xfrm>
            <a:off x="827584" y="2507412"/>
            <a:ext cx="7848872" cy="2062103"/>
          </a:xfrm>
          <a:prstGeom prst="rect">
            <a:avLst/>
          </a:prstGeom>
          <a:noFill/>
        </p:spPr>
        <p:txBody>
          <a:bodyPr wrap="square" rtlCol="0">
            <a:spAutoFit/>
          </a:bodyPr>
          <a:lstStyle/>
          <a:p>
            <a:r>
              <a:rPr lang="pt-BR" sz="3200" dirty="0"/>
              <a:t>Portanto, </a:t>
            </a:r>
            <a:r>
              <a:rPr lang="pt-BR" sz="3200" dirty="0" smtClean="0"/>
              <a:t>cuidado, </a:t>
            </a:r>
            <a:r>
              <a:rPr lang="pt-BR" sz="3200" dirty="0"/>
              <a:t>porque o inimigo nos espreita de maneira especial. Ele pode se transformar em um anjo de luz antes que você perceba o que aconteceu.</a:t>
            </a:r>
            <a:endParaRPr lang="pt-BR" sz="3200" dirty="0"/>
          </a:p>
        </p:txBody>
      </p:sp>
      <p:sp>
        <p:nvSpPr>
          <p:cNvPr id="14" name="TextBox 13"/>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20923425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83568" y="2348880"/>
            <a:ext cx="8064896" cy="3046988"/>
          </a:xfrm>
          <a:prstGeom prst="rect">
            <a:avLst/>
          </a:prstGeom>
          <a:noFill/>
        </p:spPr>
        <p:txBody>
          <a:bodyPr wrap="square" rtlCol="0">
            <a:spAutoFit/>
          </a:bodyPr>
          <a:lstStyle/>
          <a:p>
            <a:r>
              <a:rPr lang="pt-BR" sz="3200" dirty="0" smtClean="0"/>
              <a:t>Satanás fará a sua principal e mais dura investida contra nós. Se estamos lutando contra ele, ele não nos </a:t>
            </a:r>
            <a:r>
              <a:rPr lang="pt-BR" sz="3200" dirty="0" smtClean="0"/>
              <a:t>poupará, “mas em todas estas coisas somos mais do que vencedores po</a:t>
            </a:r>
            <a:r>
              <a:rPr lang="pt-BR" sz="3200" dirty="0" smtClean="0"/>
              <a:t>r meio daquele que nos amou”. </a:t>
            </a:r>
            <a:r>
              <a:rPr lang="pt-BR" sz="2800" dirty="0" smtClean="0"/>
              <a:t>Rm 8:37</a:t>
            </a:r>
            <a:endParaRPr lang="pt-BR" sz="2800" dirty="0"/>
          </a:p>
        </p:txBody>
      </p:sp>
      <p:sp>
        <p:nvSpPr>
          <p:cNvPr id="11" name="TextBox 10"/>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923748559"/>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5580112"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3" name="TextBox 12"/>
          <p:cNvSpPr txBox="1"/>
          <p:nvPr/>
        </p:nvSpPr>
        <p:spPr>
          <a:xfrm>
            <a:off x="395536" y="190381"/>
            <a:ext cx="5040560" cy="707886"/>
          </a:xfrm>
          <a:prstGeom prst="rect">
            <a:avLst/>
          </a:prstGeom>
          <a:noFill/>
        </p:spPr>
        <p:txBody>
          <a:bodyPr wrap="square" rtlCol="0">
            <a:spAutoFit/>
          </a:bodyPr>
          <a:lstStyle/>
          <a:p>
            <a:r>
              <a:rPr lang="pt-BR" sz="4000" dirty="0" smtClean="0">
                <a:solidFill>
                  <a:srgbClr val="003300"/>
                </a:solidFill>
                <a:latin typeface="Arial"/>
                <a:cs typeface="Arial"/>
              </a:rPr>
              <a:t>Ser Pastor...</a:t>
            </a:r>
            <a:endParaRPr lang="pt-BR" sz="4000" dirty="0">
              <a:solidFill>
                <a:srgbClr val="003300"/>
              </a:solidFill>
              <a:latin typeface="Arial"/>
              <a:cs typeface="Arial"/>
            </a:endParaRPr>
          </a:p>
        </p:txBody>
      </p:sp>
      <p:sp>
        <p:nvSpPr>
          <p:cNvPr id="14" name="TextBox 13"/>
          <p:cNvSpPr txBox="1"/>
          <p:nvPr/>
        </p:nvSpPr>
        <p:spPr>
          <a:xfrm>
            <a:off x="755576" y="2158985"/>
            <a:ext cx="7776864" cy="2554545"/>
          </a:xfrm>
          <a:prstGeom prst="rect">
            <a:avLst/>
          </a:prstGeom>
          <a:noFill/>
        </p:spPr>
        <p:txBody>
          <a:bodyPr wrap="square" rtlCol="0">
            <a:spAutoFit/>
          </a:bodyPr>
          <a:lstStyle/>
          <a:p>
            <a:pPr algn="just"/>
            <a:r>
              <a:rPr lang="pt-BR" sz="3200" dirty="0" smtClean="0"/>
              <a:t>“</a:t>
            </a:r>
            <a:r>
              <a:rPr lang="pt-BR" sz="3200" dirty="0" smtClean="0"/>
              <a:t>Vez ap</a:t>
            </a:r>
            <a:r>
              <a:rPr lang="pt-BR" sz="3200" dirty="0" smtClean="0"/>
              <a:t>ós vez</a:t>
            </a:r>
            <a:r>
              <a:rPr lang="pt-BR" sz="3200" dirty="0" smtClean="0"/>
              <a:t> </a:t>
            </a:r>
            <a:r>
              <a:rPr lang="pt-BR" sz="3200" dirty="0" smtClean="0"/>
              <a:t>Satanás havia sido </a:t>
            </a:r>
            <a:r>
              <a:rPr lang="pt-BR" sz="3200" dirty="0" smtClean="0"/>
              <a:t>derrotado; </a:t>
            </a:r>
            <a:r>
              <a:rPr lang="pt-BR" sz="3200" dirty="0" smtClean="0"/>
              <a:t>e agora, com mais profunda malícia e </a:t>
            </a:r>
            <a:r>
              <a:rPr lang="pt-BR" sz="3200" dirty="0" smtClean="0"/>
              <a:t>engenho, </a:t>
            </a:r>
            <a:r>
              <a:rPr lang="pt-BR" sz="3200" dirty="0" smtClean="0"/>
              <a:t>ele tramou para o servo de Deus um ardil mais sutil e perigoso”. </a:t>
            </a:r>
            <a:endParaRPr lang="pt-BR" sz="3200" dirty="0" smtClean="0"/>
          </a:p>
          <a:p>
            <a:pPr algn="just"/>
            <a:r>
              <a:rPr lang="pt-BR" sz="3200" dirty="0"/>
              <a:t>	</a:t>
            </a:r>
            <a:r>
              <a:rPr lang="pt-BR" sz="3200" dirty="0" smtClean="0"/>
              <a:t>				</a:t>
            </a:r>
            <a:r>
              <a:rPr lang="pt-BR" sz="2800" dirty="0" smtClean="0"/>
              <a:t>Profetas e Reis, 655.</a:t>
            </a:r>
            <a:endParaRPr lang="pt-BR" sz="2800" dirty="0">
              <a:solidFill>
                <a:srgbClr val="003300"/>
              </a:solidFill>
            </a:endParaRPr>
          </a:p>
        </p:txBody>
      </p:sp>
    </p:spTree>
    <p:extLst>
      <p:ext uri="{BB962C8B-B14F-4D97-AF65-F5344CB8AC3E}">
        <p14:creationId xmlns:p14="http://schemas.microsoft.com/office/powerpoint/2010/main" val="392699094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115616" y="2508572"/>
            <a:ext cx="7632848" cy="2062103"/>
          </a:xfrm>
          <a:prstGeom prst="rect">
            <a:avLst/>
          </a:prstGeom>
          <a:noFill/>
        </p:spPr>
        <p:txBody>
          <a:bodyPr wrap="square" rtlCol="0">
            <a:spAutoFit/>
          </a:bodyPr>
          <a:lstStyle/>
          <a:p>
            <a:r>
              <a:rPr lang="pt-BR" sz="3200" dirty="0" smtClean="0"/>
              <a:t>Da mesma forma como nos preparamos para pregar de maneira irrepreensível, precisamos nos preparar para vivermos de maneira irrepreensível.</a:t>
            </a:r>
            <a:endParaRPr lang="pt-BR" sz="2400" dirty="0"/>
          </a:p>
        </p:txBody>
      </p:sp>
      <p:sp>
        <p:nvSpPr>
          <p:cNvPr id="11" name="TextBox 10"/>
          <p:cNvSpPr txBox="1"/>
          <p:nvPr/>
        </p:nvSpPr>
        <p:spPr>
          <a:xfrm>
            <a:off x="395536" y="190381"/>
            <a:ext cx="6984776" cy="707886"/>
          </a:xfrm>
          <a:prstGeom prst="rect">
            <a:avLst/>
          </a:prstGeom>
          <a:noFill/>
        </p:spPr>
        <p:txBody>
          <a:bodyPr wrap="square" rtlCol="0">
            <a:spAutoFit/>
          </a:bodyPr>
          <a:lstStyle/>
          <a:p>
            <a:r>
              <a:rPr lang="pt-BR" sz="4000" dirty="0">
                <a:solidFill>
                  <a:srgbClr val="003300"/>
                </a:solidFill>
                <a:latin typeface="Arial"/>
                <a:cs typeface="Arial"/>
              </a:rPr>
              <a:t>III – Irrepreenção Social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0675911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Slide00"/>
          <p:cNvPicPr>
            <a:picLocks noChangeAspect="1" noChangeArrowheads="1"/>
          </p:cNvPicPr>
          <p:nvPr/>
        </p:nvPicPr>
        <p:blipFill>
          <a:blip r:embed="rId3"/>
          <a:srcRect/>
          <a:stretch>
            <a:fillRect/>
          </a:stretch>
        </p:blipFill>
        <p:spPr bwMode="auto">
          <a:xfrm>
            <a:off x="0" y="1588"/>
            <a:ext cx="9144000" cy="6853237"/>
          </a:xfrm>
          <a:prstGeom prst="rect">
            <a:avLst/>
          </a:prstGeom>
          <a:noFill/>
          <a:ln w="9525">
            <a:noFill/>
            <a:miter lim="800000"/>
            <a:headEnd/>
            <a:tailEnd/>
          </a:ln>
        </p:spPr>
      </p:pic>
      <p:pic>
        <p:nvPicPr>
          <p:cNvPr id="2" name="Picture 1" descr="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0" y="17017"/>
            <a:ext cx="9144000" cy="2907928"/>
          </a:xfrm>
          <a:prstGeom prst="rect">
            <a:avLst/>
          </a:prstGeom>
        </p:spPr>
      </p:pic>
      <p:sp>
        <p:nvSpPr>
          <p:cNvPr id="3" name="TextBox 2"/>
          <p:cNvSpPr txBox="1"/>
          <p:nvPr/>
        </p:nvSpPr>
        <p:spPr>
          <a:xfrm>
            <a:off x="0" y="1045185"/>
            <a:ext cx="9144000" cy="923330"/>
          </a:xfrm>
          <a:prstGeom prst="rect">
            <a:avLst/>
          </a:prstGeom>
          <a:noFill/>
        </p:spPr>
        <p:txBody>
          <a:bodyPr wrap="square" rtlCol="0">
            <a:spAutoFit/>
          </a:bodyPr>
          <a:lstStyle/>
          <a:p>
            <a:pPr algn="ctr"/>
            <a:r>
              <a:rPr lang="pt-BR" sz="5400" b="1" dirty="0" smtClean="0">
                <a:solidFill>
                  <a:srgbClr val="003300"/>
                </a:solidFill>
                <a:latin typeface="Arial"/>
                <a:cs typeface="Arial"/>
              </a:rPr>
              <a:t>Um Pastor Aprovado</a:t>
            </a:r>
            <a:endParaRPr lang="pt-BR" sz="5400" b="1" dirty="0">
              <a:solidFill>
                <a:srgbClr val="003300"/>
              </a:solidFill>
              <a:latin typeface="Arial"/>
              <a:cs typeface="Arial"/>
            </a:endParaRPr>
          </a:p>
        </p:txBody>
      </p:sp>
      <p:sp>
        <p:nvSpPr>
          <p:cNvPr id="5" name="TextBox 4"/>
          <p:cNvSpPr txBox="1"/>
          <p:nvPr/>
        </p:nvSpPr>
        <p:spPr>
          <a:xfrm>
            <a:off x="7092280" y="6444044"/>
            <a:ext cx="2736304" cy="369332"/>
          </a:xfrm>
          <a:prstGeom prst="rect">
            <a:avLst/>
          </a:prstGeom>
          <a:noFill/>
        </p:spPr>
        <p:txBody>
          <a:bodyPr wrap="square" rtlCol="0">
            <a:spAutoFit/>
          </a:bodyPr>
          <a:lstStyle/>
          <a:p>
            <a:r>
              <a:rPr lang="en-US" i="1" dirty="0" smtClean="0">
                <a:solidFill>
                  <a:srgbClr val="003C0D"/>
                </a:solidFill>
                <a:latin typeface="Arial Narrow"/>
                <a:cs typeface="Arial Narrow"/>
              </a:rPr>
              <a:t>By</a:t>
            </a:r>
            <a:r>
              <a:rPr lang="en-US" dirty="0" smtClean="0">
                <a:solidFill>
                  <a:srgbClr val="003C0D"/>
                </a:solidFill>
                <a:latin typeface="Arial Narrow"/>
                <a:cs typeface="Arial Narrow"/>
              </a:rPr>
              <a:t> Silvano Barbosa</a:t>
            </a:r>
            <a:endParaRPr lang="en-US" dirty="0">
              <a:solidFill>
                <a:srgbClr val="003C0D"/>
              </a:solidFill>
              <a:latin typeface="Arial Narrow"/>
              <a:cs typeface="Arial Narrow"/>
            </a:endParaRPr>
          </a:p>
        </p:txBody>
      </p:sp>
    </p:spTree>
    <p:extLst>
      <p:ext uri="{BB962C8B-B14F-4D97-AF65-F5344CB8AC3E}">
        <p14:creationId xmlns:p14="http://schemas.microsoft.com/office/powerpoint/2010/main" val="2206096073"/>
      </p:ext>
    </p:extLst>
  </p:cSld>
  <p:clrMapOvr>
    <a:masterClrMapping/>
  </p:clrMapOvr>
  <p:transition xmlns:p14="http://schemas.microsoft.com/office/powerpoint/2010/main">
    <p:randomBar dir="ver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3" name="TextBox 12"/>
          <p:cNvSpPr txBox="1"/>
          <p:nvPr/>
        </p:nvSpPr>
        <p:spPr>
          <a:xfrm>
            <a:off x="395536" y="190381"/>
            <a:ext cx="7776864" cy="707886"/>
          </a:xfrm>
          <a:prstGeom prst="rect">
            <a:avLst/>
          </a:prstGeom>
          <a:noFill/>
        </p:spPr>
        <p:txBody>
          <a:bodyPr wrap="square" rtlCol="0">
            <a:spAutoFit/>
          </a:bodyPr>
          <a:lstStyle/>
          <a:p>
            <a:r>
              <a:rPr lang="pt-BR" sz="4000" dirty="0" err="1" smtClean="0">
                <a:solidFill>
                  <a:srgbClr val="003300"/>
                </a:solidFill>
                <a:latin typeface="Arial"/>
                <a:cs typeface="Arial"/>
              </a:rPr>
              <a:t>I</a:t>
            </a:r>
            <a:r>
              <a:rPr lang="pt-BR" sz="4000" dirty="0" smtClean="0">
                <a:solidFill>
                  <a:srgbClr val="003300"/>
                </a:solidFill>
                <a:latin typeface="Arial"/>
                <a:cs typeface="Arial"/>
              </a:rPr>
              <a:t> </a:t>
            </a:r>
            <a:r>
              <a:rPr lang="pt-BR" sz="4000" dirty="0" smtClean="0">
                <a:solidFill>
                  <a:srgbClr val="003300"/>
                </a:solidFill>
                <a:latin typeface="Arial"/>
                <a:cs typeface="Arial"/>
              </a:rPr>
              <a:t>–Fidelidade Vocacional</a:t>
            </a:r>
            <a:endParaRPr lang="pt-BR" sz="4000" dirty="0">
              <a:solidFill>
                <a:srgbClr val="003300"/>
              </a:solidFill>
              <a:latin typeface="Arial"/>
              <a:cs typeface="Arial"/>
            </a:endParaRPr>
          </a:p>
        </p:txBody>
      </p:sp>
      <p:sp>
        <p:nvSpPr>
          <p:cNvPr id="14" name="TextBox 13"/>
          <p:cNvSpPr txBox="1"/>
          <p:nvPr/>
        </p:nvSpPr>
        <p:spPr>
          <a:xfrm>
            <a:off x="755576" y="2158985"/>
            <a:ext cx="7776864" cy="2554545"/>
          </a:xfrm>
          <a:prstGeom prst="rect">
            <a:avLst/>
          </a:prstGeom>
          <a:noFill/>
        </p:spPr>
        <p:txBody>
          <a:bodyPr wrap="square" rtlCol="0">
            <a:spAutoFit/>
          </a:bodyPr>
          <a:lstStyle/>
          <a:p>
            <a:pPr algn="just"/>
            <a:r>
              <a:rPr lang="pt-BR" sz="3200" dirty="0" smtClean="0"/>
              <a:t>“Um dia fui a casa de Semaías, que estava trancado portas adentro. Ele disse: ‘vamos nos encontrar dentro do templo, a portas fechadas, pois estão querendo matá-lo; eles virão esta </a:t>
            </a:r>
            <a:r>
              <a:rPr lang="pt-BR" sz="3200" dirty="0" smtClean="0"/>
              <a:t>noite’.</a:t>
            </a:r>
            <a:endParaRPr lang="pt-BR" sz="3200" dirty="0">
              <a:solidFill>
                <a:srgbClr val="003300"/>
              </a:solidFill>
            </a:endParaRPr>
          </a:p>
        </p:txBody>
      </p:sp>
    </p:spTree>
    <p:extLst>
      <p:ext uri="{BB962C8B-B14F-4D97-AF65-F5344CB8AC3E}">
        <p14:creationId xmlns:p14="http://schemas.microsoft.com/office/powerpoint/2010/main" val="38361674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516216"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755576" y="2158985"/>
            <a:ext cx="7776864" cy="2062103"/>
          </a:xfrm>
          <a:prstGeom prst="rect">
            <a:avLst/>
          </a:prstGeom>
          <a:noFill/>
        </p:spPr>
        <p:txBody>
          <a:bodyPr wrap="square" rtlCol="0">
            <a:spAutoFit/>
          </a:bodyPr>
          <a:lstStyle/>
          <a:p>
            <a:pPr algn="just"/>
            <a:r>
              <a:rPr lang="pt-BR" sz="3200" dirty="0" smtClean="0"/>
              <a:t>Todavia eu lhe </a:t>
            </a:r>
            <a:r>
              <a:rPr lang="pt-BR" sz="3200" dirty="0" smtClean="0"/>
              <a:t>respondi: Acha </a:t>
            </a:r>
            <a:r>
              <a:rPr lang="pt-BR" sz="3200" dirty="0" smtClean="0"/>
              <a:t>que um homem como eu deveria fugir? Alguém como eu deveria entrar no templo para salvar a vida? Não, eu não </a:t>
            </a:r>
            <a:r>
              <a:rPr lang="pt-BR" sz="3200" dirty="0" smtClean="0"/>
              <a:t>irei. </a:t>
            </a:r>
            <a:endParaRPr lang="pt-BR" sz="3200" dirty="0">
              <a:solidFill>
                <a:srgbClr val="003300"/>
              </a:solidFill>
            </a:endParaRPr>
          </a:p>
        </p:txBody>
      </p:sp>
      <p:sp>
        <p:nvSpPr>
          <p:cNvPr id="11" name="TextBox 10"/>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23658061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372200"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755576" y="1772816"/>
            <a:ext cx="7776864" cy="3539430"/>
          </a:xfrm>
          <a:prstGeom prst="rect">
            <a:avLst/>
          </a:prstGeom>
          <a:noFill/>
        </p:spPr>
        <p:txBody>
          <a:bodyPr wrap="square" rtlCol="0">
            <a:spAutoFit/>
          </a:bodyPr>
          <a:lstStyle/>
          <a:p>
            <a:pPr algn="just"/>
            <a:r>
              <a:rPr lang="pt-BR" sz="3200" dirty="0" smtClean="0"/>
              <a:t>Percebi que Deus não o tinha enviado, e que ele tinha profetizado contra mim porque  Tobias e Sambalate o tinha subornado. Ele tinha sido pago para me intimidar, a fim de que eu cometesse um pecado agindo daquela maneira, e então eles poderiam me difamar e desacreditar-me”. </a:t>
            </a:r>
            <a:r>
              <a:rPr lang="pt-BR" sz="2400" dirty="0" smtClean="0"/>
              <a:t>Nem. 6:10-13, NIV.</a:t>
            </a:r>
            <a:endParaRPr lang="pt-BR" sz="2400" dirty="0">
              <a:solidFill>
                <a:srgbClr val="003300"/>
              </a:solidFill>
            </a:endParaRPr>
          </a:p>
        </p:txBody>
      </p:sp>
      <p:sp>
        <p:nvSpPr>
          <p:cNvPr id="11" name="TextBox 10"/>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42867391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331640" y="2420888"/>
            <a:ext cx="6912768" cy="1569660"/>
          </a:xfrm>
          <a:prstGeom prst="rect">
            <a:avLst/>
          </a:prstGeom>
          <a:noFill/>
        </p:spPr>
        <p:txBody>
          <a:bodyPr wrap="square" rtlCol="0">
            <a:spAutoFit/>
          </a:bodyPr>
          <a:lstStyle/>
          <a:p>
            <a:pPr algn="just"/>
            <a:r>
              <a:rPr lang="pt-BR" sz="3200" dirty="0" smtClean="0"/>
              <a:t>Neemias sabia exatamente quem ele era, quem ele não era, e o que se esperava dele.</a:t>
            </a:r>
            <a:endParaRPr lang="pt-BR" sz="2400" dirty="0">
              <a:solidFill>
                <a:srgbClr val="003300"/>
              </a:solidFill>
            </a:endParaRPr>
          </a:p>
        </p:txBody>
      </p:sp>
      <p:sp>
        <p:nvSpPr>
          <p:cNvPr id="11" name="TextBox 10"/>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313338213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1" name="TextBox 10"/>
          <p:cNvSpPr txBox="1"/>
          <p:nvPr/>
        </p:nvSpPr>
        <p:spPr>
          <a:xfrm>
            <a:off x="611560" y="2132856"/>
            <a:ext cx="7920880" cy="584776"/>
          </a:xfrm>
          <a:prstGeom prst="rect">
            <a:avLst/>
          </a:prstGeom>
          <a:noFill/>
        </p:spPr>
        <p:txBody>
          <a:bodyPr wrap="square" rtlCol="0">
            <a:spAutoFit/>
          </a:bodyPr>
          <a:lstStyle/>
          <a:p>
            <a:pPr algn="just"/>
            <a:r>
              <a:rPr lang="pt-BR" sz="3200" b="1" dirty="0"/>
              <a:t>Um </a:t>
            </a:r>
            <a:r>
              <a:rPr lang="pt-BR" sz="3200" b="1" dirty="0" smtClean="0"/>
              <a:t>líder? -</a:t>
            </a:r>
            <a:endParaRPr lang="pt-BR" sz="2400" dirty="0">
              <a:solidFill>
                <a:srgbClr val="003300"/>
              </a:solidFill>
            </a:endParaRPr>
          </a:p>
        </p:txBody>
      </p:sp>
      <p:sp>
        <p:nvSpPr>
          <p:cNvPr id="15" name="TextBox 14"/>
          <p:cNvSpPr txBox="1"/>
          <p:nvPr/>
        </p:nvSpPr>
        <p:spPr>
          <a:xfrm>
            <a:off x="648072" y="2132856"/>
            <a:ext cx="8172400" cy="3046988"/>
          </a:xfrm>
          <a:prstGeom prst="rect">
            <a:avLst/>
          </a:prstGeom>
          <a:noFill/>
        </p:spPr>
        <p:txBody>
          <a:bodyPr wrap="square" rtlCol="0">
            <a:spAutoFit/>
          </a:bodyPr>
          <a:lstStyle/>
          <a:p>
            <a:pPr algn="just"/>
            <a:r>
              <a:rPr lang="pt-BR" sz="3200" b="1" dirty="0"/>
              <a:t> </a:t>
            </a:r>
            <a:r>
              <a:rPr lang="pt-BR" sz="3200" b="1" dirty="0" smtClean="0"/>
              <a:t>            </a:t>
            </a:r>
            <a:r>
              <a:rPr lang="pt-BR" sz="3200" dirty="0" smtClean="0"/>
              <a:t>Ao </a:t>
            </a:r>
            <a:r>
              <a:rPr lang="pt-BR" sz="3200" dirty="0"/>
              <a:t>identificarmos o pastor como um líder, as imagens que imediatamente veem a mente não são as do salmo 23, ou as de Arão ministrando no tabernáculo, ou as de Jesus no monte das oliveiras, mas as de um profissional.</a:t>
            </a:r>
          </a:p>
          <a:p>
            <a:pPr algn="just"/>
            <a:r>
              <a:rPr lang="pt-BR" sz="3200" dirty="0" smtClean="0"/>
              <a:t>   </a:t>
            </a:r>
            <a:endParaRPr lang="pt-BR" sz="2400" dirty="0">
              <a:solidFill>
                <a:srgbClr val="003300"/>
              </a:solidFill>
            </a:endParaRPr>
          </a:p>
        </p:txBody>
      </p:sp>
      <p:sp>
        <p:nvSpPr>
          <p:cNvPr id="14" name="TextBox 13"/>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251048507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5530" y="0"/>
            <a:ext cx="9153830" cy="6848475"/>
            <a:chOff x="-15530" y="0"/>
            <a:chExt cx="9153830" cy="6848475"/>
          </a:xfrm>
        </p:grpSpPr>
        <p:grpSp>
          <p:nvGrpSpPr>
            <p:cNvPr id="6" name="Grupo 5"/>
            <p:cNvGrpSpPr/>
            <p:nvPr/>
          </p:nvGrpSpPr>
          <p:grpSpPr>
            <a:xfrm>
              <a:off x="5700" y="7938"/>
              <a:ext cx="9132600" cy="6840537"/>
              <a:chOff x="5700" y="7938"/>
              <a:chExt cx="9132600" cy="6840537"/>
            </a:xfrm>
          </p:grpSpPr>
          <p:pic>
            <p:nvPicPr>
              <p:cNvPr id="7" name="Picture 1033" descr="Slide03"/>
              <p:cNvPicPr>
                <a:picLocks noChangeAspect="1" noChangeArrowheads="1"/>
              </p:cNvPicPr>
              <p:nvPr/>
            </p:nvPicPr>
            <p:blipFill>
              <a:blip r:embed="rId3"/>
              <a:srcRect/>
              <a:stretch>
                <a:fillRect/>
              </a:stretch>
            </p:blipFill>
            <p:spPr bwMode="auto">
              <a:xfrm>
                <a:off x="7938" y="7938"/>
                <a:ext cx="9128125" cy="6840537"/>
              </a:xfrm>
              <a:prstGeom prst="rect">
                <a:avLst/>
              </a:prstGeom>
              <a:noFill/>
              <a:ln w="9525">
                <a:noFill/>
                <a:miter lim="800000"/>
                <a:headEnd/>
                <a:tailEnd/>
              </a:ln>
            </p:spPr>
          </p:pic>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0" y="7938"/>
                <a:ext cx="9132600" cy="612750"/>
              </a:xfrm>
              <a:prstGeom prst="rect">
                <a:avLst/>
              </a:prstGeom>
            </p:spPr>
          </p:pic>
        </p:grpSp>
        <p:grpSp>
          <p:nvGrpSpPr>
            <p:cNvPr id="5" name="Group 4"/>
            <p:cNvGrpSpPr/>
            <p:nvPr/>
          </p:nvGrpSpPr>
          <p:grpSpPr>
            <a:xfrm>
              <a:off x="-15530" y="0"/>
              <a:ext cx="9144000" cy="3222985"/>
              <a:chOff x="-15530" y="0"/>
              <a:chExt cx="9144000" cy="3222985"/>
            </a:xfrm>
          </p:grpSpPr>
          <p:pic>
            <p:nvPicPr>
              <p:cNvPr id="2" name="Picture 1" descr="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0" y="0"/>
                <a:ext cx="9144000" cy="3222985"/>
              </a:xfrm>
              <a:prstGeom prst="rect">
                <a:avLst/>
              </a:prstGeom>
            </p:spPr>
          </p:pic>
          <p:cxnSp>
            <p:nvCxnSpPr>
              <p:cNvPr id="4" name="Straight Connector 3"/>
              <p:cNvCxnSpPr/>
              <p:nvPr/>
            </p:nvCxnSpPr>
            <p:spPr>
              <a:xfrm>
                <a:off x="0" y="1052736"/>
                <a:ext cx="6444208" cy="0"/>
              </a:xfrm>
              <a:prstGeom prst="line">
                <a:avLst/>
              </a:prstGeom>
              <a:ln>
                <a:solidFill>
                  <a:srgbClr val="003300"/>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611560" y="2132856"/>
            <a:ext cx="7920880" cy="584776"/>
          </a:xfrm>
          <a:prstGeom prst="rect">
            <a:avLst/>
          </a:prstGeom>
          <a:noFill/>
        </p:spPr>
        <p:txBody>
          <a:bodyPr wrap="square" rtlCol="0">
            <a:spAutoFit/>
          </a:bodyPr>
          <a:lstStyle/>
          <a:p>
            <a:r>
              <a:rPr lang="pt-BR" sz="3200" b="1" dirty="0" smtClean="0"/>
              <a:t>Um Administrador? </a:t>
            </a:r>
            <a:r>
              <a:rPr lang="pt-BR" sz="3200" dirty="0" smtClean="0"/>
              <a:t> </a:t>
            </a:r>
            <a:endParaRPr lang="pt-BR" sz="3200" dirty="0"/>
          </a:p>
        </p:txBody>
      </p:sp>
      <p:sp>
        <p:nvSpPr>
          <p:cNvPr id="11" name="TextBox 10"/>
          <p:cNvSpPr txBox="1"/>
          <p:nvPr/>
        </p:nvSpPr>
        <p:spPr>
          <a:xfrm>
            <a:off x="611560" y="2098591"/>
            <a:ext cx="7920880" cy="2554545"/>
          </a:xfrm>
          <a:prstGeom prst="rect">
            <a:avLst/>
          </a:prstGeom>
          <a:noFill/>
        </p:spPr>
        <p:txBody>
          <a:bodyPr wrap="square" rtlCol="0">
            <a:spAutoFit/>
          </a:bodyPr>
          <a:lstStyle/>
          <a:p>
            <a:r>
              <a:rPr lang="pt-BR" sz="3200" dirty="0" smtClean="0"/>
              <a:t>                                     - Um </a:t>
            </a:r>
            <a:r>
              <a:rPr lang="pt-BR" sz="3200" dirty="0"/>
              <a:t>olhar totalmente voltado para a administração levará o pastor ao profissionalismo </a:t>
            </a:r>
            <a:r>
              <a:rPr lang="pt-BR" sz="3200" dirty="0" smtClean="0"/>
              <a:t>religioso  </a:t>
            </a:r>
            <a:r>
              <a:rPr lang="pt-BR" sz="3200" dirty="0"/>
              <a:t>e não a vocação ministerial.</a:t>
            </a:r>
          </a:p>
          <a:p>
            <a:r>
              <a:rPr lang="pt-BR" sz="3200" b="1" dirty="0" smtClean="0"/>
              <a:t> </a:t>
            </a:r>
            <a:r>
              <a:rPr lang="pt-BR" sz="3200" dirty="0" smtClean="0"/>
              <a:t>   </a:t>
            </a:r>
            <a:endParaRPr lang="pt-BR" sz="3200" dirty="0"/>
          </a:p>
        </p:txBody>
      </p:sp>
      <p:sp>
        <p:nvSpPr>
          <p:cNvPr id="15" name="TextBox 14"/>
          <p:cNvSpPr txBox="1"/>
          <p:nvPr/>
        </p:nvSpPr>
        <p:spPr>
          <a:xfrm>
            <a:off x="395536" y="190381"/>
            <a:ext cx="6192688" cy="707886"/>
          </a:xfrm>
          <a:prstGeom prst="rect">
            <a:avLst/>
          </a:prstGeom>
          <a:noFill/>
        </p:spPr>
        <p:txBody>
          <a:bodyPr wrap="square" rtlCol="0">
            <a:spAutoFit/>
          </a:bodyPr>
          <a:lstStyle/>
          <a:p>
            <a:r>
              <a:rPr lang="pt-BR" sz="4000" dirty="0" err="1">
                <a:solidFill>
                  <a:srgbClr val="003300"/>
                </a:solidFill>
                <a:latin typeface="Arial"/>
                <a:cs typeface="Arial"/>
              </a:rPr>
              <a:t>I</a:t>
            </a:r>
            <a:r>
              <a:rPr lang="pt-BR" sz="4000" dirty="0">
                <a:solidFill>
                  <a:srgbClr val="003300"/>
                </a:solidFill>
                <a:latin typeface="Arial"/>
                <a:cs typeface="Arial"/>
              </a:rPr>
              <a:t> –Fidelidade Vocacional</a:t>
            </a:r>
            <a:endParaRPr lang="pt-BR" sz="4000" dirty="0">
              <a:solidFill>
                <a:srgbClr val="003300"/>
              </a:solidFill>
              <a:latin typeface="Arial"/>
              <a:cs typeface="Arial"/>
            </a:endParaRPr>
          </a:p>
        </p:txBody>
      </p:sp>
    </p:spTree>
    <p:extLst>
      <p:ext uri="{BB962C8B-B14F-4D97-AF65-F5344CB8AC3E}">
        <p14:creationId xmlns:p14="http://schemas.microsoft.com/office/powerpoint/2010/main" val="4269447105"/>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14063</TotalTime>
  <Words>3828</Words>
  <Application>Microsoft Macintosh PowerPoint</Application>
  <PresentationFormat>On-screen Show (4:3)</PresentationFormat>
  <Paragraphs>192</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APaC - Silvano Barbosa</dc:creator>
  <cp:lastModifiedBy>Silvano Santos</cp:lastModifiedBy>
  <cp:revision>306</cp:revision>
  <dcterms:created xsi:type="dcterms:W3CDTF">2012-01-29T19:19:24Z</dcterms:created>
  <dcterms:modified xsi:type="dcterms:W3CDTF">2018-02-21T12:10:26Z</dcterms:modified>
</cp:coreProperties>
</file>