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437" r:id="rId2"/>
    <p:sldId id="481" r:id="rId3"/>
    <p:sldId id="384" r:id="rId4"/>
    <p:sldId id="330" r:id="rId5"/>
    <p:sldId id="331" r:id="rId6"/>
    <p:sldId id="333" r:id="rId7"/>
    <p:sldId id="336" r:id="rId8"/>
    <p:sldId id="337" r:id="rId9"/>
    <p:sldId id="338" r:id="rId10"/>
    <p:sldId id="339" r:id="rId11"/>
    <p:sldId id="340" r:id="rId12"/>
    <p:sldId id="341" r:id="rId13"/>
    <p:sldId id="342" r:id="rId14"/>
    <p:sldId id="343" r:id="rId15"/>
    <p:sldId id="344" r:id="rId16"/>
    <p:sldId id="388" r:id="rId17"/>
    <p:sldId id="386" r:id="rId18"/>
    <p:sldId id="387" r:id="rId19"/>
    <p:sldId id="389" r:id="rId20"/>
    <p:sldId id="390" r:id="rId21"/>
    <p:sldId id="385" r:id="rId22"/>
    <p:sldId id="424" r:id="rId23"/>
    <p:sldId id="393" r:id="rId24"/>
    <p:sldId id="394" r:id="rId25"/>
    <p:sldId id="345" r:id="rId26"/>
    <p:sldId id="346" r:id="rId27"/>
    <p:sldId id="348" r:id="rId28"/>
    <p:sldId id="349" r:id="rId29"/>
    <p:sldId id="350" r:id="rId30"/>
    <p:sldId id="351" r:id="rId31"/>
    <p:sldId id="352" r:id="rId32"/>
    <p:sldId id="353" r:id="rId33"/>
    <p:sldId id="354" r:id="rId34"/>
    <p:sldId id="355" r:id="rId35"/>
    <p:sldId id="369" r:id="rId36"/>
    <p:sldId id="477" r:id="rId37"/>
    <p:sldId id="478" r:id="rId38"/>
    <p:sldId id="479" r:id="rId39"/>
    <p:sldId id="480" r:id="rId40"/>
    <p:sldId id="396" r:id="rId41"/>
    <p:sldId id="426" r:id="rId42"/>
    <p:sldId id="427" r:id="rId43"/>
    <p:sldId id="428" r:id="rId44"/>
    <p:sldId id="429" r:id="rId45"/>
    <p:sldId id="430" r:id="rId46"/>
    <p:sldId id="431" r:id="rId47"/>
    <p:sldId id="432" r:id="rId48"/>
    <p:sldId id="433" r:id="rId49"/>
    <p:sldId id="434" r:id="rId50"/>
    <p:sldId id="435" r:id="rId51"/>
    <p:sldId id="407" r:id="rId52"/>
    <p:sldId id="436" r:id="rId53"/>
    <p:sldId id="410" r:id="rId54"/>
    <p:sldId id="412" r:id="rId55"/>
    <p:sldId id="482" r:id="rId56"/>
    <p:sldId id="483" r:id="rId57"/>
    <p:sldId id="484" r:id="rId58"/>
    <p:sldId id="486" r:id="rId59"/>
    <p:sldId id="488" r:id="rId60"/>
    <p:sldId id="489" r:id="rId61"/>
    <p:sldId id="415" r:id="rId62"/>
    <p:sldId id="513" r:id="rId63"/>
    <p:sldId id="514" r:id="rId64"/>
    <p:sldId id="515" r:id="rId65"/>
    <p:sldId id="516" r:id="rId66"/>
    <p:sldId id="438" r:id="rId67"/>
    <p:sldId id="417" r:id="rId68"/>
    <p:sldId id="418" r:id="rId69"/>
    <p:sldId id="364" r:id="rId70"/>
    <p:sldId id="380" r:id="rId71"/>
    <p:sldId id="382" r:id="rId72"/>
    <p:sldId id="419" r:id="rId73"/>
    <p:sldId id="420" r:id="rId74"/>
    <p:sldId id="423" r:id="rId75"/>
    <p:sldId id="421" r:id="rId76"/>
    <p:sldId id="439" r:id="rId77"/>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C0D"/>
    <a:srgbClr val="0033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51" autoAdjust="0"/>
    <p:restoredTop sz="76277" autoAdjust="0"/>
  </p:normalViewPr>
  <p:slideViewPr>
    <p:cSldViewPr>
      <p:cViewPr varScale="1">
        <p:scale>
          <a:sx n="70" d="100"/>
          <a:sy n="70" d="100"/>
        </p:scale>
        <p:origin x="1360" y="1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05143D-B51A-439F-8F03-2D203629F297}" type="datetimeFigureOut">
              <a:rPr lang="pt-BR" smtClean="0"/>
              <a:t>29/01/2019</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DE7C1C-04BB-4B71-B63A-AFF69356DE5C}" type="slidenum">
              <a:rPr lang="pt-BR" smtClean="0"/>
              <a:t>‹#›</a:t>
            </a:fld>
            <a:endParaRPr lang="pt-BR"/>
          </a:p>
        </p:txBody>
      </p:sp>
    </p:spTree>
    <p:extLst>
      <p:ext uri="{BB962C8B-B14F-4D97-AF65-F5344CB8AC3E}">
        <p14:creationId xmlns:p14="http://schemas.microsoft.com/office/powerpoint/2010/main" val="4292623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Placeholder 2"/>
          <p:cNvSpPr>
            <a:spLocks noGrp="1" noRot="1" noChangeAspect="1" noChangeArrowheads="1" noTextEdit="1"/>
          </p:cNvSpPr>
          <p:nvPr>
            <p:ph type="sldImg"/>
          </p:nvPr>
        </p:nvSpPr>
        <p:spPr>
          <a:ln/>
        </p:spPr>
      </p:sp>
      <p:sp>
        <p:nvSpPr>
          <p:cNvPr id="15362" name="Placeholder 3"/>
          <p:cNvSpPr>
            <a:spLocks noGrp="1" noChangeArrowheads="1"/>
          </p:cNvSpPr>
          <p:nvPr>
            <p:ph type="body" idx="1"/>
          </p:nvPr>
        </p:nvSpPr>
        <p:spPr>
          <a:noFill/>
          <a:ln/>
        </p:spPr>
        <p:txBody>
          <a:bodyPr/>
          <a:lstStyle/>
          <a:p>
            <a:pPr algn="just" eaLnBrk="1" hangingPunct="1"/>
            <a:endParaRPr lang="pt-BR" dirty="0"/>
          </a:p>
        </p:txBody>
      </p:sp>
    </p:spTree>
    <p:extLst>
      <p:ext uri="{BB962C8B-B14F-4D97-AF65-F5344CB8AC3E}">
        <p14:creationId xmlns:p14="http://schemas.microsoft.com/office/powerpoint/2010/main" val="3542663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Depois</a:t>
            </a:r>
            <a:r>
              <a:rPr lang="en-US" baseline="0" dirty="0"/>
              <a:t> disso eles </a:t>
            </a:r>
            <a:r>
              <a:rPr lang="en-US" baseline="0" dirty="0" err="1"/>
              <a:t>passavam</a:t>
            </a:r>
            <a:r>
              <a:rPr lang="en-US" baseline="0" dirty="0"/>
              <a:t> um </a:t>
            </a:r>
            <a:r>
              <a:rPr lang="en-US" baseline="0" dirty="0" err="1"/>
              <a:t>período</a:t>
            </a:r>
            <a:r>
              <a:rPr lang="en-US" baseline="0" dirty="0"/>
              <a:t> de </a:t>
            </a:r>
            <a:r>
              <a:rPr lang="en-US" baseline="0" dirty="0" err="1"/>
              <a:t>reclusão</a:t>
            </a:r>
            <a:r>
              <a:rPr lang="en-US" baseline="0" dirty="0"/>
              <a:t>, </a:t>
            </a:r>
            <a:r>
              <a:rPr lang="en-US" baseline="0" dirty="0" err="1"/>
              <a:t>depois</a:t>
            </a:r>
            <a:r>
              <a:rPr lang="en-US" baseline="0" dirty="0"/>
              <a:t> </a:t>
            </a:r>
            <a:r>
              <a:rPr lang="en-US" baseline="0" dirty="0" err="1"/>
              <a:t>voltavam</a:t>
            </a:r>
            <a:r>
              <a:rPr lang="en-US" baseline="0" dirty="0"/>
              <a:t>, </a:t>
            </a:r>
            <a:r>
              <a:rPr lang="en-US" baseline="0" dirty="0" err="1"/>
              <a:t>participavam</a:t>
            </a:r>
            <a:r>
              <a:rPr lang="en-US" baseline="0" dirty="0"/>
              <a:t> de uma Santa </a:t>
            </a:r>
            <a:r>
              <a:rPr lang="en-US" baseline="0" dirty="0" err="1"/>
              <a:t>Ceia</a:t>
            </a:r>
            <a:r>
              <a:rPr lang="en-US" baseline="0" dirty="0"/>
              <a:t>, e </a:t>
            </a:r>
            <a:r>
              <a:rPr lang="en-US" baseline="0" dirty="0" err="1"/>
              <a:t>então</a:t>
            </a:r>
            <a:r>
              <a:rPr lang="en-US" baseline="0" dirty="0"/>
              <a:t> </a:t>
            </a:r>
            <a:r>
              <a:rPr lang="en-US" baseline="0" dirty="0" err="1"/>
              <a:t>eram</a:t>
            </a:r>
            <a:r>
              <a:rPr lang="en-US" baseline="0" dirty="0"/>
              <a:t> </a:t>
            </a:r>
            <a:r>
              <a:rPr lang="en-US" baseline="0" dirty="0" err="1"/>
              <a:t>enviados</a:t>
            </a:r>
            <a:r>
              <a:rPr lang="en-US" baseline="0" dirty="0"/>
              <a:t> para </a:t>
            </a:r>
            <a:r>
              <a:rPr lang="en-US" baseline="0" dirty="0" err="1"/>
              <a:t>visitar</a:t>
            </a:r>
            <a:r>
              <a:rPr lang="en-US" baseline="0" dirty="0"/>
              <a:t> </a:t>
            </a:r>
            <a:r>
              <a:rPr lang="en-US" baseline="0" dirty="0" err="1"/>
              <a:t>todos</a:t>
            </a:r>
            <a:r>
              <a:rPr lang="en-US" baseline="0" dirty="0"/>
              <a:t> os </a:t>
            </a:r>
            <a:r>
              <a:rPr lang="en-US" baseline="0" dirty="0" err="1"/>
              <a:t>lares</a:t>
            </a:r>
            <a:endParaRPr lang="en-US" baseline="0" dirty="0"/>
          </a:p>
          <a:p>
            <a:endParaRPr lang="en-US" baseline="0" dirty="0"/>
          </a:p>
          <a:p>
            <a:endParaRPr lang="en-US" baseline="0" dirty="0"/>
          </a:p>
          <a:p>
            <a:r>
              <a:rPr lang="en-US" baseline="0" dirty="0"/>
              <a:t>They  also learned to speak Latin, Romaunt (old French) and Italian, and from here, they went out to visit all the homes in their respective district</a:t>
            </a:r>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10</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They traveled in pairs under the guise of a secular profession, </a:t>
            </a:r>
            <a:r>
              <a:rPr lang="en-US" baseline="0" dirty="0" err="1"/>
              <a:t>sendo</a:t>
            </a:r>
            <a:r>
              <a:rPr lang="en-US" baseline="0" dirty="0"/>
              <a:t> </a:t>
            </a:r>
            <a:r>
              <a:rPr lang="en-US" baseline="0" dirty="0" err="1"/>
              <a:t>recebidos</a:t>
            </a:r>
            <a:r>
              <a:rPr lang="en-US" baseline="0" dirty="0"/>
              <a:t> </a:t>
            </a:r>
            <a:r>
              <a:rPr lang="en-US" baseline="0" dirty="0" err="1"/>
              <a:t>como</a:t>
            </a:r>
            <a:r>
              <a:rPr lang="en-US" baseline="0" dirty="0"/>
              <a:t> </a:t>
            </a:r>
            <a:r>
              <a:rPr lang="en-US" baseline="0" dirty="0" err="1"/>
              <a:t>comerciantes</a:t>
            </a:r>
            <a:r>
              <a:rPr lang="en-US" baseline="0" dirty="0"/>
              <a:t>, </a:t>
            </a:r>
            <a:r>
              <a:rPr lang="en-US" baseline="0" dirty="0" err="1"/>
              <a:t>onde</a:t>
            </a:r>
            <a:r>
              <a:rPr lang="en-US" baseline="0" dirty="0"/>
              <a:t> </a:t>
            </a:r>
            <a:r>
              <a:rPr lang="en-US" baseline="0" dirty="0" err="1"/>
              <a:t>seriam</a:t>
            </a:r>
            <a:r>
              <a:rPr lang="en-US" baseline="0" dirty="0"/>
              <a:t> </a:t>
            </a:r>
            <a:r>
              <a:rPr lang="en-US" baseline="0" dirty="0" err="1"/>
              <a:t>mortos</a:t>
            </a:r>
            <a:r>
              <a:rPr lang="en-US" baseline="0" dirty="0"/>
              <a:t> </a:t>
            </a:r>
            <a:r>
              <a:rPr lang="en-US" baseline="0" dirty="0" err="1"/>
              <a:t>como</a:t>
            </a:r>
            <a:r>
              <a:rPr lang="en-US" baseline="0" dirty="0"/>
              <a:t> </a:t>
            </a:r>
            <a:r>
              <a:rPr lang="en-US" baseline="0" dirty="0" err="1"/>
              <a:t>missionários</a:t>
            </a:r>
            <a:r>
              <a:rPr lang="en-US" baseline="0" dirty="0"/>
              <a:t>. </a:t>
            </a:r>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11</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Many of them were merchants and carried </a:t>
            </a:r>
            <a:r>
              <a:rPr lang="en-US" baseline="0" dirty="0" err="1"/>
              <a:t>seda</a:t>
            </a:r>
            <a:r>
              <a:rPr lang="en-US" baseline="0" dirty="0"/>
              <a:t> and items of jewelry for sale.</a:t>
            </a:r>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12</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Others were artisans </a:t>
            </a:r>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13</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Many of them were surgeons or physicians. They also engaged in bookselling and distributes tracts and portions of the Scriptures in highly secret meetings. Whenever they found an open door and had the opportunity, they were able to recite or read passages of the new testament to those who had either purchased or shown interest in their goods and services. </a:t>
            </a:r>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14</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Waldensians spread God’s message of restoration and hope in France, Italy, Germany, and  Bohemia. They went as far as Spain and Poland. </a:t>
            </a:r>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15</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Noble Lesson,” a poem written around 1100, provides one of the earliest and most complete Waldensian statements of faith. See a copy of the original text and translation of “The Noble Lesson” in Morland, </a:t>
            </a:r>
            <a:r>
              <a:rPr lang="en-US" sz="1200" i="1" kern="1200" dirty="0">
                <a:solidFill>
                  <a:schemeClr val="tx1"/>
                </a:solidFill>
                <a:effectLst/>
                <a:latin typeface="+mn-lt"/>
                <a:ea typeface="+mn-ea"/>
                <a:cs typeface="+mn-cs"/>
              </a:rPr>
              <a:t>Churches of the Valleys</a:t>
            </a:r>
            <a:r>
              <a:rPr lang="en-US" sz="1200" kern="1200" dirty="0">
                <a:solidFill>
                  <a:schemeClr val="tx1"/>
                </a:solidFill>
                <a:effectLst/>
                <a:latin typeface="+mn-lt"/>
                <a:ea typeface="+mn-ea"/>
                <a:cs typeface="+mn-cs"/>
              </a:rPr>
              <a:t>, 99–120.</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very first words of “The Noble Lesson” evidence their belief in an imminent second coming of Jesus. It admonishes: “O brethren, give ear to a noble lesson. We ought always to pray, for we see the world nigh to a conclusion. We ought to strive to do good works, seeing the end of the world approacheth. There are already a thousand and a hundred years fully accomplished, since it was written thus, for we are in the last time. We ought to covet little, for we are at what remains, viz. at the later end.”</a:t>
            </a:r>
          </a:p>
          <a:p>
            <a:r>
              <a:rPr lang="en-US" sz="1200" kern="1200" dirty="0">
                <a:solidFill>
                  <a:schemeClr val="tx1"/>
                </a:solidFill>
                <a:effectLst/>
                <a:latin typeface="+mn-lt"/>
                <a:ea typeface="+mn-ea"/>
                <a:cs typeface="+mn-cs"/>
              </a:rPr>
              <a:t>Morland, </a:t>
            </a:r>
            <a:r>
              <a:rPr lang="en-US" sz="1200" i="1" kern="1200" dirty="0">
                <a:solidFill>
                  <a:schemeClr val="tx1"/>
                </a:solidFill>
                <a:effectLst/>
                <a:latin typeface="+mn-lt"/>
                <a:ea typeface="+mn-ea"/>
                <a:cs typeface="+mn-cs"/>
              </a:rPr>
              <a:t>Churches of the Valleys</a:t>
            </a:r>
            <a:r>
              <a:rPr lang="en-US" sz="1200" kern="1200" dirty="0">
                <a:solidFill>
                  <a:schemeClr val="tx1"/>
                </a:solidFill>
                <a:effectLst/>
                <a:latin typeface="+mn-lt"/>
                <a:ea typeface="+mn-ea"/>
                <a:cs typeface="+mn-cs"/>
              </a:rPr>
              <a:t>, 99. See also Allix,</a:t>
            </a:r>
            <a:r>
              <a:rPr lang="en-US" sz="1200" i="1" kern="1200" dirty="0">
                <a:solidFill>
                  <a:schemeClr val="tx1"/>
                </a:solidFill>
                <a:effectLst/>
                <a:latin typeface="+mn-lt"/>
                <a:ea typeface="+mn-ea"/>
                <a:cs typeface="+mn-cs"/>
              </a:rPr>
              <a:t> Ancient Churches of Piedmont</a:t>
            </a:r>
            <a:r>
              <a:rPr lang="en-US" sz="1200" kern="1200" dirty="0">
                <a:solidFill>
                  <a:schemeClr val="tx1"/>
                </a:solidFill>
                <a:effectLst/>
                <a:latin typeface="+mn-lt"/>
                <a:ea typeface="+mn-ea"/>
                <a:cs typeface="+mn-cs"/>
              </a:rPr>
              <a:t>, 175.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16</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Waldensians accepted the Ten Commandments as their rule of life. “The Noble Lesson” presents a clear picture of their faith in the perpetual authority of the Decalogue as given by God. In like manner, their catechism states: “Q. By what means canst thou know that thou believest in God?” “A. By this: because I know that I have given myself to the observation of the Commandments of God.” “Q. How many commandments of God are there?” “A. Ten, as it appeareth in Exodus &amp; Deuteronomy.”</a:t>
            </a:r>
          </a:p>
          <a:p>
            <a:r>
              <a:rPr lang="en-US" sz="1200" kern="1200" dirty="0">
                <a:solidFill>
                  <a:schemeClr val="tx1"/>
                </a:solidFill>
                <a:effectLst/>
                <a:latin typeface="+mn-lt"/>
                <a:ea typeface="+mn-ea"/>
                <a:cs typeface="+mn-cs"/>
              </a:rPr>
              <a:t>J. A. Wylie, </a:t>
            </a:r>
            <a:r>
              <a:rPr lang="en-US" sz="1200" i="1" kern="1200" dirty="0">
                <a:solidFill>
                  <a:schemeClr val="tx1"/>
                </a:solidFill>
                <a:effectLst/>
                <a:latin typeface="+mn-lt"/>
                <a:ea typeface="+mn-ea"/>
                <a:cs typeface="+mn-cs"/>
              </a:rPr>
              <a:t>History of the Waldenses</a:t>
            </a:r>
            <a:r>
              <a:rPr lang="en-US" sz="1200" kern="1200" dirty="0">
                <a:solidFill>
                  <a:schemeClr val="tx1"/>
                </a:solidFill>
                <a:effectLst/>
                <a:latin typeface="+mn-lt"/>
                <a:ea typeface="+mn-ea"/>
                <a:cs typeface="+mn-cs"/>
              </a:rPr>
              <a:t> (Washington, DC: Review and Herald, 1905), 57.</a:t>
            </a:r>
          </a:p>
          <a:p>
            <a:r>
              <a:rPr lang="en-US" sz="1200" i="1" kern="1200" dirty="0">
                <a:solidFill>
                  <a:schemeClr val="tx1"/>
                </a:solidFill>
                <a:effectLst/>
                <a:latin typeface="+mn-lt"/>
                <a:ea typeface="+mn-ea"/>
                <a:cs typeface="+mn-cs"/>
              </a:rPr>
              <a:t>The Catechism of the Waldenses &amp; Albigenses: The First Reformers from Popery, About the Year 1150, Above Three Hundred Years Before Luther</a:t>
            </a:r>
            <a:r>
              <a:rPr lang="en-US" sz="1200" kern="1200" dirty="0">
                <a:solidFill>
                  <a:schemeClr val="tx1"/>
                </a:solidFill>
                <a:effectLst/>
                <a:latin typeface="+mn-lt"/>
                <a:ea typeface="+mn-ea"/>
                <a:cs typeface="+mn-cs"/>
              </a:rPr>
              <a:t> (Manchester, UK: G. Nicholson, 1795), 4. Muston offers a more recent confession of faith which states: “It is impossible for any in this life to fulfill the commandments of God if they have not faith; and they cannot love him perfectly, nor with a proper love, if they keep not his commandments.” Muston, </a:t>
            </a:r>
            <a:r>
              <a:rPr lang="en-US" sz="1200" i="1" kern="1200" dirty="0">
                <a:solidFill>
                  <a:schemeClr val="tx1"/>
                </a:solidFill>
                <a:effectLst/>
                <a:latin typeface="+mn-lt"/>
                <a:ea typeface="+mn-ea"/>
                <a:cs typeface="+mn-cs"/>
              </a:rPr>
              <a:t>Israel of the Alps</a:t>
            </a:r>
            <a:r>
              <a:rPr lang="en-US" sz="1200" kern="1200" dirty="0">
                <a:solidFill>
                  <a:schemeClr val="tx1"/>
                </a:solidFill>
                <a:effectLst/>
                <a:latin typeface="+mn-lt"/>
                <a:ea typeface="+mn-ea"/>
                <a:cs typeface="+mn-cs"/>
              </a:rPr>
              <a:t>, 21.</a:t>
            </a:r>
          </a:p>
          <a:p>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17</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keeping with their submission to the Ten Commandments and their ideal of restoring the church to its pre-Constantinian days, there were Waldensians who kept the Sabbath on the seventh day of the week.</a:t>
            </a:r>
          </a:p>
          <a:p>
            <a:r>
              <a:rPr lang="en-US" sz="1200" kern="1200" dirty="0">
                <a:solidFill>
                  <a:schemeClr val="tx1"/>
                </a:solidFill>
                <a:effectLst/>
                <a:latin typeface="+mn-lt"/>
                <a:ea typeface="+mn-ea"/>
                <a:cs typeface="+mn-cs"/>
              </a:rPr>
              <a:t>There is historical evidence of observance of the seventh-day Sabbath among the Waldenses. A report of an inquisition before whom were brought some Waldenses of Moravia in the middle of the fifteenth century declares that among the Waldenses “not a few indeed celebrate the Sabbath with the Jews.” Johann Joseph Ignaz von Doellinger, </a:t>
            </a:r>
            <a:r>
              <a:rPr lang="en-US" sz="1200" i="1" kern="1200" dirty="0">
                <a:solidFill>
                  <a:schemeClr val="tx1"/>
                </a:solidFill>
                <a:effectLst/>
                <a:latin typeface="+mn-lt"/>
                <a:ea typeface="+mn-ea"/>
                <a:cs typeface="+mn-cs"/>
              </a:rPr>
              <a:t>Beitrage zur Sektengeschichte des Mittelalters </a:t>
            </a:r>
            <a:r>
              <a:rPr lang="en-US" sz="1200" kern="1200" dirty="0">
                <a:solidFill>
                  <a:schemeClr val="tx1"/>
                </a:solidFill>
                <a:effectLst/>
                <a:latin typeface="+mn-lt"/>
                <a:ea typeface="+mn-ea"/>
                <a:cs typeface="+mn-cs"/>
              </a:rPr>
              <a:t>[Reports on the history of the sects of the Middle Ages], 2nd ed. (Munchen, Germany: Beck, 1890), 661, cf. Ellen G. White, </a:t>
            </a:r>
            <a:r>
              <a:rPr lang="en-US" sz="1200" i="1" kern="1200" dirty="0">
                <a:solidFill>
                  <a:schemeClr val="tx1"/>
                </a:solidFill>
                <a:effectLst/>
                <a:latin typeface="+mn-lt"/>
                <a:ea typeface="+mn-ea"/>
                <a:cs typeface="+mn-cs"/>
              </a:rPr>
              <a:t>The Great Controversy</a:t>
            </a:r>
            <a:r>
              <a:rPr lang="en-US" sz="1200" kern="1200" dirty="0">
                <a:solidFill>
                  <a:schemeClr val="tx1"/>
                </a:solidFill>
                <a:effectLst/>
                <a:latin typeface="+mn-lt"/>
                <a:ea typeface="+mn-ea"/>
                <a:cs typeface="+mn-cs"/>
              </a:rPr>
              <a:t> (Nampa, ID: Pacific Press, 1999), 684–85. Seventh-day Adventist co-founder Ellen White states, “Through ages of darkness and apostasy, there were Waldenses who denied the supremacy of Rome, who rejected image worship as idolatry, and who kept the true Sabbath.” White, </a:t>
            </a:r>
            <a:r>
              <a:rPr lang="en-US" sz="1200" i="1" kern="1200" dirty="0">
                <a:solidFill>
                  <a:schemeClr val="tx1"/>
                </a:solidFill>
                <a:effectLst/>
                <a:latin typeface="+mn-lt"/>
                <a:ea typeface="+mn-ea"/>
                <a:cs typeface="+mn-cs"/>
              </a:rPr>
              <a:t>Great Controversy</a:t>
            </a:r>
            <a:r>
              <a:rPr lang="en-US" sz="1200" kern="1200" dirty="0">
                <a:solidFill>
                  <a:schemeClr val="tx1"/>
                </a:solidFill>
                <a:effectLst/>
                <a:latin typeface="+mn-lt"/>
                <a:ea typeface="+mn-ea"/>
                <a:cs typeface="+mn-cs"/>
              </a:rPr>
              <a:t>, 65. </a:t>
            </a:r>
          </a:p>
        </p:txBody>
      </p:sp>
      <p:sp>
        <p:nvSpPr>
          <p:cNvPr id="4" name="Slide Number Placeholder 3"/>
          <p:cNvSpPr>
            <a:spLocks noGrp="1"/>
          </p:cNvSpPr>
          <p:nvPr>
            <p:ph type="sldNum" sz="quarter" idx="10"/>
          </p:nvPr>
        </p:nvSpPr>
        <p:spPr/>
        <p:txBody>
          <a:bodyPr/>
          <a:lstStyle/>
          <a:p>
            <a:fld id="{65DE7C1C-04BB-4B71-B63A-AFF69356DE5C}" type="slidenum">
              <a:rPr lang="pt-BR" smtClean="0"/>
              <a:t>18</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Waldensians vehemently rejected purgatory and indulgences, and they were also against all alms, masses, fasts, and prayers for the dead. They said it was “as senseless to pray for the dead as to give fodder to a dead horse.” Instead, they believed in “the resurrection of those who were admitted in the kingdom of Jesus Christ upon this earth,” and prayed “for the coming of the kingdom of God, which will destroy death, the last enemy of believers.” Lambert, </a:t>
            </a:r>
            <a:r>
              <a:rPr lang="en-US" sz="1200" i="1" kern="1200" dirty="0">
                <a:solidFill>
                  <a:schemeClr val="tx1"/>
                </a:solidFill>
                <a:effectLst/>
                <a:latin typeface="+mn-lt"/>
                <a:ea typeface="+mn-ea"/>
                <a:cs typeface="+mn-cs"/>
              </a:rPr>
              <a:t>Medieval Heresy</a:t>
            </a:r>
            <a:r>
              <a:rPr lang="en-US" sz="1200" kern="1200" dirty="0">
                <a:solidFill>
                  <a:schemeClr val="tx1"/>
                </a:solidFill>
                <a:effectLst/>
                <a:latin typeface="+mn-lt"/>
                <a:ea typeface="+mn-ea"/>
                <a:cs typeface="+mn-cs"/>
              </a:rPr>
              <a:t>, 156; Scotland, </a:t>
            </a:r>
            <a:r>
              <a:rPr lang="en-US" sz="1200" i="1" kern="1200" dirty="0">
                <a:solidFill>
                  <a:schemeClr val="tx1"/>
                </a:solidFill>
                <a:effectLst/>
                <a:latin typeface="+mn-lt"/>
                <a:ea typeface="+mn-ea"/>
                <a:cs typeface="+mn-cs"/>
              </a:rPr>
              <a:t>Christianity Outside the Box</a:t>
            </a:r>
            <a:r>
              <a:rPr lang="en-US" sz="1200" kern="1200" dirty="0">
                <a:solidFill>
                  <a:schemeClr val="tx1"/>
                </a:solidFill>
                <a:effectLst/>
                <a:latin typeface="+mn-lt"/>
                <a:ea typeface="+mn-ea"/>
                <a:cs typeface="+mn-cs"/>
              </a:rPr>
              <a:t>, 63, 64.</a:t>
            </a:r>
          </a:p>
          <a:p>
            <a:r>
              <a:rPr lang="en-US" sz="1200" kern="1200" dirty="0">
                <a:solidFill>
                  <a:schemeClr val="tx1"/>
                </a:solidFill>
                <a:effectLst/>
                <a:latin typeface="+mn-lt"/>
                <a:ea typeface="+mn-ea"/>
                <a:cs typeface="+mn-cs"/>
              </a:rPr>
              <a:t>Peters presents the Valdès’s Profession of Faith, which states, “We believe in our heart and confess by our mouth the resurrection of this body, and not any other. We firmly believe and affirm that at the Last judgment individuals will receive either rewards or punishments for what they have done while in the flesh. Ancient Waldenses also believed that a last judgment would take place at the resurrection. Peters, </a:t>
            </a:r>
            <a:r>
              <a:rPr lang="en-US" sz="1200" i="1" kern="1200" dirty="0">
                <a:solidFill>
                  <a:schemeClr val="tx1"/>
                </a:solidFill>
                <a:effectLst/>
                <a:latin typeface="+mn-lt"/>
                <a:ea typeface="+mn-ea"/>
                <a:cs typeface="+mn-cs"/>
              </a:rPr>
              <a:t>Heresy and Authority in Medieval Europe,</a:t>
            </a:r>
            <a:r>
              <a:rPr lang="en-US" sz="1200" kern="1200" dirty="0">
                <a:solidFill>
                  <a:schemeClr val="tx1"/>
                </a:solidFill>
                <a:effectLst/>
                <a:latin typeface="+mn-lt"/>
                <a:ea typeface="+mn-ea"/>
                <a:cs typeface="+mn-cs"/>
              </a:rPr>
              <a:t> 148; about Waldensian belief that the last judgment would take place at the resurrection see Allix, </a:t>
            </a:r>
            <a:r>
              <a:rPr lang="en-US" sz="1200" i="1" kern="1200" dirty="0">
                <a:solidFill>
                  <a:schemeClr val="tx1"/>
                </a:solidFill>
                <a:effectLst/>
                <a:latin typeface="+mn-lt"/>
                <a:ea typeface="+mn-ea"/>
                <a:cs typeface="+mn-cs"/>
              </a:rPr>
              <a:t>Ancient Churches of Piedmont</a:t>
            </a:r>
            <a:r>
              <a:rPr lang="en-US" sz="1200" kern="1200" dirty="0">
                <a:solidFill>
                  <a:schemeClr val="tx1"/>
                </a:solidFill>
                <a:effectLst/>
                <a:latin typeface="+mn-lt"/>
                <a:ea typeface="+mn-ea"/>
                <a:cs typeface="+mn-cs"/>
              </a:rPr>
              <a:t>, 110–13. </a:t>
            </a:r>
          </a:p>
          <a:p>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19</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Muitos </a:t>
            </a:r>
            <a:r>
              <a:rPr lang="en-US" dirty="0" err="1"/>
              <a:t>historiadores</a:t>
            </a:r>
            <a:r>
              <a:rPr lang="en-US" dirty="0"/>
              <a:t> </a:t>
            </a:r>
            <a:r>
              <a:rPr lang="en-US" dirty="0" err="1"/>
              <a:t>acreditam</a:t>
            </a:r>
            <a:r>
              <a:rPr lang="en-US" baseline="0" dirty="0"/>
              <a:t> que os </a:t>
            </a:r>
            <a:r>
              <a:rPr lang="en-US" baseline="0" dirty="0" err="1"/>
              <a:t>Valdenses</a:t>
            </a:r>
            <a:r>
              <a:rPr lang="en-US" baseline="0" dirty="0"/>
              <a:t> </a:t>
            </a:r>
            <a:r>
              <a:rPr lang="en-US" baseline="0" dirty="0" err="1"/>
              <a:t>tinham</a:t>
            </a:r>
            <a:r>
              <a:rPr lang="en-US" baseline="0" dirty="0"/>
              <a:t> uma </a:t>
            </a:r>
            <a:r>
              <a:rPr lang="en-US" baseline="0" dirty="0" err="1"/>
              <a:t>origem</a:t>
            </a:r>
            <a:r>
              <a:rPr lang="en-US" baseline="0" dirty="0"/>
              <a:t> </a:t>
            </a:r>
            <a:r>
              <a:rPr lang="en-US" baseline="0" dirty="0" err="1"/>
              <a:t>muito</a:t>
            </a:r>
            <a:r>
              <a:rPr lang="en-US" baseline="0" dirty="0"/>
              <a:t> </a:t>
            </a:r>
            <a:r>
              <a:rPr lang="en-US" baseline="0" dirty="0" err="1"/>
              <a:t>antiga</a:t>
            </a:r>
            <a:r>
              <a:rPr lang="en-US" baseline="0" dirty="0"/>
              <a:t>, que </a:t>
            </a:r>
            <a:r>
              <a:rPr lang="en-US" baseline="0" dirty="0" err="1"/>
              <a:t>chegava</a:t>
            </a:r>
            <a:r>
              <a:rPr lang="en-US" baseline="0" dirty="0"/>
              <a:t> aos </a:t>
            </a:r>
            <a:r>
              <a:rPr lang="en-US" baseline="0" dirty="0" err="1"/>
              <a:t>dias</a:t>
            </a:r>
            <a:r>
              <a:rPr lang="en-US" baseline="0" dirty="0"/>
              <a:t> dos </a:t>
            </a:r>
            <a:r>
              <a:rPr lang="en-US" baseline="0" dirty="0" err="1"/>
              <a:t>apóstolos</a:t>
            </a:r>
            <a:r>
              <a:rPr lang="en-US" baseline="0" dirty="0"/>
              <a:t>. E </a:t>
            </a:r>
            <a:r>
              <a:rPr lang="en-US" baseline="0" dirty="0" err="1"/>
              <a:t>esta</a:t>
            </a:r>
            <a:r>
              <a:rPr lang="en-US" baseline="0" dirty="0"/>
              <a:t> também </a:t>
            </a:r>
            <a:r>
              <a:rPr lang="en-US" baseline="0" dirty="0" err="1"/>
              <a:t>é</a:t>
            </a:r>
            <a:r>
              <a:rPr lang="en-US" baseline="0" dirty="0"/>
              <a:t> a </a:t>
            </a:r>
            <a:r>
              <a:rPr lang="en-US" baseline="0" dirty="0" err="1"/>
              <a:t>posição</a:t>
            </a:r>
            <a:r>
              <a:rPr lang="en-US" baseline="0" dirty="0"/>
              <a:t> de Ellen White. Ela </a:t>
            </a:r>
            <a:r>
              <a:rPr lang="en-US" baseline="0" dirty="0" err="1"/>
              <a:t>diz</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2</a:t>
            </a:fld>
            <a:endParaRPr lang="pt-BR"/>
          </a:p>
        </p:txBody>
      </p:sp>
    </p:spTree>
    <p:extLst>
      <p:ext uri="{BB962C8B-B14F-4D97-AF65-F5344CB8AC3E}">
        <p14:creationId xmlns:p14="http://schemas.microsoft.com/office/powerpoint/2010/main" val="2309883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There is abundant evidence that the Waldensians believed and practiced baptism by immersion. On the other hand, they openly rejected infant baptism, and re-baptized those who entered their community. </a:t>
            </a:r>
          </a:p>
          <a:p>
            <a:r>
              <a:rPr lang="en-US" sz="1200" kern="1200" dirty="0">
                <a:solidFill>
                  <a:schemeClr val="tx1"/>
                </a:solidFill>
                <a:effectLst/>
                <a:latin typeface="+mn-lt"/>
                <a:ea typeface="+mn-ea"/>
                <a:cs typeface="+mn-cs"/>
              </a:rPr>
              <a:t>Speaking of the work of the apostles, “The Noble Lesson” states, “They spoke without fear of the Doctrine of Christ. They preached to Jews and to Greeks, working many miracles; and baptized those who believed in the name of Jesus Christ.” Morland, </a:t>
            </a:r>
            <a:r>
              <a:rPr lang="en-US" sz="1200" i="1" kern="1200" dirty="0">
                <a:solidFill>
                  <a:schemeClr val="tx1"/>
                </a:solidFill>
                <a:effectLst/>
                <a:latin typeface="+mn-lt"/>
                <a:ea typeface="+mn-ea"/>
                <a:cs typeface="+mn-cs"/>
              </a:rPr>
              <a:t>Churches of the Valleys</a:t>
            </a:r>
            <a:r>
              <a:rPr lang="en-US" sz="1200" kern="1200" dirty="0">
                <a:solidFill>
                  <a:schemeClr val="tx1"/>
                </a:solidFill>
                <a:effectLst/>
                <a:latin typeface="+mn-lt"/>
                <a:ea typeface="+mn-ea"/>
                <a:cs typeface="+mn-cs"/>
              </a:rPr>
              <a:t>, 112. In 1544 the Waldensians offered to the king of France a confession of faith which read: “We believe that in the ordinance of baptism the water is the visible and external sign, which represents to us that which, by the virtue of Go’s invisible operation, is within us, the renovation of our minds, and the mortification of our members through the faith in Jesus Christ. And by this ordinance we are received in to the holy congregation of God’s people, previously professing our faith and the change of life.” Johannes Sleidanus, </a:t>
            </a:r>
            <a:r>
              <a:rPr lang="en-US" sz="1200" i="1" kern="1200" dirty="0">
                <a:solidFill>
                  <a:schemeClr val="tx1"/>
                </a:solidFill>
                <a:effectLst/>
                <a:latin typeface="+mn-lt"/>
                <a:ea typeface="+mn-ea"/>
                <a:cs typeface="+mn-cs"/>
              </a:rPr>
              <a:t>The general history of the Reformation of the Church from the errors and corruptions of the Church of Rome, begun in Germany by Martin Luther with the progress thereof in all parts of Christendom from the year 1517 to the year 1556</a:t>
            </a:r>
            <a:r>
              <a:rPr lang="en-US" sz="1200" kern="1200" dirty="0">
                <a:solidFill>
                  <a:schemeClr val="tx1"/>
                </a:solidFill>
                <a:effectLst/>
                <a:latin typeface="+mn-lt"/>
                <a:ea typeface="+mn-ea"/>
                <a:cs typeface="+mn-cs"/>
              </a:rPr>
              <a:t> (London: Edw. Jones for Abel Swall and Henry Bonwicke, 1689), 347. Christian quotes many of their opponents of the twelfth and thirteenth centuries, confirming the Waldensian practice of baptism as well as their disbelief in infant baptism. John T. Christian, </a:t>
            </a:r>
            <a:r>
              <a:rPr lang="en-US" sz="1200" i="1" kern="1200" dirty="0">
                <a:solidFill>
                  <a:schemeClr val="tx1"/>
                </a:solidFill>
                <a:effectLst/>
                <a:latin typeface="+mn-lt"/>
                <a:ea typeface="+mn-ea"/>
                <a:cs typeface="+mn-cs"/>
              </a:rPr>
              <a:t>A History of the Baptists: Together with Some Account of Their Principles and Practices</a:t>
            </a:r>
            <a:r>
              <a:rPr lang="en-US" sz="1200" kern="1200" dirty="0">
                <a:solidFill>
                  <a:schemeClr val="tx1"/>
                </a:solidFill>
                <a:effectLst/>
                <a:latin typeface="+mn-lt"/>
                <a:ea typeface="+mn-ea"/>
                <a:cs typeface="+mn-cs"/>
              </a:rPr>
              <a:t> (Nashville, TN: Broadman Press, 1922), 77–82.</a:t>
            </a:r>
          </a:p>
          <a:p>
            <a:r>
              <a:rPr lang="en-US" sz="1200" kern="1200" dirty="0">
                <a:solidFill>
                  <a:schemeClr val="tx1"/>
                </a:solidFill>
                <a:effectLst/>
                <a:latin typeface="+mn-lt"/>
                <a:ea typeface="+mn-ea"/>
                <a:cs typeface="+mn-cs"/>
              </a:rPr>
              <a:t>Perrin presents two ancient Waldensian confessions of faith, indicating that they accepted in-water baptism, as practiced by the Roman Church at their time, but did not practice infant baptism. Jean Paul Perrin, </a:t>
            </a:r>
            <a:r>
              <a:rPr lang="en-US" sz="1200" i="1" kern="1200" dirty="0">
                <a:solidFill>
                  <a:schemeClr val="tx1"/>
                </a:solidFill>
                <a:effectLst/>
                <a:latin typeface="+mn-lt"/>
                <a:ea typeface="+mn-ea"/>
                <a:cs typeface="+mn-cs"/>
              </a:rPr>
              <a:t>History of the Waldenses, Commonly Called in England Lollards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London: Nathanael Newbery, 1624), 60, 62. </a:t>
            </a:r>
            <a:r>
              <a:rPr lang="en-US" sz="1200" b="1" kern="1200" dirty="0">
                <a:solidFill>
                  <a:schemeClr val="tx1"/>
                </a:solidFill>
                <a:effectLst/>
                <a:latin typeface="+mn-lt"/>
                <a:ea typeface="+mn-ea"/>
                <a:cs typeface="+mn-cs"/>
              </a:rPr>
              <a:t>Ermengardus, who around 1200 wrote the tract “Ermengardus contra Waldensium Sectam,” states</a:t>
            </a:r>
            <a:r>
              <a:rPr lang="en-US" sz="1200" kern="1200" dirty="0">
                <a:solidFill>
                  <a:schemeClr val="tx1"/>
                </a:solidFill>
                <a:effectLst/>
                <a:latin typeface="+mn-lt"/>
                <a:ea typeface="+mn-ea"/>
                <a:cs typeface="+mn-cs"/>
              </a:rPr>
              <a:t>, “The heretics also say that it [water-baptism] cannot profit any one, unless with his own mouth and his own heart, he desires that Sacrament; thereby bringing in this error—that the baptism of infants is unprofitable.” Maitland, </a:t>
            </a:r>
            <a:r>
              <a:rPr lang="en-US" sz="1200" i="1" kern="1200" dirty="0">
                <a:solidFill>
                  <a:schemeClr val="tx1"/>
                </a:solidFill>
                <a:effectLst/>
                <a:latin typeface="+mn-lt"/>
                <a:ea typeface="+mn-ea"/>
                <a:cs typeface="+mn-cs"/>
              </a:rPr>
              <a:t>Ancient Albigenses &amp; Waldenses</a:t>
            </a:r>
            <a:r>
              <a:rPr lang="en-US" sz="1200" kern="1200" dirty="0">
                <a:solidFill>
                  <a:schemeClr val="tx1"/>
                </a:solidFill>
                <a:effectLst/>
                <a:latin typeface="+mn-lt"/>
                <a:ea typeface="+mn-ea"/>
                <a:cs typeface="+mn-cs"/>
              </a:rPr>
              <a:t>, 381. Maitland also provides the testimony of Hugo Pictavinus, notary of William Abbot of the monastery of Vezelai, written in 1167. It says against the Waldensians, “They entirely make void the Sacraments of the Church—namely, the baptism of children, the Eucharist, the sign of the living cross.” Ibid.,</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364. See several other documents evidencing the Waldensian rejection of infant baptism in Thieleman Janszoon Braght, ‪</a:t>
            </a:r>
            <a:r>
              <a:rPr lang="en-US" sz="1200" i="1" kern="1200" dirty="0">
                <a:solidFill>
                  <a:schemeClr val="tx1"/>
                </a:solidFill>
                <a:effectLst/>
                <a:latin typeface="+mn-lt"/>
                <a:ea typeface="+mn-ea"/>
                <a:cs typeface="+mn-cs"/>
              </a:rPr>
              <a:t>The Bloody Theater: Or, Martyrs Mirror of the Defenseless Christians, Who Suffered and Were Put to Death for the Testimony of Jesus, Their Saviour, from the Time of Christ, Until the Year A.D. 1660</a:t>
            </a:r>
            <a:r>
              <a:rPr lang="en-US" sz="1200" kern="1200" dirty="0">
                <a:solidFill>
                  <a:schemeClr val="tx1"/>
                </a:solidFill>
                <a:effectLst/>
                <a:latin typeface="+mn-lt"/>
                <a:ea typeface="+mn-ea"/>
                <a:cs typeface="+mn-cs"/>
              </a:rPr>
              <a:t> (Lancaster, PA: David Miller, 1837), 224–26. </a:t>
            </a:r>
          </a:p>
          <a:p>
            <a:r>
              <a:rPr lang="en-US" sz="1200" kern="1200" dirty="0">
                <a:solidFill>
                  <a:schemeClr val="tx1"/>
                </a:solidFill>
                <a:effectLst/>
                <a:latin typeface="+mn-lt"/>
                <a:ea typeface="+mn-ea"/>
                <a:cs typeface="+mn-cs"/>
              </a:rPr>
              <a:t>Orchard states, “C</a:t>
            </a:r>
            <a:r>
              <a:rPr lang="en-US" sz="1200" i="1" kern="1200" dirty="0">
                <a:solidFill>
                  <a:schemeClr val="tx1"/>
                </a:solidFill>
                <a:effectLst/>
                <a:latin typeface="+mn-lt"/>
                <a:ea typeface="+mn-ea"/>
                <a:cs typeface="+mn-cs"/>
              </a:rPr>
              <a:t>ardinal Hossius</a:t>
            </a:r>
            <a:r>
              <a:rPr lang="en-US" sz="1200" kern="1200" dirty="0">
                <a:solidFill>
                  <a:schemeClr val="tx1"/>
                </a:solidFill>
                <a:effectLst/>
                <a:latin typeface="+mn-lt"/>
                <a:ea typeface="+mn-ea"/>
                <a:cs typeface="+mn-cs"/>
              </a:rPr>
              <a:t>, who presided at the council of Trent, and wrote a history of the heresy of his own times, says, the Waldenses rejected infant baptism, and re-baptized all who embraced their sentiments.” Orchard, </a:t>
            </a:r>
            <a:r>
              <a:rPr lang="en-US" sz="1200" i="1" kern="1200" dirty="0">
                <a:solidFill>
                  <a:schemeClr val="tx1"/>
                </a:solidFill>
                <a:effectLst/>
                <a:latin typeface="+mn-lt"/>
                <a:ea typeface="+mn-ea"/>
                <a:cs typeface="+mn-cs"/>
              </a:rPr>
              <a:t>Concise History of the Baptists, </a:t>
            </a:r>
            <a:r>
              <a:rPr lang="en-US" sz="1200" kern="1200" dirty="0">
                <a:solidFill>
                  <a:schemeClr val="tx1"/>
                </a:solidFill>
                <a:effectLst/>
                <a:latin typeface="+mn-lt"/>
                <a:ea typeface="+mn-ea"/>
                <a:cs typeface="+mn-cs"/>
              </a:rPr>
              <a:t>192.</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20</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r>
              <a:rPr lang="en-US" baseline="0" dirty="0"/>
              <a:t> </a:t>
            </a:r>
            <a:r>
              <a:rPr lang="en-US" baseline="0" dirty="0" err="1"/>
              <a:t>qual</a:t>
            </a:r>
            <a:r>
              <a:rPr lang="en-US" baseline="0" dirty="0"/>
              <a:t> era a mensagem </a:t>
            </a:r>
            <a:r>
              <a:rPr lang="en-US" baseline="0" dirty="0" err="1"/>
              <a:t>que</a:t>
            </a:r>
            <a:r>
              <a:rPr lang="en-US" baseline="0" dirty="0"/>
              <a:t> os </a:t>
            </a:r>
            <a:r>
              <a:rPr lang="en-US" baseline="0" dirty="0" err="1"/>
              <a:t>Valdenses</a:t>
            </a:r>
            <a:r>
              <a:rPr lang="en-US" baseline="0" dirty="0"/>
              <a:t> </a:t>
            </a:r>
            <a:r>
              <a:rPr lang="en-US" baseline="0" dirty="0" err="1"/>
              <a:t>pregavam</a:t>
            </a:r>
            <a:r>
              <a:rPr lang="en-US" baseline="0" dirty="0"/>
              <a:t>?</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Uma </a:t>
            </a:r>
            <a:r>
              <a:rPr lang="en-US" sz="1200" kern="1200" dirty="0" err="1">
                <a:solidFill>
                  <a:schemeClr val="tx1"/>
                </a:solidFill>
                <a:effectLst/>
                <a:latin typeface="+mn-lt"/>
                <a:ea typeface="+mn-ea"/>
                <a:cs typeface="+mn-cs"/>
              </a:rPr>
              <a:t>declaração</a:t>
            </a:r>
            <a:r>
              <a:rPr lang="en-US" sz="1200" kern="1200" dirty="0">
                <a:solidFill>
                  <a:schemeClr val="tx1"/>
                </a:solidFill>
                <a:effectLst/>
                <a:latin typeface="+mn-lt"/>
                <a:ea typeface="+mn-ea"/>
                <a:cs typeface="+mn-cs"/>
              </a:rPr>
              <a:t> de Pedro Waldo, </a:t>
            </a:r>
            <a:r>
              <a:rPr lang="en-US" sz="1200" kern="1200" dirty="0" err="1">
                <a:solidFill>
                  <a:schemeClr val="tx1"/>
                </a:solidFill>
                <a:effectLst/>
                <a:latin typeface="+mn-lt"/>
                <a:ea typeface="+mn-ea"/>
                <a:cs typeface="+mn-cs"/>
              </a:rPr>
              <a:t>datada</a:t>
            </a:r>
            <a:r>
              <a:rPr lang="en-US" sz="1200" kern="1200" dirty="0">
                <a:solidFill>
                  <a:schemeClr val="tx1"/>
                </a:solidFill>
                <a:effectLst/>
                <a:latin typeface="+mn-lt"/>
                <a:ea typeface="+mn-ea"/>
                <a:cs typeface="+mn-cs"/>
              </a:rPr>
              <a:t> de 1.180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Waldes, and all my brethren, with the holy gospels before, believe in heart, perceive through faith, confess in speech, and in unequivocal words affirm that the father, the son, and the Holy Spirit are three persons, one God, the whole Trinity of Godhead coessential, consubstantial, coeternal, and co-omnipotent; and that each Person of the Trinity is fully God.”</a:t>
            </a:r>
            <a:r>
              <a:rPr lang="en-US" dirty="0">
                <a:effectLst/>
              </a:rPr>
              <a:t> </a:t>
            </a:r>
            <a:r>
              <a:rPr lang="en-US" sz="1200" kern="1200" dirty="0">
                <a:solidFill>
                  <a:schemeClr val="tx1"/>
                </a:solidFill>
                <a:effectLst/>
                <a:latin typeface="+mn-lt"/>
                <a:ea typeface="+mn-ea"/>
                <a:cs typeface="+mn-cs"/>
              </a:rPr>
              <a:t>Wakefield and Evans, </a:t>
            </a:r>
            <a:r>
              <a:rPr lang="en-US" sz="1200" i="1" kern="1200" dirty="0">
                <a:solidFill>
                  <a:schemeClr val="tx1"/>
                </a:solidFill>
                <a:effectLst/>
                <a:latin typeface="+mn-lt"/>
                <a:ea typeface="+mn-ea"/>
                <a:cs typeface="+mn-cs"/>
              </a:rPr>
              <a:t>Heresies of the High Middle Ages</a:t>
            </a:r>
            <a:r>
              <a:rPr lang="en-US" sz="1200" kern="1200" dirty="0">
                <a:solidFill>
                  <a:schemeClr val="tx1"/>
                </a:solidFill>
                <a:effectLst/>
                <a:latin typeface="+mn-lt"/>
                <a:ea typeface="+mn-ea"/>
                <a:cs typeface="+mn-cs"/>
              </a:rPr>
              <a:t>, 206. See another Waldensian confession of faith dated 1120, which affirms Waldensian belief in the Trinity, in Morland, </a:t>
            </a:r>
            <a:r>
              <a:rPr lang="en-US" sz="1200" i="1" kern="1200" dirty="0">
                <a:solidFill>
                  <a:schemeClr val="tx1"/>
                </a:solidFill>
                <a:effectLst/>
                <a:latin typeface="+mn-lt"/>
                <a:ea typeface="+mn-ea"/>
                <a:cs typeface="+mn-cs"/>
              </a:rPr>
              <a:t>Churches of the Valleys</a:t>
            </a:r>
            <a:r>
              <a:rPr lang="en-US" sz="1200" kern="1200" dirty="0">
                <a:solidFill>
                  <a:schemeClr val="tx1"/>
                </a:solidFill>
                <a:effectLst/>
                <a:latin typeface="+mn-lt"/>
                <a:ea typeface="+mn-ea"/>
                <a:cs typeface="+mn-cs"/>
              </a:rPr>
              <a:t>, 30. </a:t>
            </a:r>
          </a:p>
          <a:p>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21</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Morland presents a Waldensian confession of faith registered in a manuscript believed to have been written about the year 1120. The third article states: “We acknowledge for the holy canonical Scripture, the books of the Holy Bible.”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they continued to study the Bible, they recognized that the Roman Church had moved a long way from the days of the apostles, and so, they rooted out practices for which there was no scriptural precedent</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22</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ganpaurer</a:t>
            </a:r>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23</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24</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It was inevitable that a movement that spread so rapidly and challenged the dominant Roman church would experience persecution. Pope Innocent III was one of the Strongest earlier persecutor. They were declared heretics at the Fourth Lateran Council in 1215. More than 80 Waldensians were burned as heretics in Strasburg.</a:t>
            </a:r>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25</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During those years of persecution, they hid in places like this cave, </a:t>
            </a:r>
            <a:r>
              <a:rPr lang="en-US" baseline="0" dirty="0" err="1"/>
              <a:t>Ghieisa</a:t>
            </a:r>
            <a:r>
              <a:rPr lang="en-US" baseline="0" dirty="0"/>
              <a:t> </a:t>
            </a:r>
            <a:r>
              <a:rPr lang="en-US" baseline="0" dirty="0" err="1"/>
              <a:t>D’la</a:t>
            </a:r>
            <a:r>
              <a:rPr lang="en-US" baseline="0" dirty="0"/>
              <a:t> </a:t>
            </a:r>
            <a:r>
              <a:rPr lang="en-US" baseline="0" dirty="0" err="1"/>
              <a:t>Tana</a:t>
            </a:r>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26</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cave was the biggest one used by them and it was were they had their public meetings. About 200 people were present in those meetings.</a:t>
            </a:r>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27</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28</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29</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3</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30</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31</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32</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33</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ganpaurer</a:t>
            </a:r>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34</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35</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36</a:t>
            </a:fld>
            <a:endParaRPr lang="pt-BR"/>
          </a:p>
        </p:txBody>
      </p:sp>
    </p:spTree>
    <p:extLst>
      <p:ext uri="{BB962C8B-B14F-4D97-AF65-F5344CB8AC3E}">
        <p14:creationId xmlns:p14="http://schemas.microsoft.com/office/powerpoint/2010/main" val="40439328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37</a:t>
            </a:fld>
            <a:endParaRPr lang="pt-BR"/>
          </a:p>
        </p:txBody>
      </p:sp>
    </p:spTree>
    <p:extLst>
      <p:ext uri="{BB962C8B-B14F-4D97-AF65-F5344CB8AC3E}">
        <p14:creationId xmlns:p14="http://schemas.microsoft.com/office/powerpoint/2010/main" val="42274139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38</a:t>
            </a:fld>
            <a:endParaRPr lang="pt-BR"/>
          </a:p>
        </p:txBody>
      </p:sp>
    </p:spTree>
    <p:extLst>
      <p:ext uri="{BB962C8B-B14F-4D97-AF65-F5344CB8AC3E}">
        <p14:creationId xmlns:p14="http://schemas.microsoft.com/office/powerpoint/2010/main" val="37595944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39</a:t>
            </a:fld>
            <a:endParaRPr lang="pt-BR"/>
          </a:p>
        </p:txBody>
      </p:sp>
    </p:spTree>
    <p:extLst>
      <p:ext uri="{BB962C8B-B14F-4D97-AF65-F5344CB8AC3E}">
        <p14:creationId xmlns:p14="http://schemas.microsoft.com/office/powerpoint/2010/main" val="2546744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Their more recent manifestation took place under the leadership of </a:t>
            </a:r>
            <a:r>
              <a:rPr lang="en-US" dirty="0"/>
              <a:t>Pedro Waldo. Waldo was a wealthy</a:t>
            </a:r>
            <a:r>
              <a:rPr lang="en-US" baseline="0" dirty="0"/>
              <a:t> merchant of the city of Lyons. He became a believer about the year 1160. The unexpected death of a fried along  and also a devotional he heard about Saint Alexius, an early Christian father who gave up everything to serve the poor had a strong impact on him and lead him to become a wholehearted follower of Christ. He gave up his large property and devoted himself to the service of the poor.</a:t>
            </a:r>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4</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Iin</a:t>
            </a:r>
            <a:r>
              <a:rPr lang="en-US" sz="1200" kern="1200" dirty="0">
                <a:solidFill>
                  <a:schemeClr val="tx1"/>
                </a:solidFill>
                <a:effectLst/>
                <a:latin typeface="+mn-lt"/>
                <a:ea typeface="+mn-ea"/>
                <a:cs typeface="+mn-cs"/>
              </a:rPr>
              <a:t> 1566 the Jesuits arrived in the country and built a Catholic Academy.  Ferdinand II was installed on the throne of Bohemia  and these events  marked the beginning of a new phase of battles and suffering.</a:t>
            </a:r>
            <a:endParaRPr lang="pt-BR" sz="1200" kern="1200" dirty="0">
              <a:solidFill>
                <a:schemeClr val="tx1"/>
              </a:solidFill>
              <a:effectLst/>
              <a:latin typeface="+mn-lt"/>
              <a:ea typeface="+mn-ea"/>
              <a:cs typeface="+mn-cs"/>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Durante </a:t>
            </a:r>
            <a:r>
              <a:rPr lang="en-US" sz="1200" kern="1200" dirty="0" err="1">
                <a:solidFill>
                  <a:schemeClr val="tx1"/>
                </a:solidFill>
                <a:effectLst/>
                <a:latin typeface="+mn-lt"/>
                <a:ea typeface="+mn-ea"/>
                <a:cs typeface="+mn-cs"/>
              </a:rPr>
              <a:t>este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período</a:t>
            </a:r>
            <a:r>
              <a:rPr lang="en-US" sz="1200" kern="1200" dirty="0">
                <a:solidFill>
                  <a:schemeClr val="tx1"/>
                </a:solidFill>
                <a:effectLst/>
                <a:latin typeface="+mn-lt"/>
                <a:ea typeface="+mn-ea"/>
                <a:cs typeface="+mn-cs"/>
              </a:rPr>
              <a:t>, os </a:t>
            </a:r>
            <a:r>
              <a:rPr lang="en-US" sz="1200" kern="1200" dirty="0" err="1">
                <a:solidFill>
                  <a:schemeClr val="tx1"/>
                </a:solidFill>
                <a:effectLst/>
                <a:latin typeface="+mn-lt"/>
                <a:ea typeface="+mn-ea"/>
                <a:cs typeface="+mn-cs"/>
              </a:rPr>
              <a:t>Morávios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tinham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três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opções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renunciar</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fé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executado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fugir</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40</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Outros </a:t>
            </a:r>
            <a:r>
              <a:rPr lang="en-US" sz="1200" kern="1200" dirty="0" err="1">
                <a:solidFill>
                  <a:schemeClr val="tx1"/>
                </a:solidFill>
                <a:effectLst/>
                <a:latin typeface="+mn-lt"/>
                <a:ea typeface="+mn-ea"/>
                <a:cs typeface="+mn-cs"/>
              </a:rPr>
              <a:t>faziam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tudo</a:t>
            </a:r>
            <a:r>
              <a:rPr lang="en-US" sz="1200" kern="1200" baseline="0" dirty="0">
                <a:solidFill>
                  <a:schemeClr val="tx1"/>
                </a:solidFill>
                <a:effectLst/>
                <a:latin typeface="+mn-lt"/>
                <a:ea typeface="+mn-ea"/>
                <a:cs typeface="+mn-cs"/>
              </a:rPr>
              <a:t> o </a:t>
            </a:r>
            <a:r>
              <a:rPr lang="en-US" sz="1200" kern="1200" baseline="0" dirty="0" err="1">
                <a:solidFill>
                  <a:schemeClr val="tx1"/>
                </a:solidFill>
                <a:effectLst/>
                <a:latin typeface="+mn-lt"/>
                <a:ea typeface="+mn-ea"/>
                <a:cs typeface="+mn-cs"/>
              </a:rPr>
              <a:t>que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podiam</a:t>
            </a:r>
            <a:r>
              <a:rPr lang="en-US" sz="1200" kern="1200" baseline="0" dirty="0">
                <a:solidFill>
                  <a:schemeClr val="tx1"/>
                </a:solidFill>
                <a:effectLst/>
                <a:latin typeface="+mn-lt"/>
                <a:ea typeface="+mn-ea"/>
                <a:cs typeface="+mn-cs"/>
              </a:rPr>
              <a:t> para </a:t>
            </a:r>
            <a:r>
              <a:rPr lang="en-US" sz="1200" kern="1200" baseline="0" dirty="0" err="1">
                <a:solidFill>
                  <a:schemeClr val="tx1"/>
                </a:solidFill>
                <a:effectLst/>
                <a:latin typeface="+mn-lt"/>
                <a:ea typeface="+mn-ea"/>
                <a:cs typeface="+mn-cs"/>
              </a:rPr>
              <a:t>fugir</a:t>
            </a:r>
            <a:r>
              <a:rPr lang="en-US" sz="1200" kern="1200" baseline="0" dirty="0">
                <a:solidFill>
                  <a:schemeClr val="tx1"/>
                </a:solidFill>
                <a:effectLst/>
                <a:latin typeface="+mn-lt"/>
                <a:ea typeface="+mn-ea"/>
                <a:cs typeface="+mn-cs"/>
              </a:rPr>
              <a:t>. O </a:t>
            </a:r>
            <a:r>
              <a:rPr lang="en-US" sz="1200" kern="1200" baseline="0" dirty="0" err="1">
                <a:solidFill>
                  <a:schemeClr val="tx1"/>
                </a:solidFill>
                <a:effectLst/>
                <a:latin typeface="+mn-lt"/>
                <a:ea typeface="+mn-ea"/>
                <a:cs typeface="+mn-cs"/>
              </a:rPr>
              <a:t>país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hoje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é</a:t>
            </a:r>
            <a:r>
              <a:rPr lang="en-US" sz="1200" kern="1200" baseline="0" dirty="0">
                <a:solidFill>
                  <a:schemeClr val="tx1"/>
                </a:solidFill>
                <a:effectLst/>
                <a:latin typeface="+mn-lt"/>
                <a:ea typeface="+mn-ea"/>
                <a:cs typeface="+mn-cs"/>
              </a:rPr>
              <a:t> a </a:t>
            </a:r>
            <a:r>
              <a:rPr lang="en-US" sz="1200" kern="1200" baseline="0" dirty="0" err="1">
                <a:solidFill>
                  <a:schemeClr val="tx1"/>
                </a:solidFill>
                <a:effectLst/>
                <a:latin typeface="+mn-lt"/>
                <a:ea typeface="+mn-ea"/>
                <a:cs typeface="+mn-cs"/>
              </a:rPr>
              <a:t>republica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Tcheca</a:t>
            </a:r>
            <a:r>
              <a:rPr lang="en-US" sz="1200" kern="1200" baseline="0" dirty="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is bordered by Germany to the west, Austria to the south, Slovakia to the east and Poland to the north. </a:t>
            </a:r>
            <a:r>
              <a:rPr lang="en-US" sz="1200" kern="1200" dirty="0" err="1">
                <a:solidFill>
                  <a:schemeClr val="tx1"/>
                </a:solidFill>
                <a:effectLst/>
                <a:latin typeface="+mn-lt"/>
                <a:ea typeface="+mn-ea"/>
                <a:cs typeface="+mn-cs"/>
              </a:rPr>
              <a:t>Sabendo</a:t>
            </a:r>
            <a:r>
              <a:rPr lang="en-US" sz="1200" kern="1200" dirty="0">
                <a:solidFill>
                  <a:schemeClr val="tx1"/>
                </a:solidFill>
                <a:effectLst/>
                <a:latin typeface="+mn-lt"/>
                <a:ea typeface="+mn-ea"/>
                <a:cs typeface="+mn-cs"/>
              </a:rPr>
              <a:t> das </a:t>
            </a:r>
            <a:r>
              <a:rPr lang="en-US" sz="1200" kern="1200" dirty="0" err="1">
                <a:solidFill>
                  <a:schemeClr val="tx1"/>
                </a:solidFill>
                <a:effectLst/>
                <a:latin typeface="+mn-lt"/>
                <a:ea typeface="+mn-ea"/>
                <a:cs typeface="+mn-cs"/>
              </a:rPr>
              <a:t>inclinações</a:t>
            </a:r>
            <a:r>
              <a:rPr lang="en-US" sz="1200" kern="1200" dirty="0">
                <a:solidFill>
                  <a:schemeClr val="tx1"/>
                </a:solidFill>
                <a:effectLst/>
                <a:latin typeface="+mn-lt"/>
                <a:ea typeface="+mn-ea"/>
                <a:cs typeface="+mn-cs"/>
              </a:rPr>
              <a:t> de um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homen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chamado</a:t>
            </a:r>
            <a:r>
              <a:rPr lang="en-US" sz="1200" kern="1200" baseline="0" dirty="0">
                <a:solidFill>
                  <a:schemeClr val="tx1"/>
                </a:solidFill>
                <a:effectLst/>
                <a:latin typeface="+mn-lt"/>
                <a:ea typeface="+mn-ea"/>
                <a:cs typeface="+mn-cs"/>
              </a:rPr>
              <a:t> Nicolau </a:t>
            </a:r>
            <a:r>
              <a:rPr lang="en-US" sz="1200" kern="1200" baseline="0" dirty="0" err="1">
                <a:solidFill>
                  <a:schemeClr val="tx1"/>
                </a:solidFill>
                <a:effectLst/>
                <a:latin typeface="+mn-lt"/>
                <a:ea typeface="+mn-ea"/>
                <a:cs typeface="+mn-cs"/>
              </a:rPr>
              <a:t>Zon</a:t>
            </a:r>
            <a:r>
              <a:rPr lang="en-US" sz="1200" kern="1200" baseline="0" dirty="0">
                <a:solidFill>
                  <a:schemeClr val="tx1"/>
                </a:solidFill>
                <a:effectLst/>
                <a:latin typeface="+mn-lt"/>
                <a:ea typeface="+mn-ea"/>
                <a:cs typeface="+mn-cs"/>
              </a:rPr>
              <a:t> Zinzendorf para o </a:t>
            </a:r>
            <a:r>
              <a:rPr lang="en-US" sz="1200" kern="1200" baseline="0" dirty="0" err="1">
                <a:solidFill>
                  <a:schemeClr val="tx1"/>
                </a:solidFill>
                <a:effectLst/>
                <a:latin typeface="+mn-lt"/>
                <a:ea typeface="+mn-ea"/>
                <a:cs typeface="+mn-cs"/>
              </a:rPr>
              <a:t>peitismo</a:t>
            </a:r>
            <a:r>
              <a:rPr lang="en-US" sz="1200" kern="1200" baseline="0" dirty="0">
                <a:solidFill>
                  <a:schemeClr val="tx1"/>
                </a:solidFill>
                <a:effectLst/>
                <a:latin typeface="+mn-lt"/>
                <a:ea typeface="+mn-ea"/>
                <a:cs typeface="+mn-cs"/>
              </a:rPr>
              <a:t> (forma mais </a:t>
            </a:r>
            <a:r>
              <a:rPr lang="en-US" sz="1200" kern="1200" baseline="0" dirty="0" err="1">
                <a:solidFill>
                  <a:schemeClr val="tx1"/>
                </a:solidFill>
                <a:effectLst/>
                <a:latin typeface="+mn-lt"/>
                <a:ea typeface="+mn-ea"/>
                <a:cs typeface="+mn-cs"/>
              </a:rPr>
              <a:t>conservadora</a:t>
            </a:r>
            <a:r>
              <a:rPr lang="en-US" sz="1200" kern="1200" baseline="0" dirty="0">
                <a:solidFill>
                  <a:schemeClr val="tx1"/>
                </a:solidFill>
                <a:effectLst/>
                <a:latin typeface="+mn-lt"/>
                <a:ea typeface="+mn-ea"/>
                <a:cs typeface="+mn-cs"/>
              </a:rPr>
              <a:t> de </a:t>
            </a:r>
            <a:r>
              <a:rPr lang="en-US" sz="1200" kern="1200" baseline="0" dirty="0" err="1">
                <a:solidFill>
                  <a:schemeClr val="tx1"/>
                </a:solidFill>
                <a:effectLst/>
                <a:latin typeface="+mn-lt"/>
                <a:ea typeface="+mn-ea"/>
                <a:cs typeface="+mn-cs"/>
              </a:rPr>
              <a:t>Luteranismo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muitos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refugiados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morávios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pediram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permissão</a:t>
            </a:r>
            <a:r>
              <a:rPr lang="en-US" sz="1200" kern="1200" baseline="0" dirty="0">
                <a:solidFill>
                  <a:schemeClr val="tx1"/>
                </a:solidFill>
                <a:effectLst/>
                <a:latin typeface="+mn-lt"/>
                <a:ea typeface="+mn-ea"/>
                <a:cs typeface="+mn-cs"/>
              </a:rPr>
              <a:t> para </a:t>
            </a:r>
            <a:r>
              <a:rPr lang="en-US" sz="1200" kern="1200" baseline="0" dirty="0" err="1">
                <a:solidFill>
                  <a:schemeClr val="tx1"/>
                </a:solidFill>
                <a:effectLst/>
                <a:latin typeface="+mn-lt"/>
                <a:ea typeface="+mn-ea"/>
                <a:cs typeface="+mn-cs"/>
              </a:rPr>
              <a:t>contruir</a:t>
            </a:r>
            <a:r>
              <a:rPr lang="en-US" sz="1200" kern="1200" baseline="0" dirty="0">
                <a:solidFill>
                  <a:schemeClr val="tx1"/>
                </a:solidFill>
                <a:effectLst/>
                <a:latin typeface="+mn-lt"/>
                <a:ea typeface="+mn-ea"/>
                <a:cs typeface="+mn-cs"/>
              </a:rPr>
              <a:t> as </a:t>
            </a:r>
            <a:r>
              <a:rPr lang="en-US" sz="1200" kern="1200" baseline="0" dirty="0" err="1">
                <a:solidFill>
                  <a:schemeClr val="tx1"/>
                </a:solidFill>
                <a:effectLst/>
                <a:latin typeface="+mn-lt"/>
                <a:ea typeface="+mn-ea"/>
                <a:cs typeface="+mn-cs"/>
              </a:rPr>
              <a:t>suas</a:t>
            </a:r>
            <a:r>
              <a:rPr lang="en-US" sz="1200" kern="1200" baseline="0" dirty="0">
                <a:solidFill>
                  <a:schemeClr val="tx1"/>
                </a:solidFill>
                <a:effectLst/>
                <a:latin typeface="+mn-lt"/>
                <a:ea typeface="+mn-ea"/>
                <a:cs typeface="+mn-cs"/>
              </a:rPr>
              <a:t> casas em </a:t>
            </a:r>
            <a:r>
              <a:rPr lang="en-US" sz="1200" kern="1200" baseline="0" dirty="0" err="1">
                <a:solidFill>
                  <a:schemeClr val="tx1"/>
                </a:solidFill>
                <a:effectLst/>
                <a:latin typeface="+mn-lt"/>
                <a:ea typeface="+mn-ea"/>
                <a:cs typeface="+mn-cs"/>
              </a:rPr>
              <a:t>sua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propriedade</a:t>
            </a:r>
            <a:r>
              <a:rPr lang="en-US" sz="1200" kern="1200" baseline="0" dirty="0">
                <a:solidFill>
                  <a:schemeClr val="tx1"/>
                </a:solidFill>
                <a:effectLst/>
                <a:latin typeface="+mn-lt"/>
                <a:ea typeface="+mn-ea"/>
                <a:cs typeface="+mn-cs"/>
              </a:rPr>
              <a:t>. O </a:t>
            </a:r>
            <a:r>
              <a:rPr lang="en-US" sz="1200" kern="1200" baseline="0" dirty="0" err="1">
                <a:solidFill>
                  <a:schemeClr val="tx1"/>
                </a:solidFill>
                <a:effectLst/>
                <a:latin typeface="+mn-lt"/>
                <a:ea typeface="+mn-ea"/>
                <a:cs typeface="+mn-cs"/>
              </a:rPr>
              <a:t>encontro</a:t>
            </a:r>
            <a:r>
              <a:rPr lang="en-US" sz="1200" kern="1200" baseline="0" dirty="0">
                <a:solidFill>
                  <a:schemeClr val="tx1"/>
                </a:solidFill>
                <a:effectLst/>
                <a:latin typeface="+mn-lt"/>
                <a:ea typeface="+mn-ea"/>
                <a:cs typeface="+mn-cs"/>
              </a:rPr>
              <a:t> entre Zinzendorf e os </a:t>
            </a:r>
            <a:r>
              <a:rPr lang="en-US" sz="1200" kern="1200" baseline="0" dirty="0" err="1">
                <a:solidFill>
                  <a:schemeClr val="tx1"/>
                </a:solidFill>
                <a:effectLst/>
                <a:latin typeface="+mn-lt"/>
                <a:ea typeface="+mn-ea"/>
                <a:cs typeface="+mn-cs"/>
              </a:rPr>
              <a:t>Morávios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cousou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grande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impacto</a:t>
            </a:r>
            <a:r>
              <a:rPr lang="en-US" sz="1200" kern="1200" baseline="0" dirty="0">
                <a:solidFill>
                  <a:schemeClr val="tx1"/>
                </a:solidFill>
                <a:effectLst/>
                <a:latin typeface="+mn-lt"/>
                <a:ea typeface="+mn-ea"/>
                <a:cs typeface="+mn-cs"/>
              </a:rPr>
              <a:t> na história do </a:t>
            </a:r>
            <a:r>
              <a:rPr lang="en-US" sz="1200" kern="1200" baseline="0" dirty="0" err="1">
                <a:solidFill>
                  <a:schemeClr val="tx1"/>
                </a:solidFill>
                <a:effectLst/>
                <a:latin typeface="+mn-lt"/>
                <a:ea typeface="+mn-ea"/>
                <a:cs typeface="+mn-cs"/>
              </a:rPr>
              <a:t>Cristianismo</a:t>
            </a:r>
            <a:r>
              <a:rPr lang="en-US" sz="1200" kern="1200" baseline="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DE7C1C-04BB-4B71-B63A-AFF69356DE5C}" type="slidenum">
              <a:rPr lang="pt-BR" smtClean="0"/>
              <a:t>41</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DE7C1C-04BB-4B71-B63A-AFF69356DE5C}" type="slidenum">
              <a:rPr lang="pt-BR" smtClean="0"/>
              <a:t>42</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Da parte da sua mãe, ele herdou talento e piedade. Ela foi criada sob o </a:t>
            </a:r>
            <a:r>
              <a:rPr lang="pt-BR" sz="1200" kern="1200" dirty="0" err="1">
                <a:solidFill>
                  <a:schemeClr val="tx1"/>
                </a:solidFill>
                <a:effectLst/>
                <a:latin typeface="+mn-lt"/>
                <a:ea typeface="+mn-ea"/>
                <a:cs typeface="+mn-cs"/>
              </a:rPr>
              <a:t>pietismo</a:t>
            </a:r>
            <a:r>
              <a:rPr lang="pt-BR" sz="1200" kern="1200" dirty="0">
                <a:solidFill>
                  <a:schemeClr val="tx1"/>
                </a:solidFill>
                <a:effectLst/>
                <a:latin typeface="+mn-lt"/>
                <a:ea typeface="+mn-ea"/>
                <a:cs typeface="+mn-cs"/>
              </a:rPr>
              <a:t> de Spener e o próprio Philip Jacob Spener foi um dos padrinhos do batismo de Zinzendorf. Ela se sentia “em casa” com a Teologia Dogmática Latina e lia as Escrituras nas línguas originais Hebraico e Grego. </a:t>
            </a:r>
            <a:endParaRPr lang="en-US"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Zinzendorf respondeu rapidamente à influência religiosa que estava sendo colocada sobre ele. Aos quatro ou cinco anos de idade, ele ajuntava cadeiras e falava ao Seu grande amigo, o Salvador. Aos seis, ele conduzia reuniões de oração</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DE7C1C-04BB-4B71-B63A-AFF69356DE5C}" type="slidenum">
              <a:rPr lang="pt-BR" smtClean="0"/>
              <a:t>43</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a:solidFill>
                  <a:schemeClr val="tx1"/>
                </a:solidFill>
                <a:effectLst/>
                <a:latin typeface="+mn-lt"/>
                <a:ea typeface="+mn-ea"/>
                <a:cs typeface="+mn-cs"/>
              </a:rPr>
              <a:t>Com quinze anos, já era capaz de fazer discursos públicos compostos por ele mesmo em grego, hebraico, latim, francês e alemão.</a:t>
            </a:r>
          </a:p>
          <a:p>
            <a:r>
              <a:rPr lang="pt-BR" sz="1200" kern="1200" dirty="0">
                <a:solidFill>
                  <a:schemeClr val="tx1"/>
                </a:solidFill>
                <a:effectLst/>
                <a:latin typeface="+mn-lt"/>
                <a:ea typeface="+mn-ea"/>
                <a:cs typeface="+mn-cs"/>
              </a:rPr>
              <a:t>Foi durante este período que ele fundou a famosa “ordem do grão de mostarda”. Os jovens que pertenciam a essa organização faziam três juramentos: (1) ser bondoso para todas as pessoas; (2) ser fiel a Cristo e (3) levar o evangelho aos gentios.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DE7C1C-04BB-4B71-B63A-AFF69356DE5C}" type="slidenum">
              <a:rPr lang="pt-BR" smtClean="0"/>
              <a:t>44</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a:solidFill>
                  <a:schemeClr val="tx1"/>
                </a:solidFill>
                <a:effectLst/>
                <a:latin typeface="+mn-lt"/>
                <a:ea typeface="+mn-ea"/>
                <a:cs typeface="+mn-cs"/>
              </a:rPr>
              <a:t>Na primavera de 1719, foi decidido em família que </a:t>
            </a:r>
            <a:r>
              <a:rPr lang="pt-BR" sz="1200" kern="1200" dirty="0" err="1">
                <a:solidFill>
                  <a:schemeClr val="tx1"/>
                </a:solidFill>
                <a:effectLst/>
                <a:latin typeface="+mn-lt"/>
                <a:ea typeface="+mn-ea"/>
                <a:cs typeface="+mn-cs"/>
              </a:rPr>
              <a:t>Zinzendorf</a:t>
            </a:r>
            <a:r>
              <a:rPr lang="pt-BR" sz="1200" kern="1200" dirty="0">
                <a:solidFill>
                  <a:schemeClr val="tx1"/>
                </a:solidFill>
                <a:effectLst/>
                <a:latin typeface="+mn-lt"/>
                <a:ea typeface="+mn-ea"/>
                <a:cs typeface="+mn-cs"/>
              </a:rPr>
              <a:t> deveria seguir o costume dos jovens nobres e concluir a sua educação fazendo um extensiva viajem ao exterior. Foi durante essa viajem que a observação de uma pintura na galeria de arte de </a:t>
            </a:r>
            <a:r>
              <a:rPr lang="pt-BR" sz="1200" kern="1200" dirty="0" err="1">
                <a:solidFill>
                  <a:schemeClr val="tx1"/>
                </a:solidFill>
                <a:effectLst/>
                <a:latin typeface="+mn-lt"/>
                <a:ea typeface="+mn-ea"/>
                <a:cs typeface="+mn-cs"/>
              </a:rPr>
              <a:t>Dusseldorf</a:t>
            </a:r>
            <a:r>
              <a:rPr lang="pt-BR" sz="1200" kern="1200" dirty="0">
                <a:solidFill>
                  <a:schemeClr val="tx1"/>
                </a:solidFill>
                <a:effectLst/>
                <a:latin typeface="+mn-lt"/>
                <a:ea typeface="+mn-ea"/>
                <a:cs typeface="+mn-cs"/>
              </a:rPr>
              <a:t> aprofundou e desenvolveu a determinação formada em sua infância: devotar a sua vida ao serviço de Cristo.</a:t>
            </a:r>
            <a:r>
              <a:rPr lang="en-US" sz="1200" b="1" i="1" kern="120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A obra de arte que foi feita por Domenico </a:t>
            </a:r>
            <a:r>
              <a:rPr lang="pt-BR" sz="1200" kern="1200" dirty="0" err="1">
                <a:solidFill>
                  <a:schemeClr val="tx1"/>
                </a:solidFill>
                <a:effectLst/>
                <a:latin typeface="+mn-lt"/>
                <a:ea typeface="+mn-ea"/>
                <a:cs typeface="+mn-cs"/>
              </a:rPr>
              <a:t>Feti</a:t>
            </a:r>
            <a:r>
              <a:rPr lang="pt-BR" sz="1200" kern="1200" dirty="0">
                <a:solidFill>
                  <a:schemeClr val="tx1"/>
                </a:solidFill>
                <a:effectLst/>
                <a:latin typeface="+mn-lt"/>
                <a:ea typeface="+mn-ea"/>
                <a:cs typeface="+mn-cs"/>
              </a:rPr>
              <a:t> e recebeu o título “Ecce Homo” (Eis o Homem) mostra Jesus com uma coroa de espinhos na cabeça. Embaixo da pintura o artista pintou as palavras: Eu fiz isso por você. O que você tem feito por mim?</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65DE7C1C-04BB-4B71-B63A-AFF69356DE5C}" type="slidenum">
              <a:rPr lang="pt-BR" smtClean="0"/>
              <a:t>45</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a:solidFill>
                  <a:schemeClr val="tx1"/>
                </a:solidFill>
                <a:effectLst/>
                <a:latin typeface="+mn-lt"/>
                <a:ea typeface="+mn-ea"/>
                <a:cs typeface="+mn-cs"/>
              </a:rPr>
              <a:t>Em abril de 1722, ele comprou da sua avó </a:t>
            </a:r>
            <a:r>
              <a:rPr lang="pt-BR" sz="1200" kern="1200" dirty="0" err="1">
                <a:solidFill>
                  <a:schemeClr val="tx1"/>
                </a:solidFill>
                <a:effectLst/>
                <a:latin typeface="+mn-lt"/>
                <a:ea typeface="+mn-ea"/>
                <a:cs typeface="+mn-cs"/>
              </a:rPr>
              <a:t>Berthlsdorf</a:t>
            </a:r>
            <a:r>
              <a:rPr lang="pt-BR" sz="1200" kern="1200" dirty="0">
                <a:solidFill>
                  <a:schemeClr val="tx1"/>
                </a:solidFill>
                <a:effectLst/>
                <a:latin typeface="+mn-lt"/>
                <a:ea typeface="+mn-ea"/>
                <a:cs typeface="+mn-cs"/>
              </a:rPr>
              <a:t>, uma antiga vila que funcionava como uma paróquia deste 1346.</a:t>
            </a:r>
            <a:r>
              <a:rPr lang="pt-BR" sz="1200" kern="1200" baseline="0" dirty="0">
                <a:solidFill>
                  <a:schemeClr val="tx1"/>
                </a:solidFill>
                <a:effectLst/>
                <a:latin typeface="+mn-lt"/>
                <a:ea typeface="+mn-ea"/>
                <a:cs typeface="+mn-cs"/>
              </a:rPr>
              <a:t> O objetivo era tornar </a:t>
            </a:r>
            <a:r>
              <a:rPr lang="pt-BR" sz="1200" kern="1200" baseline="0" dirty="0" err="1">
                <a:solidFill>
                  <a:schemeClr val="tx1"/>
                </a:solidFill>
                <a:effectLst/>
                <a:latin typeface="+mn-lt"/>
                <a:ea typeface="+mn-ea"/>
                <a:cs typeface="+mn-cs"/>
              </a:rPr>
              <a:t>Hernut</a:t>
            </a:r>
            <a:r>
              <a:rPr lang="pt-BR" sz="1200" kern="1200" baseline="0" dirty="0">
                <a:solidFill>
                  <a:schemeClr val="tx1"/>
                </a:solidFill>
                <a:effectLst/>
                <a:latin typeface="+mn-lt"/>
                <a:ea typeface="+mn-ea"/>
                <a:cs typeface="+mn-cs"/>
              </a:rPr>
              <a:t> uma vila modelo, um centro de influência. </a:t>
            </a:r>
            <a:r>
              <a:rPr lang="pt-BR" sz="1200" kern="1200" dirty="0" err="1">
                <a:solidFill>
                  <a:schemeClr val="tx1"/>
                </a:solidFill>
                <a:effectLst/>
                <a:latin typeface="+mn-lt"/>
                <a:ea typeface="+mn-ea"/>
                <a:cs typeface="+mn-cs"/>
              </a:rPr>
              <a:t>Zinzendorf</a:t>
            </a:r>
            <a:r>
              <a:rPr lang="pt-BR" sz="1200" kern="1200" dirty="0">
                <a:solidFill>
                  <a:schemeClr val="tx1"/>
                </a:solidFill>
                <a:effectLst/>
                <a:latin typeface="+mn-lt"/>
                <a:ea typeface="+mn-ea"/>
                <a:cs typeface="+mn-cs"/>
              </a:rPr>
              <a:t> colocou o seu amigo John Andrew </a:t>
            </a:r>
            <a:r>
              <a:rPr lang="pt-BR" sz="1200" kern="1200" dirty="0" err="1">
                <a:solidFill>
                  <a:schemeClr val="tx1"/>
                </a:solidFill>
                <a:effectLst/>
                <a:latin typeface="+mn-lt"/>
                <a:ea typeface="+mn-ea"/>
                <a:cs typeface="+mn-cs"/>
              </a:rPr>
              <a:t>Rothe</a:t>
            </a:r>
            <a:r>
              <a:rPr lang="pt-BR" sz="1200" kern="1200" dirty="0">
                <a:solidFill>
                  <a:schemeClr val="tx1"/>
                </a:solidFill>
                <a:effectLst/>
                <a:latin typeface="+mn-lt"/>
                <a:ea typeface="+mn-ea"/>
                <a:cs typeface="+mn-cs"/>
              </a:rPr>
              <a:t> como o pastor da vila.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DE7C1C-04BB-4B71-B63A-AFF69356DE5C}" type="slidenum">
              <a:rPr lang="pt-BR" smtClean="0"/>
              <a:t>46</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Nos anos seguintes </a:t>
            </a:r>
            <a:r>
              <a:rPr lang="pt-BR" sz="1200" kern="1200" dirty="0" err="1">
                <a:solidFill>
                  <a:schemeClr val="tx1"/>
                </a:solidFill>
                <a:effectLst/>
                <a:latin typeface="+mn-lt"/>
                <a:ea typeface="+mn-ea"/>
                <a:cs typeface="+mn-cs"/>
              </a:rPr>
              <a:t>Zinzendorf</a:t>
            </a:r>
            <a:r>
              <a:rPr lang="pt-BR" sz="1200" kern="1200" dirty="0">
                <a:solidFill>
                  <a:schemeClr val="tx1"/>
                </a:solidFill>
                <a:effectLst/>
                <a:latin typeface="+mn-lt"/>
                <a:ea typeface="+mn-ea"/>
                <a:cs typeface="+mn-cs"/>
              </a:rPr>
              <a:t> abriu mão da sua função de Conselheiro de Justiça e a partir</a:t>
            </a:r>
            <a:r>
              <a:rPr lang="pt-BR" sz="1200" kern="1200" baseline="0" dirty="0">
                <a:solidFill>
                  <a:schemeClr val="tx1"/>
                </a:solidFill>
                <a:effectLst/>
                <a:latin typeface="+mn-lt"/>
                <a:ea typeface="+mn-ea"/>
                <a:cs typeface="+mn-cs"/>
              </a:rPr>
              <a:t> de 1727, </a:t>
            </a:r>
            <a:r>
              <a:rPr lang="pt-BR" sz="1200" kern="1200" dirty="0">
                <a:solidFill>
                  <a:schemeClr val="tx1"/>
                </a:solidFill>
                <a:effectLst/>
                <a:latin typeface="+mn-lt"/>
                <a:ea typeface="+mn-ea"/>
                <a:cs typeface="+mn-cs"/>
              </a:rPr>
              <a:t>dedicou-se inteiramente</a:t>
            </a:r>
            <a:r>
              <a:rPr lang="pt-BR" sz="1200" kern="1200" baseline="0" dirty="0">
                <a:solidFill>
                  <a:schemeClr val="tx1"/>
                </a:solidFill>
                <a:effectLst/>
                <a:latin typeface="+mn-lt"/>
                <a:ea typeface="+mn-ea"/>
                <a:cs typeface="+mn-cs"/>
              </a:rPr>
              <a:t> ao desenvolvimento da sua comunidade. </a:t>
            </a:r>
            <a:r>
              <a:rPr lang="pt-BR" sz="1200" kern="1200" dirty="0" err="1">
                <a:solidFill>
                  <a:schemeClr val="tx1"/>
                </a:solidFill>
                <a:effectLst/>
                <a:latin typeface="+mn-lt"/>
                <a:ea typeface="+mn-ea"/>
                <a:cs typeface="+mn-cs"/>
              </a:rPr>
              <a:t>Zinzendorf</a:t>
            </a:r>
            <a:r>
              <a:rPr lang="pt-BR" sz="1200" kern="1200" dirty="0">
                <a:solidFill>
                  <a:schemeClr val="tx1"/>
                </a:solidFill>
                <a:effectLst/>
                <a:latin typeface="+mn-lt"/>
                <a:ea typeface="+mn-ea"/>
                <a:cs typeface="+mn-cs"/>
              </a:rPr>
              <a:t> já havia ocupado por vários anos, e com grande aceitação, o púlpito da Igreja da Trindade em </a:t>
            </a:r>
            <a:r>
              <a:rPr lang="pt-BR" sz="1200" kern="1200" dirty="0" err="1">
                <a:solidFill>
                  <a:schemeClr val="tx1"/>
                </a:solidFill>
                <a:effectLst/>
                <a:latin typeface="+mn-lt"/>
                <a:ea typeface="+mn-ea"/>
                <a:cs typeface="+mn-cs"/>
              </a:rPr>
              <a:t>Gorlitz</a:t>
            </a:r>
            <a:r>
              <a:rPr lang="pt-BR" sz="1200" kern="1200" dirty="0">
                <a:solidFill>
                  <a:schemeClr val="tx1"/>
                </a:solidFill>
                <a:effectLst/>
                <a:latin typeface="+mn-lt"/>
                <a:ea typeface="+mn-ea"/>
                <a:cs typeface="+mn-cs"/>
              </a:rPr>
              <a:t> e também estava acostumado fazer cultos em seu apartamento em Dresden durante os fins de semana das 15h de domingo às 07h da segunda. Agora ele decidiu trabalhar de perto com o pastor local para fazer de </a:t>
            </a:r>
            <a:r>
              <a:rPr lang="pt-BR" sz="1200" kern="1200" dirty="0" err="1">
                <a:solidFill>
                  <a:schemeClr val="tx1"/>
                </a:solidFill>
                <a:effectLst/>
                <a:latin typeface="+mn-lt"/>
                <a:ea typeface="+mn-ea"/>
                <a:cs typeface="+mn-cs"/>
              </a:rPr>
              <a:t>Bertholdsdorf</a:t>
            </a:r>
            <a:r>
              <a:rPr lang="pt-BR" sz="1200" kern="1200" dirty="0">
                <a:solidFill>
                  <a:schemeClr val="tx1"/>
                </a:solidFill>
                <a:effectLst/>
                <a:latin typeface="+mn-lt"/>
                <a:ea typeface="+mn-ea"/>
                <a:cs typeface="+mn-cs"/>
              </a:rPr>
              <a:t> uma vila modelo</a:t>
            </a:r>
            <a:endParaRPr lang="pt-BR" dirty="0"/>
          </a:p>
          <a:p>
            <a:pPr marL="0" marR="0" indent="0" algn="l" defTabSz="914400" rtl="0" eaLnBrk="1" fontAlgn="auto" latinLnBrk="0" hangingPunct="1">
              <a:lnSpc>
                <a:spcPct val="100000"/>
              </a:lnSpc>
              <a:spcBef>
                <a:spcPts val="0"/>
              </a:spcBef>
              <a:spcAft>
                <a:spcPts val="0"/>
              </a:spcAft>
              <a:buClrTx/>
              <a:buSzTx/>
              <a:buFontTx/>
              <a:buNone/>
              <a:tabLst/>
              <a:defRPr/>
            </a:pPr>
            <a:endParaRPr lang="pt-BR"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DE7C1C-04BB-4B71-B63A-AFF69356DE5C}" type="slidenum">
              <a:rPr lang="pt-BR" smtClean="0"/>
              <a:t>47</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a:solidFill>
                  <a:schemeClr val="tx1"/>
                </a:solidFill>
                <a:effectLst/>
                <a:latin typeface="+mn-lt"/>
                <a:ea typeface="+mn-ea"/>
                <a:cs typeface="+mn-cs"/>
              </a:rPr>
              <a:t>Sob as suas instruções, o pastor </a:t>
            </a:r>
            <a:r>
              <a:rPr lang="pt-BR" sz="1200" kern="1200" dirty="0" err="1">
                <a:solidFill>
                  <a:schemeClr val="tx1"/>
                </a:solidFill>
                <a:effectLst/>
                <a:latin typeface="+mn-lt"/>
                <a:ea typeface="+mn-ea"/>
                <a:cs typeface="+mn-cs"/>
              </a:rPr>
              <a:t>Rothe</a:t>
            </a:r>
            <a:r>
              <a:rPr lang="pt-BR" sz="1200" kern="1200" dirty="0">
                <a:solidFill>
                  <a:schemeClr val="tx1"/>
                </a:solidFill>
                <a:effectLst/>
                <a:latin typeface="+mn-lt"/>
                <a:ea typeface="+mn-ea"/>
                <a:cs typeface="+mn-cs"/>
              </a:rPr>
              <a:t> iniciou este processo pregando um sermão sobre Romanos 12:7-8 que tinha o objetivo de apontar membros leigos para vários diferentes ministérios.  Em 2 de fevereiro de 1725, foi feita uma reunião de quatro horas para designar ministérios para sete homens e sete mulheres representando </a:t>
            </a:r>
            <a:r>
              <a:rPr lang="pt-BR" sz="1200" kern="1200" dirty="0" err="1">
                <a:solidFill>
                  <a:schemeClr val="tx1"/>
                </a:solidFill>
                <a:effectLst/>
                <a:latin typeface="+mn-lt"/>
                <a:ea typeface="+mn-ea"/>
                <a:cs typeface="+mn-cs"/>
              </a:rPr>
              <a:t>Berthelsdorf</a:t>
            </a:r>
            <a:r>
              <a:rPr lang="pt-BR" sz="1200" kern="1200" dirty="0">
                <a:solidFill>
                  <a:schemeClr val="tx1"/>
                </a:solidFill>
                <a:effectLst/>
                <a:latin typeface="+mn-lt"/>
                <a:ea typeface="+mn-ea"/>
                <a:cs typeface="+mn-cs"/>
              </a:rPr>
              <a:t> (a paróquia) e Herrnhut (a comunidade dos refugiados).</a:t>
            </a:r>
          </a:p>
          <a:p>
            <a:r>
              <a:rPr lang="pt-BR" sz="1200" kern="1200" dirty="0">
                <a:solidFill>
                  <a:schemeClr val="tx1"/>
                </a:solidFill>
                <a:effectLst/>
                <a:latin typeface="+mn-lt"/>
                <a:ea typeface="+mn-ea"/>
                <a:cs typeface="+mn-cs"/>
              </a:rPr>
              <a:t>O próximo estágio de desenvolvimento aconteceu em 12 de maio de 1727, quando </a:t>
            </a:r>
            <a:r>
              <a:rPr lang="pt-BR" sz="1200" kern="1200" dirty="0" err="1">
                <a:solidFill>
                  <a:schemeClr val="tx1"/>
                </a:solidFill>
                <a:effectLst/>
                <a:latin typeface="+mn-lt"/>
                <a:ea typeface="+mn-ea"/>
                <a:cs typeface="+mn-cs"/>
              </a:rPr>
              <a:t>Zinzendorf</a:t>
            </a:r>
            <a:r>
              <a:rPr lang="pt-BR" sz="1200" kern="1200" dirty="0">
                <a:solidFill>
                  <a:schemeClr val="tx1"/>
                </a:solidFill>
                <a:effectLst/>
                <a:latin typeface="+mn-lt"/>
                <a:ea typeface="+mn-ea"/>
                <a:cs typeface="+mn-cs"/>
              </a:rPr>
              <a:t> preparou um documento legal para ser assinado por todos os residentes da sua propriedade. A segunda parte do documento foi definida como “</a:t>
            </a:r>
            <a:r>
              <a:rPr lang="pt-BR" sz="1200" i="1" kern="1200" dirty="0">
                <a:solidFill>
                  <a:schemeClr val="tx1"/>
                </a:solidFill>
                <a:effectLst/>
                <a:latin typeface="+mn-lt"/>
                <a:ea typeface="+mn-ea"/>
                <a:cs typeface="+mn-cs"/>
              </a:rPr>
              <a:t>The </a:t>
            </a:r>
            <a:r>
              <a:rPr lang="pt-BR" sz="1200" i="1" kern="1200" dirty="0" err="1">
                <a:solidFill>
                  <a:schemeClr val="tx1"/>
                </a:solidFill>
                <a:effectLst/>
                <a:latin typeface="+mn-lt"/>
                <a:ea typeface="+mn-ea"/>
                <a:cs typeface="+mn-cs"/>
              </a:rPr>
              <a:t>Brotherly</a:t>
            </a:r>
            <a:r>
              <a:rPr lang="pt-BR" sz="1200" i="1" kern="1200" dirty="0">
                <a:solidFill>
                  <a:schemeClr val="tx1"/>
                </a:solidFill>
                <a:effectLst/>
                <a:latin typeface="+mn-lt"/>
                <a:ea typeface="+mn-ea"/>
                <a:cs typeface="+mn-cs"/>
              </a:rPr>
              <a:t> </a:t>
            </a:r>
            <a:r>
              <a:rPr lang="pt-BR" sz="1200" i="1" kern="1200" dirty="0" err="1">
                <a:solidFill>
                  <a:schemeClr val="tx1"/>
                </a:solidFill>
                <a:effectLst/>
                <a:latin typeface="+mn-lt"/>
                <a:ea typeface="+mn-ea"/>
                <a:cs typeface="+mn-cs"/>
              </a:rPr>
              <a:t>Agreement</a:t>
            </a:r>
            <a:r>
              <a:rPr lang="pt-BR" sz="1200" i="1" kern="1200" dirty="0">
                <a:solidFill>
                  <a:schemeClr val="tx1"/>
                </a:solidFill>
                <a:effectLst/>
                <a:latin typeface="+mn-lt"/>
                <a:ea typeface="+mn-ea"/>
                <a:cs typeface="+mn-cs"/>
              </a:rPr>
              <a:t>”</a:t>
            </a:r>
            <a:r>
              <a:rPr lang="pt-BR" sz="1200" kern="1200" dirty="0">
                <a:solidFill>
                  <a:schemeClr val="tx1"/>
                </a:solidFill>
                <a:effectLst/>
                <a:latin typeface="+mn-lt"/>
                <a:ea typeface="+mn-ea"/>
                <a:cs typeface="+mn-cs"/>
              </a:rPr>
              <a:t> (O Acordo Fraternal), e deveria ser assinada apenas por aqueles que voluntariamente queriam ser parte da comunidade religiosa.</a:t>
            </a:r>
          </a:p>
          <a:p>
            <a:r>
              <a:rPr lang="pt-BR" sz="1200" kern="1200" dirty="0">
                <a:solidFill>
                  <a:schemeClr val="tx1"/>
                </a:solidFill>
                <a:effectLst/>
                <a:latin typeface="+mn-lt"/>
                <a:ea typeface="+mn-ea"/>
                <a:cs typeface="+mn-cs"/>
              </a:rPr>
              <a:t>O estabelecimento em 1727 de pequenos grupos para cuidado pastoral é considerado um terceiro passo no desenvolvimento da igreja Morávia Renovada. O objetivo de </a:t>
            </a:r>
            <a:r>
              <a:rPr lang="pt-BR" sz="1200" kern="1200" dirty="0" err="1">
                <a:solidFill>
                  <a:schemeClr val="tx1"/>
                </a:solidFill>
                <a:effectLst/>
                <a:latin typeface="+mn-lt"/>
                <a:ea typeface="+mn-ea"/>
                <a:cs typeface="+mn-cs"/>
              </a:rPr>
              <a:t>Zinzendorf</a:t>
            </a:r>
            <a:r>
              <a:rPr lang="pt-BR" sz="1200" kern="1200" dirty="0">
                <a:solidFill>
                  <a:schemeClr val="tx1"/>
                </a:solidFill>
                <a:effectLst/>
                <a:latin typeface="+mn-lt"/>
                <a:ea typeface="+mn-ea"/>
                <a:cs typeface="+mn-cs"/>
              </a:rPr>
              <a:t> era lidar com a vida spiritual e interpessoal na comunidade. Cada grupo era dirigido por um diretor que era responsável pelo cuidado pastoral das pessoas que participavam dele.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Passou a existir um crescente senso de reavivamento e unidade. Em seus cultos, eles decidiram fazer uma conferência Bíblica, ao invés das reuniões regulares de oração e louvor, e o livro de João, que fala fortemente acerca de unidade e amor, foi escolhido.</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DE7C1C-04BB-4B71-B63A-AFF69356DE5C}" type="slidenum">
              <a:rPr lang="pt-BR" smtClean="0"/>
              <a:t>48</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a:solidFill>
                  <a:schemeClr val="tx1"/>
                </a:solidFill>
                <a:effectLst/>
                <a:latin typeface="+mn-lt"/>
                <a:ea typeface="+mn-ea"/>
                <a:cs typeface="+mn-cs"/>
              </a:rPr>
              <a:t>Em 5 de agosto, </a:t>
            </a:r>
            <a:r>
              <a:rPr lang="pt-BR" sz="1200" kern="1200" dirty="0" err="1">
                <a:solidFill>
                  <a:schemeClr val="tx1"/>
                </a:solidFill>
                <a:effectLst/>
                <a:latin typeface="+mn-lt"/>
                <a:ea typeface="+mn-ea"/>
                <a:cs typeface="+mn-cs"/>
              </a:rPr>
              <a:t>Zinzendorf</a:t>
            </a:r>
            <a:r>
              <a:rPr lang="pt-BR" sz="1200" kern="1200" dirty="0">
                <a:solidFill>
                  <a:schemeClr val="tx1"/>
                </a:solidFill>
                <a:effectLst/>
                <a:latin typeface="+mn-lt"/>
                <a:ea typeface="+mn-ea"/>
                <a:cs typeface="+mn-cs"/>
              </a:rPr>
              <a:t> e doze anciãos passaram a noite inteira visitando </a:t>
            </a:r>
            <a:r>
              <a:rPr lang="pt-BR" sz="1200" kern="1200" dirty="0" err="1">
                <a:solidFill>
                  <a:schemeClr val="tx1"/>
                </a:solidFill>
                <a:effectLst/>
                <a:latin typeface="+mn-lt"/>
                <a:ea typeface="+mn-ea"/>
                <a:cs typeface="+mn-cs"/>
              </a:rPr>
              <a:t>Hennersdorf</a:t>
            </a:r>
            <a:r>
              <a:rPr lang="pt-BR" sz="1200" kern="1200" dirty="0">
                <a:solidFill>
                  <a:schemeClr val="tx1"/>
                </a:solidFill>
                <a:effectLst/>
                <a:latin typeface="+mn-lt"/>
                <a:ea typeface="+mn-ea"/>
                <a:cs typeface="+mn-cs"/>
              </a:rPr>
              <a:t> e </a:t>
            </a:r>
            <a:r>
              <a:rPr lang="pt-BR" sz="1200" kern="1200" dirty="0" err="1">
                <a:solidFill>
                  <a:schemeClr val="tx1"/>
                </a:solidFill>
                <a:effectLst/>
                <a:latin typeface="+mn-lt"/>
                <a:ea typeface="+mn-ea"/>
                <a:cs typeface="+mn-cs"/>
              </a:rPr>
              <a:t>Berthholdsdorf</a:t>
            </a:r>
            <a:r>
              <a:rPr lang="pt-BR" sz="1200" kern="1200" dirty="0">
                <a:solidFill>
                  <a:schemeClr val="tx1"/>
                </a:solidFill>
                <a:effectLst/>
                <a:latin typeface="+mn-lt"/>
                <a:ea typeface="+mn-ea"/>
                <a:cs typeface="+mn-cs"/>
              </a:rPr>
              <a:t>, e à meia-noite fizeram uma reunião de oração em </a:t>
            </a:r>
            <a:r>
              <a:rPr lang="pt-BR" sz="1200" kern="1200" dirty="0" err="1">
                <a:solidFill>
                  <a:schemeClr val="tx1"/>
                </a:solidFill>
                <a:effectLst/>
                <a:latin typeface="+mn-lt"/>
                <a:ea typeface="+mn-ea"/>
                <a:cs typeface="+mn-cs"/>
              </a:rPr>
              <a:t>Hutberg</a:t>
            </a:r>
            <a:r>
              <a:rPr lang="pt-BR" sz="1200" kern="1200" dirty="0">
                <a:solidFill>
                  <a:schemeClr val="tx1"/>
                </a:solidFill>
                <a:effectLst/>
                <a:latin typeface="+mn-lt"/>
                <a:ea typeface="+mn-ea"/>
                <a:cs typeface="+mn-cs"/>
              </a:rPr>
              <a:t>, na qual muitas pessoas participaram. Nos dias seguintes, o poder de Deus se manifestou poderosamente em seus cultos de louvor. Não houve qualquer demonstração barulhenta; mas um silencioso espírito de alegria tomou conta de toda a comunidade.</a:t>
            </a:r>
            <a:r>
              <a:rPr lang="en-US" sz="1200" b="1" i="1" kern="1200" baseline="30000" dirty="0">
                <a:solidFill>
                  <a:schemeClr val="tx1"/>
                </a:solidFill>
                <a:effectLst/>
                <a:latin typeface="+mn-lt"/>
                <a:ea typeface="+mn-ea"/>
                <a:cs typeface="+mn-cs"/>
              </a:rPr>
              <a:t> </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Em 13 de agosto, aconteceu uma memorável reunião de Santa Ceia. Aparentemente, não houve qualquer manifestação especial do Espírito Santo, mas havia um profundo senso da Sua presença. Eles sabiam que algo singular havia acontecido. O “pentecoste” dos Morávios havia acontecido. Depois disso, os Morávios iniciaram uma vigília de oração que durou 100 anos.</a:t>
            </a:r>
          </a:p>
          <a:p>
            <a:pPr marL="0" marR="0" indent="0" algn="l" defTabSz="914400" rtl="0" eaLnBrk="1" fontAlgn="auto" latinLnBrk="0" hangingPunct="1">
              <a:lnSpc>
                <a:spcPct val="100000"/>
              </a:lnSpc>
              <a:spcBef>
                <a:spcPts val="0"/>
              </a:spcBef>
              <a:spcAft>
                <a:spcPts val="0"/>
              </a:spcAft>
              <a:buClrTx/>
              <a:buSzTx/>
              <a:buFontTx/>
              <a:buNone/>
              <a:tabLst/>
              <a:defRPr/>
            </a:pPr>
            <a:endParaRPr lang="pt-BR"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DE7C1C-04BB-4B71-B63A-AFF69356DE5C}" type="slidenum">
              <a:rPr lang="pt-BR" smtClean="0"/>
              <a:t>49</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But that was not all! He also  employed a poor scholar to translate some of the books of Scripture into the local language. The first translation of the New Testament in </a:t>
            </a:r>
            <a:r>
              <a:rPr lang="en-US" baseline="0" dirty="0" err="1"/>
              <a:t>Romaunt</a:t>
            </a:r>
            <a:r>
              <a:rPr lang="en-US" baseline="0" dirty="0"/>
              <a:t>, the common language of the south of Europe no later than 1180.</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3C0D"/>
                </a:solidFill>
              </a:rPr>
              <a:t>“The Waldenses were among the first of the peoples of Europe to obtain a translation of the Holy Scriptures. Hundreds of years before the Reformation they possessed the Bible in manuscript in their native tongue.”  </a:t>
            </a:r>
            <a:r>
              <a:rPr lang="en-US" sz="1100" dirty="0">
                <a:solidFill>
                  <a:srgbClr val="003C0D"/>
                </a:solidFill>
              </a:rPr>
              <a:t>GC 65.</a:t>
            </a:r>
          </a:p>
          <a:p>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5</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A experiência pentecostal de 13 de agosto de 1727 renovou o ardor missionário de </a:t>
            </a:r>
            <a:r>
              <a:rPr lang="pt-BR" sz="1200" kern="1200" dirty="0" err="1">
                <a:solidFill>
                  <a:schemeClr val="tx1"/>
                </a:solidFill>
                <a:effectLst/>
                <a:latin typeface="+mn-lt"/>
                <a:ea typeface="+mn-ea"/>
                <a:cs typeface="+mn-cs"/>
              </a:rPr>
              <a:t>Zinzendorf</a:t>
            </a:r>
            <a:r>
              <a:rPr lang="pt-BR" sz="1200" kern="1200" dirty="0">
                <a:solidFill>
                  <a:schemeClr val="tx1"/>
                </a:solidFill>
                <a:effectLst/>
                <a:latin typeface="+mn-lt"/>
                <a:ea typeface="+mn-ea"/>
                <a:cs typeface="+mn-cs"/>
              </a:rPr>
              <a:t> e ele ficou tão apaixonado pela missão quanto quando era um jovem estudante. Agora, ele e os seus morávios prepararam-se para agir sob o conceito de que ser um cristão é ser envolvido na missão a todo o mundo. </a:t>
            </a:r>
          </a:p>
          <a:p>
            <a:pPr marL="0" marR="0" indent="0" algn="l" defTabSz="914400" rtl="0" eaLnBrk="1" fontAlgn="auto" latinLnBrk="0" hangingPunct="1">
              <a:lnSpc>
                <a:spcPct val="100000"/>
              </a:lnSpc>
              <a:spcBef>
                <a:spcPts val="0"/>
              </a:spcBef>
              <a:spcAft>
                <a:spcPts val="0"/>
              </a:spcAft>
              <a:buClrTx/>
              <a:buSzTx/>
              <a:buFontTx/>
              <a:buNone/>
              <a:tabLst/>
              <a:defRPr/>
            </a:pPr>
            <a:endParaRPr lang="pt-BR"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DE7C1C-04BB-4B71-B63A-AFF69356DE5C}" type="slidenum">
              <a:rPr lang="pt-BR" smtClean="0"/>
              <a:t>50</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DE7C1C-04BB-4B71-B63A-AFF69356DE5C}" type="slidenum">
              <a:rPr lang="pt-BR" smtClean="0"/>
              <a:t>51</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Escravos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trabalhavam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neste</a:t>
            </a:r>
            <a:r>
              <a:rPr lang="en-US" sz="1200" kern="1200" baseline="0" dirty="0">
                <a:solidFill>
                  <a:schemeClr val="tx1"/>
                </a:solidFill>
                <a:effectLst/>
                <a:latin typeface="+mn-lt"/>
                <a:ea typeface="+mn-ea"/>
                <a:cs typeface="+mn-cs"/>
              </a:rPr>
              <a:t> local. Os </a:t>
            </a:r>
            <a:r>
              <a:rPr lang="en-US" sz="1200" kern="1200" baseline="0" dirty="0" err="1">
                <a:solidFill>
                  <a:schemeClr val="tx1"/>
                </a:solidFill>
                <a:effectLst/>
                <a:latin typeface="+mn-lt"/>
                <a:ea typeface="+mn-ea"/>
                <a:cs typeface="+mn-cs"/>
              </a:rPr>
              <a:t>donos</a:t>
            </a:r>
            <a:r>
              <a:rPr lang="en-US" sz="1200" kern="1200" baseline="0" dirty="0">
                <a:solidFill>
                  <a:schemeClr val="tx1"/>
                </a:solidFill>
                <a:effectLst/>
                <a:latin typeface="+mn-lt"/>
                <a:ea typeface="+mn-ea"/>
                <a:cs typeface="+mn-cs"/>
              </a:rPr>
              <a:t> das </a:t>
            </a:r>
            <a:r>
              <a:rPr lang="en-US" sz="1200" kern="1200" baseline="0" dirty="0" err="1">
                <a:solidFill>
                  <a:schemeClr val="tx1"/>
                </a:solidFill>
                <a:effectLst/>
                <a:latin typeface="+mn-lt"/>
                <a:ea typeface="+mn-ea"/>
                <a:cs typeface="+mn-cs"/>
              </a:rPr>
              <a:t>lavouras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não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permitia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que</a:t>
            </a:r>
            <a:r>
              <a:rPr lang="en-US" sz="1200" kern="1200" baseline="0" dirty="0">
                <a:solidFill>
                  <a:schemeClr val="tx1"/>
                </a:solidFill>
                <a:effectLst/>
                <a:latin typeface="+mn-lt"/>
                <a:ea typeface="+mn-ea"/>
                <a:cs typeface="+mn-cs"/>
              </a:rPr>
              <a:t> eles </a:t>
            </a:r>
            <a:r>
              <a:rPr lang="en-US" sz="1200" kern="1200" baseline="0" dirty="0" err="1">
                <a:solidFill>
                  <a:schemeClr val="tx1"/>
                </a:solidFill>
                <a:effectLst/>
                <a:latin typeface="+mn-lt"/>
                <a:ea typeface="+mn-ea"/>
                <a:cs typeface="+mn-cs"/>
              </a:rPr>
              <a:t>falassem</a:t>
            </a:r>
            <a:r>
              <a:rPr lang="en-US" sz="1200" kern="1200" baseline="0" dirty="0">
                <a:solidFill>
                  <a:schemeClr val="tx1"/>
                </a:solidFill>
                <a:effectLst/>
                <a:latin typeface="+mn-lt"/>
                <a:ea typeface="+mn-ea"/>
                <a:cs typeface="+mn-cs"/>
              </a:rPr>
              <a:t> com os </a:t>
            </a:r>
            <a:r>
              <a:rPr lang="en-US" sz="1200" kern="1200" baseline="0" dirty="0" err="1">
                <a:solidFill>
                  <a:schemeClr val="tx1"/>
                </a:solidFill>
                <a:effectLst/>
                <a:latin typeface="+mn-lt"/>
                <a:ea typeface="+mn-ea"/>
                <a:cs typeface="+mn-cs"/>
              </a:rPr>
              <a:t>escravos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durante</a:t>
            </a:r>
            <a:r>
              <a:rPr lang="en-US" sz="1200" kern="1200" baseline="0" dirty="0">
                <a:solidFill>
                  <a:schemeClr val="tx1"/>
                </a:solidFill>
                <a:effectLst/>
                <a:latin typeface="+mn-lt"/>
                <a:ea typeface="+mn-ea"/>
                <a:cs typeface="+mn-cs"/>
              </a:rPr>
              <a:t> os </a:t>
            </a:r>
            <a:r>
              <a:rPr lang="en-US" sz="1200" kern="1200" baseline="0" dirty="0" err="1">
                <a:solidFill>
                  <a:schemeClr val="tx1"/>
                </a:solidFill>
                <a:effectLst/>
                <a:latin typeface="+mn-lt"/>
                <a:ea typeface="+mn-ea"/>
                <a:cs typeface="+mn-cs"/>
              </a:rPr>
              <a:t>dia</a:t>
            </a:r>
            <a:r>
              <a:rPr lang="en-US" sz="1200" kern="1200" baseline="0" dirty="0">
                <a:solidFill>
                  <a:schemeClr val="tx1"/>
                </a:solidFill>
                <a:effectLst/>
                <a:latin typeface="+mn-lt"/>
                <a:ea typeface="+mn-ea"/>
                <a:cs typeface="+mn-cs"/>
              </a:rPr>
              <a:t>, para </a:t>
            </a:r>
            <a:r>
              <a:rPr lang="en-US" sz="1200" kern="1200" baseline="0" dirty="0" err="1">
                <a:solidFill>
                  <a:schemeClr val="tx1"/>
                </a:solidFill>
                <a:effectLst/>
                <a:latin typeface="+mn-lt"/>
                <a:ea typeface="+mn-ea"/>
                <a:cs typeface="+mn-cs"/>
              </a:rPr>
              <a:t>não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atrapalhar</a:t>
            </a:r>
            <a:r>
              <a:rPr lang="en-US" sz="1200" kern="1200" baseline="0" dirty="0">
                <a:solidFill>
                  <a:schemeClr val="tx1"/>
                </a:solidFill>
                <a:effectLst/>
                <a:latin typeface="+mn-lt"/>
                <a:ea typeface="+mn-ea"/>
                <a:cs typeface="+mn-cs"/>
              </a:rPr>
              <a:t> o </a:t>
            </a:r>
            <a:r>
              <a:rPr lang="en-US" sz="1200" kern="1200" baseline="0" dirty="0" err="1">
                <a:solidFill>
                  <a:schemeClr val="tx1"/>
                </a:solidFill>
                <a:effectLst/>
                <a:latin typeface="+mn-lt"/>
                <a:ea typeface="+mn-ea"/>
                <a:cs typeface="+mn-cs"/>
              </a:rPr>
              <a:t>trabalho</a:t>
            </a:r>
            <a:r>
              <a:rPr lang="en-US" sz="1200" kern="1200" baseline="0" dirty="0">
                <a:solidFill>
                  <a:schemeClr val="tx1"/>
                </a:solidFill>
                <a:effectLst/>
                <a:latin typeface="+mn-lt"/>
                <a:ea typeface="+mn-ea"/>
                <a:cs typeface="+mn-cs"/>
              </a:rPr>
              <a:t>. Os </a:t>
            </a:r>
            <a:r>
              <a:rPr lang="en-US" sz="1200" kern="1200" baseline="0" dirty="0" err="1">
                <a:solidFill>
                  <a:schemeClr val="tx1"/>
                </a:solidFill>
                <a:effectLst/>
                <a:latin typeface="+mn-lt"/>
                <a:ea typeface="+mn-ea"/>
                <a:cs typeface="+mn-cs"/>
              </a:rPr>
              <a:t>missionários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Morávios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decidiram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tornar</a:t>
            </a:r>
            <a:r>
              <a:rPr lang="en-US" sz="1200" kern="1200" baseline="0" dirty="0">
                <a:solidFill>
                  <a:schemeClr val="tx1"/>
                </a:solidFill>
                <a:effectLst/>
                <a:latin typeface="+mn-lt"/>
                <a:ea typeface="+mn-ea"/>
                <a:cs typeface="+mn-cs"/>
              </a:rPr>
              <a:t>-se </a:t>
            </a:r>
            <a:r>
              <a:rPr lang="en-US" sz="1200" kern="1200" baseline="0" dirty="0" err="1">
                <a:solidFill>
                  <a:schemeClr val="tx1"/>
                </a:solidFill>
                <a:effectLst/>
                <a:latin typeface="+mn-lt"/>
                <a:ea typeface="+mn-ea"/>
                <a:cs typeface="+mn-cs"/>
              </a:rPr>
              <a:t>escravos</a:t>
            </a:r>
            <a:r>
              <a:rPr lang="en-US" sz="1200" kern="1200" baseline="0" dirty="0">
                <a:solidFill>
                  <a:schemeClr val="tx1"/>
                </a:solidFill>
                <a:effectLst/>
                <a:latin typeface="+mn-lt"/>
                <a:ea typeface="+mn-ea"/>
                <a:cs typeface="+mn-cs"/>
              </a:rPr>
              <a:t> e </a:t>
            </a:r>
            <a:r>
              <a:rPr lang="en-US" sz="1200" kern="1200" baseline="0" dirty="0" err="1">
                <a:solidFill>
                  <a:schemeClr val="tx1"/>
                </a:solidFill>
                <a:effectLst/>
                <a:latin typeface="+mn-lt"/>
                <a:ea typeface="+mn-ea"/>
                <a:cs typeface="+mn-cs"/>
              </a:rPr>
              <a:t>trabalhar</a:t>
            </a:r>
            <a:r>
              <a:rPr lang="en-US" sz="1200" kern="1200" baseline="0" dirty="0">
                <a:solidFill>
                  <a:schemeClr val="tx1"/>
                </a:solidFill>
                <a:effectLst/>
                <a:latin typeface="+mn-lt"/>
                <a:ea typeface="+mn-ea"/>
                <a:cs typeface="+mn-cs"/>
              </a:rPr>
              <a:t> com eles </a:t>
            </a:r>
            <a:r>
              <a:rPr lang="en-US" sz="1200" kern="1200" baseline="0" dirty="0" err="1">
                <a:solidFill>
                  <a:schemeClr val="tx1"/>
                </a:solidFill>
                <a:effectLst/>
                <a:latin typeface="+mn-lt"/>
                <a:ea typeface="+mn-ea"/>
                <a:cs typeface="+mn-cs"/>
              </a:rPr>
              <a:t>nas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lavouras</a:t>
            </a:r>
            <a:r>
              <a:rPr lang="en-US" sz="1200" kern="1200" baseline="0" dirty="0">
                <a:solidFill>
                  <a:schemeClr val="tx1"/>
                </a:solidFill>
                <a:effectLst/>
                <a:latin typeface="+mn-lt"/>
                <a:ea typeface="+mn-ea"/>
                <a:cs typeface="+mn-cs"/>
              </a:rPr>
              <a:t> para </a:t>
            </a:r>
            <a:r>
              <a:rPr lang="en-US" sz="1200" kern="1200" baseline="0" dirty="0" err="1">
                <a:solidFill>
                  <a:schemeClr val="tx1"/>
                </a:solidFill>
                <a:effectLst/>
                <a:latin typeface="+mn-lt"/>
                <a:ea typeface="+mn-ea"/>
                <a:cs typeface="+mn-cs"/>
              </a:rPr>
              <a:t>terem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oportunidade</a:t>
            </a:r>
            <a:r>
              <a:rPr lang="en-US" sz="1200" kern="1200" baseline="0" dirty="0">
                <a:solidFill>
                  <a:schemeClr val="tx1"/>
                </a:solidFill>
                <a:effectLst/>
                <a:latin typeface="+mn-lt"/>
                <a:ea typeface="+mn-ea"/>
                <a:cs typeface="+mn-cs"/>
              </a:rPr>
              <a:t> de </a:t>
            </a:r>
            <a:r>
              <a:rPr lang="en-US" sz="1200" kern="1200" baseline="0" dirty="0" err="1">
                <a:solidFill>
                  <a:schemeClr val="tx1"/>
                </a:solidFill>
                <a:effectLst/>
                <a:latin typeface="+mn-lt"/>
                <a:ea typeface="+mn-ea"/>
                <a:cs typeface="+mn-cs"/>
              </a:rPr>
              <a:t>pregar</a:t>
            </a:r>
            <a:r>
              <a:rPr lang="en-US" sz="1200" kern="1200" baseline="0" dirty="0">
                <a:solidFill>
                  <a:schemeClr val="tx1"/>
                </a:solidFill>
                <a:effectLst/>
                <a:latin typeface="+mn-lt"/>
                <a:ea typeface="+mn-ea"/>
                <a:cs typeface="+mn-cs"/>
              </a:rPr>
              <a:t> para eles.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DE7C1C-04BB-4B71-B63A-AFF69356DE5C}" type="slidenum">
              <a:rPr lang="pt-BR" smtClean="0"/>
              <a:t>52</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t-BR"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DE7C1C-04BB-4B71-B63A-AFF69356DE5C}" type="slidenum">
              <a:rPr lang="pt-BR" smtClean="0"/>
              <a:t>53</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pt-BR" dirty="0"/>
              <a:t>Durante um período de 28 anos, os morávios enviaram missionários para 28 países, em</a:t>
            </a:r>
            <a:r>
              <a:rPr lang="pt-BR" baseline="0" dirty="0"/>
              <a:t> cinco continentes, </a:t>
            </a:r>
            <a:r>
              <a:rPr lang="pt-BR" dirty="0"/>
              <a:t> e uma em cada treze pessoas da sua comunidade foi enviada como missionária.</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DE7C1C-04BB-4B71-B63A-AFF69356DE5C}" type="slidenum">
              <a:rPr lang="pt-BR" smtClean="0"/>
              <a:t>54</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pt-BR" dirty="0"/>
              <a:t>Durante um período de 28 anos, os morávios enviaram missionários para 28 países, em</a:t>
            </a:r>
            <a:r>
              <a:rPr lang="pt-BR" baseline="0" dirty="0"/>
              <a:t> cinco continentes, </a:t>
            </a:r>
            <a:r>
              <a:rPr lang="pt-BR" dirty="0"/>
              <a:t> e uma em cada treze pessoas da sua comunidade foi enviada como missionária.</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DE7C1C-04BB-4B71-B63A-AFF69356DE5C}" type="slidenum">
              <a:rPr lang="pt-BR" smtClean="0"/>
              <a:t>55</a:t>
            </a:fld>
            <a:endParaRPr lang="pt-BR"/>
          </a:p>
        </p:txBody>
      </p:sp>
    </p:spTree>
    <p:extLst>
      <p:ext uri="{BB962C8B-B14F-4D97-AF65-F5344CB8AC3E}">
        <p14:creationId xmlns:p14="http://schemas.microsoft.com/office/powerpoint/2010/main" val="34499544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DE7C1C-04BB-4B71-B63A-AFF69356DE5C}" type="slidenum">
              <a:rPr lang="pt-BR" smtClean="0"/>
              <a:t>56</a:t>
            </a:fld>
            <a:endParaRPr lang="pt-BR"/>
          </a:p>
        </p:txBody>
      </p:sp>
    </p:spTree>
    <p:extLst>
      <p:ext uri="{BB962C8B-B14F-4D97-AF65-F5344CB8AC3E}">
        <p14:creationId xmlns:p14="http://schemas.microsoft.com/office/powerpoint/2010/main" val="37098079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DE7C1C-04BB-4B71-B63A-AFF69356DE5C}" type="slidenum">
              <a:rPr lang="pt-BR" smtClean="0"/>
              <a:t>57</a:t>
            </a:fld>
            <a:endParaRPr lang="pt-BR"/>
          </a:p>
        </p:txBody>
      </p:sp>
    </p:spTree>
    <p:extLst>
      <p:ext uri="{BB962C8B-B14F-4D97-AF65-F5344CB8AC3E}">
        <p14:creationId xmlns:p14="http://schemas.microsoft.com/office/powerpoint/2010/main" val="28857997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 </a:t>
            </a:r>
            <a:r>
              <a:rPr lang="en-US" sz="1200" kern="1200" dirty="0" err="1">
                <a:solidFill>
                  <a:schemeClr val="tx1"/>
                </a:solidFill>
                <a:effectLst/>
                <a:latin typeface="+mn-lt"/>
                <a:ea typeface="+mn-ea"/>
                <a:cs typeface="+mn-cs"/>
              </a:rPr>
              <a:t>acordo</a:t>
            </a:r>
            <a:r>
              <a:rPr lang="en-US" sz="1200" kern="1200" dirty="0">
                <a:solidFill>
                  <a:schemeClr val="tx1"/>
                </a:solidFill>
                <a:effectLst/>
                <a:latin typeface="+mn-lt"/>
                <a:ea typeface="+mn-ea"/>
                <a:cs typeface="+mn-cs"/>
              </a:rPr>
              <a:t> com a necessidade e interesse</a:t>
            </a:r>
          </a:p>
        </p:txBody>
      </p:sp>
      <p:sp>
        <p:nvSpPr>
          <p:cNvPr id="4" name="Slide Number Placeholder 3"/>
          <p:cNvSpPr>
            <a:spLocks noGrp="1"/>
          </p:cNvSpPr>
          <p:nvPr>
            <p:ph type="sldNum" sz="quarter" idx="10"/>
          </p:nvPr>
        </p:nvSpPr>
        <p:spPr/>
        <p:txBody>
          <a:bodyPr/>
          <a:lstStyle/>
          <a:p>
            <a:fld id="{65DE7C1C-04BB-4B71-B63A-AFF69356DE5C}" type="slidenum">
              <a:rPr lang="pt-BR" smtClean="0"/>
              <a:t>58</a:t>
            </a:fld>
            <a:endParaRPr lang="pt-BR"/>
          </a:p>
        </p:txBody>
      </p:sp>
    </p:spTree>
    <p:extLst>
      <p:ext uri="{BB962C8B-B14F-4D97-AF65-F5344CB8AC3E}">
        <p14:creationId xmlns:p14="http://schemas.microsoft.com/office/powerpoint/2010/main" val="40788686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DE7C1C-04BB-4B71-B63A-AFF69356DE5C}" type="slidenum">
              <a:rPr lang="pt-BR" smtClean="0"/>
              <a:t>59</a:t>
            </a:fld>
            <a:endParaRPr lang="pt-BR"/>
          </a:p>
        </p:txBody>
      </p:sp>
    </p:spTree>
    <p:extLst>
      <p:ext uri="{BB962C8B-B14F-4D97-AF65-F5344CB8AC3E}">
        <p14:creationId xmlns:p14="http://schemas.microsoft.com/office/powerpoint/2010/main" val="246322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 era </a:t>
            </a:r>
            <a:r>
              <a:rPr lang="en-US" baseline="0" dirty="0" err="1"/>
              <a:t>aqui</a:t>
            </a:r>
            <a:r>
              <a:rPr lang="en-US" baseline="0" dirty="0"/>
              <a:t>, em Pra-del-tor, um </a:t>
            </a:r>
            <a:r>
              <a:rPr lang="en-US" baseline="0" dirty="0" err="1"/>
              <a:t>desfiladeiro</a:t>
            </a:r>
            <a:r>
              <a:rPr lang="en-US" baseline="0" dirty="0"/>
              <a:t> </a:t>
            </a:r>
            <a:r>
              <a:rPr lang="en-US" baseline="0" dirty="0" err="1"/>
              <a:t>isolado</a:t>
            </a:r>
            <a:r>
              <a:rPr lang="en-US" baseline="0" dirty="0"/>
              <a:t> no </a:t>
            </a:r>
            <a:r>
              <a:rPr lang="en-US" baseline="0" dirty="0" err="1"/>
              <a:t>Piedmount</a:t>
            </a:r>
            <a:r>
              <a:rPr lang="en-US" baseline="0" dirty="0"/>
              <a:t>, </a:t>
            </a:r>
            <a:r>
              <a:rPr lang="en-US" baseline="0" dirty="0" err="1"/>
              <a:t>que</a:t>
            </a:r>
            <a:r>
              <a:rPr lang="en-US" baseline="0" dirty="0"/>
              <a:t> os </a:t>
            </a:r>
            <a:r>
              <a:rPr lang="en-US" baseline="0" dirty="0" err="1"/>
              <a:t>missionários</a:t>
            </a:r>
            <a:r>
              <a:rPr lang="en-US" baseline="0" dirty="0"/>
              <a:t> </a:t>
            </a:r>
            <a:r>
              <a:rPr lang="en-US" baseline="0" dirty="0" err="1"/>
              <a:t>Valdenses</a:t>
            </a:r>
            <a:r>
              <a:rPr lang="en-US" baseline="0" dirty="0"/>
              <a:t> </a:t>
            </a:r>
            <a:r>
              <a:rPr lang="en-US" baseline="0" dirty="0" err="1"/>
              <a:t>memorisavam</a:t>
            </a:r>
            <a:r>
              <a:rPr lang="en-US" baseline="0" dirty="0"/>
              <a:t> as Escrituras</a:t>
            </a:r>
          </a:p>
          <a:p>
            <a:endParaRPr lang="en-US" baseline="0" dirty="0"/>
          </a:p>
          <a:p>
            <a:r>
              <a:rPr lang="en-US" baseline="0" dirty="0"/>
              <a:t>And it was here, in the solitude of Pra-del-Tor, an isolated gorge in Piedmont,  that the Waldensian missionaries memorized the Scriptures.</a:t>
            </a:r>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6</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DE7C1C-04BB-4B71-B63A-AFF69356DE5C}" type="slidenum">
              <a:rPr lang="pt-BR" smtClean="0"/>
              <a:t>60</a:t>
            </a:fld>
            <a:endParaRPr lang="pt-BR"/>
          </a:p>
        </p:txBody>
      </p:sp>
    </p:spTree>
    <p:extLst>
      <p:ext uri="{BB962C8B-B14F-4D97-AF65-F5344CB8AC3E}">
        <p14:creationId xmlns:p14="http://schemas.microsoft.com/office/powerpoint/2010/main" val="16805896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Da mesma forma, quando William Carey fundou a Sociedade Missionária Batista e marcou e passou a ser conhecido como o pai do movimento missionário moderno, milhares de pessoas na Índia foram alcançadas pelo evangelho. Nos anos seguintes, houve uma explosão do número de organizações missionárias na Europa e nos Estados</a:t>
            </a:r>
            <a:r>
              <a:rPr lang="pt-BR" sz="1200" kern="1200" baseline="0" dirty="0">
                <a:solidFill>
                  <a:schemeClr val="tx1"/>
                </a:solidFill>
                <a:effectLst/>
                <a:latin typeface="+mn-lt"/>
                <a:ea typeface="+mn-ea"/>
                <a:cs typeface="+mn-cs"/>
              </a:rPr>
              <a:t> Unidos, </a:t>
            </a:r>
            <a:r>
              <a:rPr lang="pt-BR" sz="1200" kern="1200" dirty="0">
                <a:solidFill>
                  <a:schemeClr val="tx1"/>
                </a:solidFill>
                <a:effectLst/>
                <a:latin typeface="+mn-lt"/>
                <a:ea typeface="+mn-ea"/>
                <a:cs typeface="+mn-cs"/>
              </a:rPr>
              <a:t>e como resultado, milhões de pessoas na África, América Latina e Ásia, passaram a conhecer a mensagem da salvação em Jesus.</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Thre</a:t>
            </a:r>
            <a:r>
              <a:rPr lang="en-US" sz="1200" kern="1200" dirty="0">
                <a:solidFill>
                  <a:schemeClr val="tx1"/>
                </a:solidFill>
                <a:effectLst/>
                <a:latin typeface="+mn-lt"/>
                <a:ea typeface="+mn-ea"/>
                <a:cs typeface="+mn-cs"/>
              </a:rPr>
              <a:t> things</a:t>
            </a:r>
            <a:r>
              <a:rPr lang="en-US" sz="1200" kern="1200" baseline="0" dirty="0">
                <a:solidFill>
                  <a:schemeClr val="tx1"/>
                </a:solidFill>
                <a:effectLst/>
                <a:latin typeface="+mn-lt"/>
                <a:ea typeface="+mn-ea"/>
                <a:cs typeface="+mn-cs"/>
              </a:rPr>
              <a:t> are necessary to do mission…</a:t>
            </a: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ascension of Britain to maritime power and the logistical factor, feeding and empowering an existing missionary movement from the European continent.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DE7C1C-04BB-4B71-B63A-AFF69356DE5C}" type="slidenum">
              <a:rPr lang="pt-BR" smtClean="0"/>
              <a:t>61</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DE7C1C-04BB-4B71-B63A-AFF69356DE5C}" type="slidenum">
              <a:rPr lang="pt-BR" smtClean="0"/>
              <a:t>62</a:t>
            </a:fld>
            <a:endParaRPr lang="pt-BR"/>
          </a:p>
        </p:txBody>
      </p:sp>
    </p:spTree>
    <p:extLst>
      <p:ext uri="{BB962C8B-B14F-4D97-AF65-F5344CB8AC3E}">
        <p14:creationId xmlns:p14="http://schemas.microsoft.com/office/powerpoint/2010/main" val="24775806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DE7C1C-04BB-4B71-B63A-AFF69356DE5C}" type="slidenum">
              <a:rPr lang="pt-BR" smtClean="0"/>
              <a:t>63</a:t>
            </a:fld>
            <a:endParaRPr lang="pt-BR"/>
          </a:p>
        </p:txBody>
      </p:sp>
    </p:spTree>
    <p:extLst>
      <p:ext uri="{BB962C8B-B14F-4D97-AF65-F5344CB8AC3E}">
        <p14:creationId xmlns:p14="http://schemas.microsoft.com/office/powerpoint/2010/main" val="1591407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DE7C1C-04BB-4B71-B63A-AFF69356DE5C}" type="slidenum">
              <a:rPr lang="pt-BR" smtClean="0"/>
              <a:t>64</a:t>
            </a:fld>
            <a:endParaRPr lang="pt-BR"/>
          </a:p>
        </p:txBody>
      </p:sp>
    </p:spTree>
    <p:extLst>
      <p:ext uri="{BB962C8B-B14F-4D97-AF65-F5344CB8AC3E}">
        <p14:creationId xmlns:p14="http://schemas.microsoft.com/office/powerpoint/2010/main" val="35778780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DE7C1C-04BB-4B71-B63A-AFF69356DE5C}" type="slidenum">
              <a:rPr lang="pt-BR" smtClean="0"/>
              <a:t>65</a:t>
            </a:fld>
            <a:endParaRPr lang="pt-BR"/>
          </a:p>
        </p:txBody>
      </p:sp>
    </p:spTree>
    <p:extLst>
      <p:ext uri="{BB962C8B-B14F-4D97-AF65-F5344CB8AC3E}">
        <p14:creationId xmlns:p14="http://schemas.microsoft.com/office/powerpoint/2010/main" val="11739223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Placeholder 2"/>
          <p:cNvSpPr>
            <a:spLocks noGrp="1" noRot="1" noChangeAspect="1" noChangeArrowheads="1" noTextEdit="1"/>
          </p:cNvSpPr>
          <p:nvPr>
            <p:ph type="sldImg"/>
          </p:nvPr>
        </p:nvSpPr>
        <p:spPr>
          <a:ln/>
        </p:spPr>
      </p:sp>
      <p:sp>
        <p:nvSpPr>
          <p:cNvPr id="15362" name="Placeholder 3"/>
          <p:cNvSpPr>
            <a:spLocks noGrp="1" noChangeArrowheads="1"/>
          </p:cNvSpPr>
          <p:nvPr>
            <p:ph type="body" idx="1"/>
          </p:nvPr>
        </p:nvSpPr>
        <p:spPr>
          <a:noFill/>
          <a:ln/>
        </p:spPr>
        <p:txBody>
          <a:bodyPr/>
          <a:lstStyle/>
          <a:p>
            <a:r>
              <a:rPr lang="en-US" dirty="0" err="1"/>
              <a:t>Contudo</a:t>
            </a:r>
            <a:r>
              <a:rPr lang="en-US" dirty="0"/>
              <a:t>,</a:t>
            </a:r>
            <a:r>
              <a:rPr lang="en-US" baseline="0" dirty="0"/>
              <a:t> </a:t>
            </a:r>
            <a:r>
              <a:rPr lang="en-US" baseline="0" dirty="0" err="1"/>
              <a:t>pouco</a:t>
            </a:r>
            <a:r>
              <a:rPr lang="en-US" baseline="0" dirty="0"/>
              <a:t> </a:t>
            </a:r>
            <a:r>
              <a:rPr lang="en-US" baseline="0" dirty="0" err="1"/>
              <a:t>mais</a:t>
            </a:r>
            <a:r>
              <a:rPr lang="en-US" baseline="0" dirty="0"/>
              <a:t> de 200 </a:t>
            </a:r>
            <a:r>
              <a:rPr lang="en-US" baseline="0" dirty="0" err="1"/>
              <a:t>anos</a:t>
            </a:r>
            <a:r>
              <a:rPr lang="en-US" baseline="0" dirty="0"/>
              <a:t> </a:t>
            </a:r>
            <a:r>
              <a:rPr lang="en-US" baseline="0" dirty="0" err="1"/>
              <a:t>após</a:t>
            </a:r>
            <a:r>
              <a:rPr lang="en-US" baseline="0" dirty="0"/>
              <a:t> o </a:t>
            </a:r>
            <a:r>
              <a:rPr lang="en-US" baseline="0" dirty="0" err="1"/>
              <a:t>lançamento</a:t>
            </a:r>
            <a:r>
              <a:rPr lang="en-US" baseline="0" dirty="0"/>
              <a:t> das </a:t>
            </a:r>
            <a:r>
              <a:rPr lang="en-US" baseline="0" dirty="0" err="1"/>
              <a:t>sociedades</a:t>
            </a:r>
            <a:r>
              <a:rPr lang="en-US" baseline="0" dirty="0"/>
              <a:t> </a:t>
            </a:r>
            <a:r>
              <a:rPr lang="en-US" baseline="0" dirty="0" err="1"/>
              <a:t>missionárias</a:t>
            </a:r>
            <a:r>
              <a:rPr lang="en-US" baseline="0" dirty="0"/>
              <a:t>, </a:t>
            </a:r>
            <a:r>
              <a:rPr lang="en-US" baseline="0" dirty="0" err="1"/>
              <a:t>qual</a:t>
            </a:r>
            <a:r>
              <a:rPr lang="en-US" baseline="0" dirty="0"/>
              <a:t> a </a:t>
            </a:r>
            <a:r>
              <a:rPr lang="en-US" baseline="0" dirty="0" err="1"/>
              <a:t>condição</a:t>
            </a:r>
            <a:r>
              <a:rPr lang="en-US" baseline="0" dirty="0"/>
              <a:t> </a:t>
            </a:r>
            <a:r>
              <a:rPr lang="en-US" baseline="0" dirty="0" err="1"/>
              <a:t>destas</a:t>
            </a:r>
            <a:r>
              <a:rPr lang="en-US" baseline="0" dirty="0"/>
              <a:t> </a:t>
            </a:r>
            <a:r>
              <a:rPr lang="en-US" baseline="0" dirty="0" err="1"/>
              <a:t>organizações</a:t>
            </a:r>
            <a:r>
              <a:rPr lang="en-US" baseline="0" dirty="0"/>
              <a:t> </a:t>
            </a:r>
            <a:r>
              <a:rPr lang="en-US" baseline="0" dirty="0" err="1"/>
              <a:t>atualmente</a:t>
            </a:r>
            <a:r>
              <a:rPr lang="en-US" baseline="0" dirty="0"/>
              <a:t>? </a:t>
            </a:r>
            <a:r>
              <a:rPr lang="en-US" baseline="0" dirty="0" err="1"/>
              <a:t>Qual</a:t>
            </a:r>
            <a:r>
              <a:rPr lang="en-US" baseline="0" dirty="0"/>
              <a:t> </a:t>
            </a:r>
            <a:r>
              <a:rPr lang="en-US" baseline="0" dirty="0" err="1"/>
              <a:t>é</a:t>
            </a:r>
            <a:r>
              <a:rPr lang="en-US" baseline="0" dirty="0"/>
              <a:t> a </a:t>
            </a:r>
            <a:r>
              <a:rPr lang="en-US" baseline="0" dirty="0" err="1"/>
              <a:t>visão</a:t>
            </a:r>
            <a:r>
              <a:rPr lang="en-US" baseline="0" dirty="0"/>
              <a:t> que </a:t>
            </a:r>
            <a:r>
              <a:rPr lang="en-US" baseline="0" dirty="0" err="1"/>
              <a:t>eles</a:t>
            </a:r>
            <a:r>
              <a:rPr lang="en-US" baseline="0" dirty="0"/>
              <a:t> </a:t>
            </a:r>
            <a:r>
              <a:rPr lang="en-US" baseline="0" dirty="0" err="1"/>
              <a:t>sustentam</a:t>
            </a:r>
            <a:r>
              <a:rPr lang="en-US" baseline="0" dirty="0"/>
              <a:t>? </a:t>
            </a:r>
            <a:r>
              <a:rPr lang="en-US" baseline="0" dirty="0" err="1"/>
              <a:t>Qual</a:t>
            </a:r>
            <a:r>
              <a:rPr lang="en-US" baseline="0" dirty="0"/>
              <a:t> o </a:t>
            </a:r>
            <a:r>
              <a:rPr lang="en-US" baseline="0" dirty="0" err="1"/>
              <a:t>trabalho</a:t>
            </a:r>
            <a:r>
              <a:rPr lang="en-US" baseline="0" dirty="0"/>
              <a:t> que </a:t>
            </a:r>
            <a:r>
              <a:rPr lang="en-US" baseline="0" dirty="0" err="1"/>
              <a:t>elas</a:t>
            </a:r>
            <a:r>
              <a:rPr lang="en-US" baseline="0" dirty="0"/>
              <a:t> estão </a:t>
            </a:r>
            <a:r>
              <a:rPr lang="en-US" baseline="0" dirty="0" err="1"/>
              <a:t>fazendo</a:t>
            </a:r>
            <a:r>
              <a:rPr lang="en-US" baseline="0" dirty="0"/>
              <a:t>?</a:t>
            </a:r>
            <a:endParaRPr lang="en-US" dirty="0"/>
          </a:p>
          <a:p>
            <a:endParaRPr lang="en-US" dirty="0"/>
          </a:p>
          <a:p>
            <a:r>
              <a:rPr lang="en-US" dirty="0"/>
              <a:t>Where are the Waldensians</a:t>
            </a:r>
            <a:r>
              <a:rPr lang="en-US" baseline="0" dirty="0"/>
              <a:t> nowadays? </a:t>
            </a:r>
            <a:r>
              <a:rPr lang="en-US" dirty="0"/>
              <a:t>Why</a:t>
            </a:r>
            <a:r>
              <a:rPr lang="en-US" baseline="0" dirty="0"/>
              <a:t> do you think we don’t hear a lot about the Waldensians nowadays? </a:t>
            </a:r>
          </a:p>
          <a:p>
            <a:r>
              <a:rPr lang="en-US" baseline="0" dirty="0"/>
              <a:t>What exactly were they defending when they accepted to suffer those inhuman deaths? </a:t>
            </a:r>
          </a:p>
          <a:p>
            <a:r>
              <a:rPr lang="en-US" baseline="0" dirty="0"/>
              <a:t>What their vision was like?</a:t>
            </a:r>
            <a:endParaRPr lang="en-US" dirty="0"/>
          </a:p>
          <a:p>
            <a:pPr algn="just" eaLnBrk="1" hangingPunct="1"/>
            <a:endParaRPr lang="pt-BR" dirty="0"/>
          </a:p>
        </p:txBody>
      </p:sp>
    </p:spTree>
    <p:extLst>
      <p:ext uri="{BB962C8B-B14F-4D97-AF65-F5344CB8AC3E}">
        <p14:creationId xmlns:p14="http://schemas.microsoft.com/office/powerpoint/2010/main" val="14715903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Claudia Bandixen</a:t>
            </a:r>
          </a:p>
          <a:p>
            <a:pPr marL="171450" indent="-171450">
              <a:buFont typeface="Arial"/>
              <a:buChar char="•"/>
            </a:pPr>
            <a:endParaRPr lang="en-US" dirty="0"/>
          </a:p>
          <a:p>
            <a:pPr marL="171450" indent="-171450">
              <a:buFont typeface="Arial"/>
              <a:buChar char="•"/>
            </a:pPr>
            <a:r>
              <a:rPr lang="en-US" dirty="0"/>
              <a:t>No</a:t>
            </a:r>
            <a:r>
              <a:rPr lang="en-US" baseline="0" dirty="0"/>
              <a:t> </a:t>
            </a:r>
            <a:r>
              <a:rPr lang="en-US" baseline="0" dirty="0" err="1"/>
              <a:t>início</a:t>
            </a:r>
            <a:r>
              <a:rPr lang="en-US" baseline="0" dirty="0"/>
              <a:t>, </a:t>
            </a:r>
            <a:r>
              <a:rPr lang="en-US" dirty="0" err="1"/>
              <a:t>reinamento</a:t>
            </a:r>
            <a:r>
              <a:rPr lang="en-US" baseline="0" dirty="0"/>
              <a:t> de </a:t>
            </a:r>
            <a:r>
              <a:rPr lang="en-US" baseline="0" dirty="0" err="1"/>
              <a:t>quatro</a:t>
            </a:r>
            <a:r>
              <a:rPr lang="en-US" baseline="0" dirty="0"/>
              <a:t> a </a:t>
            </a:r>
            <a:r>
              <a:rPr lang="en-US" baseline="0" dirty="0" err="1"/>
              <a:t>seis</a:t>
            </a:r>
            <a:r>
              <a:rPr lang="en-US" baseline="0" dirty="0"/>
              <a:t> </a:t>
            </a:r>
            <a:r>
              <a:rPr lang="en-US" baseline="0" dirty="0" err="1"/>
              <a:t>anos</a:t>
            </a:r>
            <a:r>
              <a:rPr lang="en-US" baseline="0" dirty="0"/>
              <a:t>. </a:t>
            </a:r>
            <a:r>
              <a:rPr lang="en-US" baseline="0" dirty="0" err="1"/>
              <a:t>Atualmente</a:t>
            </a:r>
            <a:r>
              <a:rPr lang="en-US" baseline="0" dirty="0"/>
              <a:t>, </a:t>
            </a:r>
            <a:r>
              <a:rPr lang="en-US" baseline="0" dirty="0" err="1"/>
              <a:t>duas</a:t>
            </a:r>
            <a:r>
              <a:rPr lang="en-US" baseline="0" dirty="0"/>
              <a:t> </a:t>
            </a:r>
            <a:r>
              <a:rPr lang="en-US" baseline="0" dirty="0" err="1"/>
              <a:t>semanas</a:t>
            </a:r>
            <a:r>
              <a:rPr lang="en-US" baseline="0" dirty="0"/>
              <a:t>.</a:t>
            </a:r>
          </a:p>
          <a:p>
            <a:pPr marL="171450" indent="-171450">
              <a:buFont typeface="Arial"/>
              <a:buChar char="•"/>
            </a:pPr>
            <a:r>
              <a:rPr lang="en-US" baseline="0" dirty="0" err="1"/>
              <a:t>Pastores</a:t>
            </a:r>
            <a:r>
              <a:rPr lang="en-US" baseline="0" dirty="0"/>
              <a:t>, </a:t>
            </a:r>
            <a:r>
              <a:rPr lang="en-US" baseline="0" dirty="0" err="1"/>
              <a:t>profissionais</a:t>
            </a:r>
            <a:r>
              <a:rPr lang="en-US" baseline="0" dirty="0"/>
              <a:t> </a:t>
            </a:r>
            <a:r>
              <a:rPr lang="en-US" baseline="0" dirty="0" err="1"/>
              <a:t>ou</a:t>
            </a:r>
            <a:r>
              <a:rPr lang="en-US" baseline="0" dirty="0"/>
              <a:t> </a:t>
            </a:r>
            <a:r>
              <a:rPr lang="en-US" baseline="0" dirty="0" err="1"/>
              <a:t>leigos</a:t>
            </a:r>
            <a:r>
              <a:rPr lang="en-US" baseline="0" dirty="0"/>
              <a:t>? </a:t>
            </a:r>
            <a:r>
              <a:rPr lang="en-US" baseline="0" dirty="0" err="1"/>
              <a:t>Somente</a:t>
            </a:r>
            <a:r>
              <a:rPr lang="en-US" baseline="0" dirty="0"/>
              <a:t> </a:t>
            </a:r>
            <a:r>
              <a:rPr lang="en-US" baseline="0" dirty="0" err="1"/>
              <a:t>profissionais</a:t>
            </a:r>
            <a:r>
              <a:rPr lang="en-US" baseline="0" dirty="0"/>
              <a:t>.</a:t>
            </a:r>
          </a:p>
          <a:p>
            <a:pPr marL="171450" indent="-171450">
              <a:buFont typeface="Arial"/>
              <a:buChar char="•"/>
            </a:pPr>
            <a:r>
              <a:rPr lang="en-US" baseline="0" dirty="0"/>
              <a:t>Meta para o </a:t>
            </a:r>
            <a:r>
              <a:rPr lang="en-US" baseline="0" dirty="0" err="1"/>
              <a:t>próximo</a:t>
            </a:r>
            <a:r>
              <a:rPr lang="en-US" baseline="0" dirty="0"/>
              <a:t> </a:t>
            </a:r>
            <a:r>
              <a:rPr lang="en-US" baseline="0" dirty="0" err="1"/>
              <a:t>período</a:t>
            </a:r>
            <a:r>
              <a:rPr lang="en-US" baseline="0" dirty="0"/>
              <a:t> – </a:t>
            </a:r>
            <a:r>
              <a:rPr lang="en-US" baseline="0" dirty="0" err="1"/>
              <a:t>Ter</a:t>
            </a:r>
            <a:r>
              <a:rPr lang="en-US" baseline="0" dirty="0"/>
              <a:t> </a:t>
            </a:r>
            <a:r>
              <a:rPr lang="en-US" baseline="0" dirty="0" err="1"/>
              <a:t>missionários</a:t>
            </a:r>
            <a:r>
              <a:rPr lang="en-US" baseline="0" dirty="0"/>
              <a:t> </a:t>
            </a:r>
            <a:r>
              <a:rPr lang="en-US" baseline="0" dirty="0" err="1"/>
              <a:t>Cristãos</a:t>
            </a:r>
            <a:r>
              <a:rPr lang="en-US" baseline="0" dirty="0"/>
              <a:t>!</a:t>
            </a:r>
          </a:p>
          <a:p>
            <a:pPr marL="171450" indent="-171450">
              <a:buFont typeface="Arial"/>
              <a:buChar char="•"/>
            </a:pPr>
            <a:r>
              <a:rPr lang="en-US" baseline="0" dirty="0"/>
              <a:t>São </a:t>
            </a:r>
            <a:r>
              <a:rPr lang="en-US" baseline="0" dirty="0" err="1"/>
              <a:t>mensageiros</a:t>
            </a:r>
            <a:r>
              <a:rPr lang="en-US" baseline="0" dirty="0"/>
              <a:t> </a:t>
            </a:r>
            <a:r>
              <a:rPr lang="en-US" baseline="0" dirty="0" err="1"/>
              <a:t>sem</a:t>
            </a:r>
            <a:r>
              <a:rPr lang="en-US" baseline="0" dirty="0"/>
              <a:t> uma mensagem.</a:t>
            </a:r>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67</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err="1"/>
              <a:t>Porquê</a:t>
            </a:r>
            <a:r>
              <a:rPr lang="en-US" dirty="0"/>
              <a:t> </a:t>
            </a:r>
            <a:r>
              <a:rPr lang="en-US" dirty="0" err="1"/>
              <a:t>não</a:t>
            </a:r>
            <a:r>
              <a:rPr lang="en-US" dirty="0"/>
              <a:t> </a:t>
            </a:r>
            <a:r>
              <a:rPr lang="en-US" dirty="0" err="1"/>
              <a:t>ouvimos</a:t>
            </a:r>
            <a:r>
              <a:rPr lang="en-US" dirty="0"/>
              <a:t> </a:t>
            </a:r>
            <a:r>
              <a:rPr lang="en-US" dirty="0" err="1"/>
              <a:t>falar</a:t>
            </a:r>
            <a:r>
              <a:rPr lang="en-US" dirty="0"/>
              <a:t> </a:t>
            </a:r>
            <a:r>
              <a:rPr lang="en-US" dirty="0" err="1"/>
              <a:t>acerca</a:t>
            </a:r>
            <a:r>
              <a:rPr lang="en-US" dirty="0"/>
              <a:t> dos </a:t>
            </a:r>
            <a:r>
              <a:rPr lang="en-US" dirty="0" err="1"/>
              <a:t>Morávios</a:t>
            </a:r>
            <a:r>
              <a:rPr lang="en-US" dirty="0"/>
              <a:t>?</a:t>
            </a:r>
            <a:r>
              <a:rPr lang="en-US" baseline="0" dirty="0"/>
              <a:t> </a:t>
            </a:r>
            <a:r>
              <a:rPr lang="en-US" baseline="0" dirty="0" err="1"/>
              <a:t>Não</a:t>
            </a:r>
            <a:r>
              <a:rPr lang="en-US" baseline="0" dirty="0"/>
              <a:t> </a:t>
            </a:r>
            <a:r>
              <a:rPr lang="en-US" baseline="0" dirty="0" err="1"/>
              <a:t>sabemos</a:t>
            </a:r>
            <a:r>
              <a:rPr lang="en-US" baseline="0" dirty="0"/>
              <a:t> </a:t>
            </a:r>
            <a:r>
              <a:rPr lang="en-US" baseline="0" dirty="0" err="1"/>
              <a:t>quem</a:t>
            </a:r>
            <a:r>
              <a:rPr lang="en-US" baseline="0" dirty="0"/>
              <a:t> eles </a:t>
            </a:r>
            <a:r>
              <a:rPr lang="en-US" baseline="0" dirty="0" err="1"/>
              <a:t>são</a:t>
            </a:r>
            <a:r>
              <a:rPr lang="en-US" baseline="0" dirty="0"/>
              <a:t>, no </a:t>
            </a:r>
            <a:r>
              <a:rPr lang="en-US" baseline="0" dirty="0" err="1"/>
              <a:t>que</a:t>
            </a:r>
            <a:r>
              <a:rPr lang="en-US" baseline="0" dirty="0"/>
              <a:t> eles </a:t>
            </a:r>
            <a:r>
              <a:rPr lang="en-US" baseline="0" dirty="0" err="1"/>
              <a:t>acreditam</a:t>
            </a:r>
            <a:r>
              <a:rPr lang="en-US" baseline="0" dirty="0"/>
              <a:t> e o </a:t>
            </a:r>
            <a:r>
              <a:rPr lang="en-US" baseline="0" dirty="0" err="1"/>
              <a:t>que</a:t>
            </a:r>
            <a:r>
              <a:rPr lang="en-US" baseline="0" dirty="0"/>
              <a:t> eles </a:t>
            </a:r>
            <a:r>
              <a:rPr lang="en-US" baseline="0" dirty="0" err="1"/>
              <a:t>fazem</a:t>
            </a:r>
            <a:r>
              <a:rPr lang="en-US" baseline="0" dirty="0"/>
              <a:t>?</a:t>
            </a:r>
            <a:r>
              <a:rPr lang="en-US" dirty="0"/>
              <a:t> </a:t>
            </a:r>
          </a:p>
          <a:p>
            <a:pPr marL="171450" indent="-171450">
              <a:buFont typeface="Arial"/>
              <a:buChar char="•"/>
            </a:pPr>
            <a:r>
              <a:rPr lang="pt-BR" sz="1200" kern="1200" dirty="0">
                <a:solidFill>
                  <a:schemeClr val="tx1"/>
                </a:solidFill>
                <a:effectLst/>
                <a:latin typeface="+mn-lt"/>
                <a:ea typeface="+mn-ea"/>
                <a:cs typeface="+mn-cs"/>
              </a:rPr>
              <a:t>Os Morávios são reconhecidos como a igreja protestante mais antiga. Eles são pioneiros de várias práticas e crenças protestantes, e também são pioneiros em relação à missão,</a:t>
            </a:r>
            <a:r>
              <a:rPr lang="pt-BR" sz="1200" kern="1200" baseline="0" dirty="0">
                <a:solidFill>
                  <a:schemeClr val="tx1"/>
                </a:solidFill>
                <a:effectLst/>
                <a:latin typeface="+mn-lt"/>
                <a:ea typeface="+mn-ea"/>
                <a:cs typeface="+mn-cs"/>
              </a:rPr>
              <a:t> mas perderam a visão que mantinham e consequentemente tornaram-se irrelevantes do ponto de vista missionário.</a:t>
            </a:r>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68</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E</a:t>
            </a:r>
            <a:r>
              <a:rPr lang="en-US" baseline="0" dirty="0"/>
              <a:t> os </a:t>
            </a:r>
            <a:r>
              <a:rPr lang="en-US" baseline="0" dirty="0" err="1"/>
              <a:t>Valdenses</a:t>
            </a:r>
            <a:r>
              <a:rPr lang="en-US" baseline="0" dirty="0"/>
              <a:t>? Esta </a:t>
            </a:r>
            <a:r>
              <a:rPr lang="en-US" baseline="0" dirty="0" err="1"/>
              <a:t>é</a:t>
            </a:r>
            <a:r>
              <a:rPr lang="en-US" baseline="0" dirty="0"/>
              <a:t> </a:t>
            </a:r>
            <a:r>
              <a:rPr lang="en-US" baseline="0" dirty="0" err="1"/>
              <a:t>uma</a:t>
            </a:r>
            <a:r>
              <a:rPr lang="en-US" baseline="0" dirty="0"/>
              <a:t> </a:t>
            </a:r>
            <a:r>
              <a:rPr lang="en-US" baseline="0" dirty="0" err="1"/>
              <a:t>igreja</a:t>
            </a:r>
            <a:r>
              <a:rPr lang="en-US" baseline="0" dirty="0"/>
              <a:t> </a:t>
            </a:r>
            <a:r>
              <a:rPr lang="en-US" baseline="0" dirty="0" err="1"/>
              <a:t>Valdense</a:t>
            </a:r>
            <a:r>
              <a:rPr lang="en-US" baseline="0" dirty="0"/>
              <a:t> </a:t>
            </a:r>
            <a:r>
              <a:rPr lang="en-US" baseline="0" dirty="0" err="1"/>
              <a:t>atualmente</a:t>
            </a:r>
            <a:r>
              <a:rPr lang="en-US" baseline="0" dirty="0"/>
              <a:t>. </a:t>
            </a:r>
            <a:r>
              <a:rPr lang="en-US" baseline="0" dirty="0" err="1"/>
              <a:t>Fica</a:t>
            </a:r>
            <a:r>
              <a:rPr lang="en-US" baseline="0" dirty="0"/>
              <a:t> na </a:t>
            </a:r>
            <a:r>
              <a:rPr lang="en-US" baseline="0" dirty="0" err="1"/>
              <a:t>Itália</a:t>
            </a:r>
            <a:r>
              <a:rPr lang="en-US" baseline="0" dirty="0"/>
              <a:t>, em Pra-del-tor, </a:t>
            </a:r>
            <a:r>
              <a:rPr lang="en-US" baseline="0" dirty="0" err="1"/>
              <a:t>bem</a:t>
            </a:r>
            <a:r>
              <a:rPr lang="en-US" baseline="0" dirty="0"/>
              <a:t> </a:t>
            </a:r>
            <a:r>
              <a:rPr lang="en-US" baseline="0" dirty="0" err="1"/>
              <a:t>próximo</a:t>
            </a:r>
            <a:r>
              <a:rPr lang="en-US" baseline="0" dirty="0"/>
              <a:t> </a:t>
            </a:r>
            <a:r>
              <a:rPr lang="en-US" baseline="0" dirty="0" err="1"/>
              <a:t>ao</a:t>
            </a:r>
            <a:r>
              <a:rPr lang="en-US" baseline="0" dirty="0"/>
              <a:t> local </a:t>
            </a:r>
            <a:r>
              <a:rPr lang="en-US" baseline="0" dirty="0" err="1"/>
              <a:t>onde</a:t>
            </a:r>
            <a:r>
              <a:rPr lang="en-US" baseline="0" dirty="0"/>
              <a:t> um </a:t>
            </a:r>
            <a:r>
              <a:rPr lang="en-US" baseline="0" dirty="0" err="1"/>
              <a:t>dia</a:t>
            </a:r>
            <a:r>
              <a:rPr lang="en-US" baseline="0" dirty="0"/>
              <a:t> </a:t>
            </a:r>
            <a:r>
              <a:rPr lang="en-US" baseline="0" dirty="0" err="1"/>
              <a:t>foi</a:t>
            </a:r>
            <a:r>
              <a:rPr lang="en-US" baseline="0" dirty="0"/>
              <a:t> o </a:t>
            </a:r>
            <a:r>
              <a:rPr lang="en-US" baseline="0" dirty="0" err="1"/>
              <a:t>Colégio</a:t>
            </a:r>
            <a:r>
              <a:rPr lang="en-US" baseline="0" dirty="0"/>
              <a:t> de Barba.  Mas a </a:t>
            </a:r>
            <a:r>
              <a:rPr lang="en-US" baseline="0" dirty="0" err="1"/>
              <a:t>maior</a:t>
            </a:r>
            <a:r>
              <a:rPr lang="en-US" baseline="0" dirty="0"/>
              <a:t> parte do tempo </a:t>
            </a:r>
            <a:r>
              <a:rPr lang="en-US" baseline="0" dirty="0" err="1"/>
              <a:t>ela</a:t>
            </a:r>
            <a:r>
              <a:rPr lang="en-US" baseline="0" dirty="0"/>
              <a:t> </a:t>
            </a:r>
            <a:r>
              <a:rPr lang="en-US" baseline="0" dirty="0" err="1"/>
              <a:t>fica</a:t>
            </a:r>
            <a:r>
              <a:rPr lang="en-US" baseline="0" dirty="0"/>
              <a:t> </a:t>
            </a:r>
            <a:r>
              <a:rPr lang="en-US" baseline="0" dirty="0" err="1"/>
              <a:t>fechada</a:t>
            </a:r>
            <a:r>
              <a:rPr lang="en-US" baseline="0" dirty="0"/>
              <a:t>. </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69</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Waldensian missionaries were trained in their college, the College of </a:t>
            </a:r>
            <a:r>
              <a:rPr lang="en-US" baseline="0" dirty="0" err="1"/>
              <a:t>Barba</a:t>
            </a:r>
            <a:r>
              <a:rPr lang="en-US" baseline="0" dirty="0"/>
              <a:t>. </a:t>
            </a:r>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7</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In October</a:t>
            </a:r>
            <a:r>
              <a:rPr lang="en-US" baseline="0" dirty="0"/>
              <a:t> 12, 1532, the Waldensians held a synod in the town of </a:t>
            </a:r>
            <a:r>
              <a:rPr lang="en-US" baseline="0" dirty="0" err="1"/>
              <a:t>Chamforans</a:t>
            </a:r>
            <a:r>
              <a:rPr lang="en-US" baseline="0" dirty="0"/>
              <a:t> to consider whether or not to Joy the reformers. William </a:t>
            </a:r>
            <a:r>
              <a:rPr lang="en-US" baseline="0" dirty="0" err="1"/>
              <a:t>Farel</a:t>
            </a:r>
            <a:r>
              <a:rPr lang="en-US" baseline="0" dirty="0"/>
              <a:t>, the founder of the Reformed Church,  who knew the Waldensians and spoke their language, urged them to join the reformation and  leave secrecy. The synod sat for six days, and  a new Confession of faith with Reformed doctrines  was formulated with seventeen articles. In consequence the Waldensians became more strongly aligned with the Protestant groups and in 1655 accepted the </a:t>
            </a:r>
            <a:r>
              <a:rPr lang="en-US" i="1" baseline="0" dirty="0"/>
              <a:t>Confession of Augsburg. (official creed of the Lutheran Church). </a:t>
            </a:r>
            <a:r>
              <a:rPr lang="en-US" i="0" baseline="0" dirty="0"/>
              <a:t> </a:t>
            </a:r>
          </a:p>
          <a:p>
            <a:pPr marL="171450" indent="-171450">
              <a:buFont typeface="Arial"/>
              <a:buChar char="•"/>
            </a:pPr>
            <a:r>
              <a:rPr lang="en-US" i="0" baseline="0" dirty="0"/>
              <a:t> In 1848 they became known as the Waldensian Evangelical Church and in 1975 the The Waldensian Church joined  the Italian Methodist Church to form the Union of the Waldensian  and Methodist Churches, which is a member of the World Council of Churches.</a:t>
            </a:r>
          </a:p>
          <a:p>
            <a:pPr marL="171450" indent="-171450">
              <a:buFont typeface="Arial"/>
              <a:buChar char="•"/>
            </a:pPr>
            <a:r>
              <a:rPr lang="en-US" i="0" baseline="0" dirty="0"/>
              <a:t>Most historians believe that the Waldensian Movement came to an end at the time of reformation when it merged (</a:t>
            </a:r>
            <a:r>
              <a:rPr lang="en-US" i="0" baseline="0" dirty="0" err="1"/>
              <a:t>fundiram</a:t>
            </a:r>
            <a:r>
              <a:rPr lang="en-US" i="0" baseline="0" dirty="0"/>
              <a:t>) with </a:t>
            </a:r>
            <a:r>
              <a:rPr lang="en-US" i="0" baseline="0" dirty="0" err="1"/>
              <a:t>protestantism</a:t>
            </a:r>
            <a:endParaRPr lang="en-US" i="1" dirty="0"/>
          </a:p>
        </p:txBody>
      </p:sp>
      <p:sp>
        <p:nvSpPr>
          <p:cNvPr id="4" name="Slide Number Placeholder 3"/>
          <p:cNvSpPr>
            <a:spLocks noGrp="1"/>
          </p:cNvSpPr>
          <p:nvPr>
            <p:ph type="sldNum" sz="quarter" idx="10"/>
          </p:nvPr>
        </p:nvSpPr>
        <p:spPr/>
        <p:txBody>
          <a:bodyPr/>
          <a:lstStyle/>
          <a:p>
            <a:fld id="{65DE7C1C-04BB-4B71-B63A-AFF69356DE5C}" type="slidenum">
              <a:rPr lang="pt-BR" smtClean="0"/>
              <a:t>70</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A parte triste desta linda história é que estes importantes Movimentos A parte triste desta linda história é que estes importantes Movimentos falharam em manter viva a visão que os levaram aos pontos mais remotos deste planeta e que os habilitaram a suportar com resignação e confiança as mais variadas formas de perseguição e morte. Como consequência, atualmente eles deixaram de ser relevantes do ponto de vista missionário. </a:t>
            </a:r>
          </a:p>
          <a:p>
            <a:endParaRPr lang="en-US" i="0" dirty="0"/>
          </a:p>
        </p:txBody>
      </p:sp>
      <p:sp>
        <p:nvSpPr>
          <p:cNvPr id="4" name="Slide Number Placeholder 3"/>
          <p:cNvSpPr>
            <a:spLocks noGrp="1"/>
          </p:cNvSpPr>
          <p:nvPr>
            <p:ph type="sldNum" sz="quarter" idx="10"/>
          </p:nvPr>
        </p:nvSpPr>
        <p:spPr/>
        <p:txBody>
          <a:bodyPr/>
          <a:lstStyle/>
          <a:p>
            <a:fld id="{65DE7C1C-04BB-4B71-B63A-AFF69356DE5C}" type="slidenum">
              <a:rPr lang="pt-BR" smtClean="0"/>
              <a:t>71</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Ap. 10: 10-11</a:t>
            </a: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Quando</a:t>
            </a:r>
            <a:r>
              <a:rPr lang="pt-BR" sz="1200" kern="1200" baseline="0" dirty="0">
                <a:solidFill>
                  <a:schemeClr val="tx1"/>
                </a:solidFill>
                <a:effectLst/>
                <a:latin typeface="+mn-lt"/>
                <a:ea typeface="+mn-ea"/>
                <a:cs typeface="+mn-cs"/>
              </a:rPr>
              <a:t> os primeiros Adventistas entenderam estes versos, eles compreenderam que o grande desapontamento de 1844, longe de ser um erro de cálculo, era parte integrante da profecia, e que agora eles deveriam pregar outra vez, a muitas tribos, línguas, povos e nações. Esta passou a ser a nossa Grande Comissão. O conteúdo da mensagem a ser pregada, estava em Ap. 14:6-12; as três mensagens angélicas. É esta visão que tem nos empurrado até os pontos mais remotos deste planeta. e nos últimos 155 anos nós temos pregado esta mensagem, </a:t>
            </a:r>
            <a:r>
              <a:rPr lang="pt-BR" sz="1200" kern="1200" dirty="0">
                <a:solidFill>
                  <a:schemeClr val="tx1"/>
                </a:solidFill>
                <a:effectLst/>
                <a:latin typeface="+mn-lt"/>
                <a:ea typeface="+mn-ea"/>
                <a:cs typeface="+mn-cs"/>
              </a:rPr>
              <a:t>temos mantido viva a nossa visão. Somos uma igreja que pelo próprio nome anuncia que acredita na volta de Jesus. </a:t>
            </a:r>
            <a:endParaRPr lang="en-US" i="0" dirty="0"/>
          </a:p>
        </p:txBody>
      </p:sp>
      <p:sp>
        <p:nvSpPr>
          <p:cNvPr id="4" name="Slide Number Placeholder 3"/>
          <p:cNvSpPr>
            <a:spLocks noGrp="1"/>
          </p:cNvSpPr>
          <p:nvPr>
            <p:ph type="sldNum" sz="quarter" idx="10"/>
          </p:nvPr>
        </p:nvSpPr>
        <p:spPr/>
        <p:txBody>
          <a:bodyPr/>
          <a:lstStyle/>
          <a:p>
            <a:fld id="{65DE7C1C-04BB-4B71-B63A-AFF69356DE5C}" type="slidenum">
              <a:rPr lang="pt-BR" smtClean="0"/>
              <a:t>72</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“Faço parte de um grupo de ‘crentes’ que está aguardando a volta de Isa-al-</a:t>
            </a:r>
            <a:r>
              <a:rPr lang="pt-BR" sz="1200" kern="1200" dirty="0" err="1">
                <a:solidFill>
                  <a:schemeClr val="tx1"/>
                </a:solidFill>
                <a:effectLst/>
                <a:latin typeface="+mn-lt"/>
                <a:ea typeface="+mn-ea"/>
                <a:cs typeface="+mn-cs"/>
              </a:rPr>
              <a:t>Masih</a:t>
            </a:r>
            <a:r>
              <a:rPr lang="pt-BR" sz="1200" kern="1200" dirty="0">
                <a:solidFill>
                  <a:schemeClr val="tx1"/>
                </a:solidFill>
                <a:effectLst/>
                <a:latin typeface="+mn-lt"/>
                <a:ea typeface="+mn-ea"/>
                <a:cs typeface="+mn-cs"/>
              </a:rPr>
              <a:t>” (Jesus). Lá em </a:t>
            </a:r>
            <a:r>
              <a:rPr lang="pt-BR" sz="1200" kern="1200" dirty="0" err="1">
                <a:solidFill>
                  <a:schemeClr val="tx1"/>
                </a:solidFill>
                <a:effectLst/>
                <a:latin typeface="+mn-lt"/>
                <a:ea typeface="+mn-ea"/>
                <a:cs typeface="+mn-cs"/>
              </a:rPr>
              <a:t>singapura</a:t>
            </a:r>
            <a:r>
              <a:rPr lang="pt-BR" sz="1200" kern="1200" dirty="0">
                <a:solidFill>
                  <a:schemeClr val="tx1"/>
                </a:solidFill>
                <a:effectLst/>
                <a:latin typeface="+mn-lt"/>
                <a:ea typeface="+mn-ea"/>
                <a:cs typeface="+mn-cs"/>
              </a:rPr>
              <a:t>, numa cidade com menos de 20% de Cristãos, dentro de uma mesquita,</a:t>
            </a:r>
            <a:r>
              <a:rPr lang="pt-BR" sz="1200" kern="1200" baseline="0" dirty="0">
                <a:solidFill>
                  <a:schemeClr val="tx1"/>
                </a:solidFill>
                <a:effectLst/>
                <a:latin typeface="+mn-lt"/>
                <a:ea typeface="+mn-ea"/>
                <a:cs typeface="+mn-cs"/>
              </a:rPr>
              <a:t> havia alguém que sabia há no mundo um grupo de crentes que estão aguardando a volta de Jesus, os </a:t>
            </a:r>
            <a:r>
              <a:rPr lang="pt-BR" sz="1200" kern="1200" baseline="0" dirty="0" err="1">
                <a:solidFill>
                  <a:schemeClr val="tx1"/>
                </a:solidFill>
                <a:effectLst/>
                <a:latin typeface="+mn-lt"/>
                <a:ea typeface="+mn-ea"/>
                <a:cs typeface="+mn-cs"/>
              </a:rPr>
              <a:t>Adeventistas</a:t>
            </a:r>
            <a:r>
              <a:rPr lang="pt-BR" sz="1200" kern="1200" baseline="0" dirty="0">
                <a:solidFill>
                  <a:schemeClr val="tx1"/>
                </a:solidFill>
                <a:effectLst/>
                <a:latin typeface="+mn-lt"/>
                <a:ea typeface="+mn-ea"/>
                <a:cs typeface="+mn-cs"/>
              </a:rPr>
              <a:t> do Sétimo Dia.</a:t>
            </a:r>
            <a:endParaRPr lang="pt-B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Fiquei feliz quando li recentemente Lisa </a:t>
            </a:r>
            <a:r>
              <a:rPr lang="pt-BR" sz="1200" kern="1200" dirty="0" err="1">
                <a:solidFill>
                  <a:schemeClr val="tx1"/>
                </a:solidFill>
                <a:effectLst/>
                <a:latin typeface="+mn-lt"/>
                <a:ea typeface="+mn-ea"/>
                <a:cs typeface="+mn-cs"/>
              </a:rPr>
              <a:t>Beardsley-Hardy</a:t>
            </a:r>
            <a:r>
              <a:rPr lang="pt-BR" sz="1200" kern="1200" dirty="0">
                <a:solidFill>
                  <a:schemeClr val="tx1"/>
                </a:solidFill>
                <a:effectLst/>
                <a:latin typeface="+mn-lt"/>
                <a:ea typeface="+mn-ea"/>
                <a:cs typeface="+mn-cs"/>
              </a:rPr>
              <a:t> dizer:</a:t>
            </a:r>
            <a:endParaRPr lang="en-US" i="0" dirty="0"/>
          </a:p>
        </p:txBody>
      </p:sp>
      <p:sp>
        <p:nvSpPr>
          <p:cNvPr id="4" name="Slide Number Placeholder 3"/>
          <p:cNvSpPr>
            <a:spLocks noGrp="1"/>
          </p:cNvSpPr>
          <p:nvPr>
            <p:ph type="sldNum" sz="quarter" idx="10"/>
          </p:nvPr>
        </p:nvSpPr>
        <p:spPr/>
        <p:txBody>
          <a:bodyPr/>
          <a:lstStyle/>
          <a:p>
            <a:fld id="{65DE7C1C-04BB-4B71-B63A-AFF69356DE5C}" type="slidenum">
              <a:rPr lang="pt-BR" smtClean="0"/>
              <a:t>73</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É “embaraçoso” pois acreditamos que Jesus já poderia ter voltado antes e que nós </a:t>
            </a:r>
            <a:r>
              <a:rPr lang="pt-BR" sz="1200" kern="1200" dirty="0" err="1">
                <a:solidFill>
                  <a:schemeClr val="tx1"/>
                </a:solidFill>
                <a:effectLst/>
                <a:latin typeface="+mn-lt"/>
                <a:ea typeface="+mn-ea"/>
                <a:cs typeface="+mn-cs"/>
              </a:rPr>
              <a:t>poderiamos</a:t>
            </a:r>
            <a:r>
              <a:rPr lang="pt-BR" sz="1200" kern="1200" baseline="0" dirty="0">
                <a:solidFill>
                  <a:schemeClr val="tx1"/>
                </a:solidFill>
                <a:effectLst/>
                <a:latin typeface="+mn-lt"/>
                <a:ea typeface="+mn-ea"/>
                <a:cs typeface="+mn-cs"/>
              </a:rPr>
              <a:t> ter</a:t>
            </a:r>
            <a:r>
              <a:rPr lang="pt-BR" sz="1200" kern="1200" dirty="0">
                <a:solidFill>
                  <a:schemeClr val="tx1"/>
                </a:solidFill>
                <a:effectLst/>
                <a:latin typeface="+mn-lt"/>
                <a:ea typeface="+mn-ea"/>
                <a:cs typeface="+mn-cs"/>
              </a:rPr>
              <a:t> contribuído nesse processo através da pregação do evangelho eterno a cada habitante do planeta. Ao mesmo</a:t>
            </a:r>
            <a:r>
              <a:rPr lang="pt-BR" sz="1200" kern="1200" baseline="0" dirty="0">
                <a:solidFill>
                  <a:schemeClr val="tx1"/>
                </a:solidFill>
                <a:effectLst/>
                <a:latin typeface="+mn-lt"/>
                <a:ea typeface="+mn-ea"/>
                <a:cs typeface="+mn-cs"/>
              </a:rPr>
              <a:t> tempo é uma afirmação da nossa fé pois o nosso nome anuncia a nossa fé na volta de Jesus.</a:t>
            </a:r>
            <a:endParaRPr lang="pt-BR" sz="1200" kern="1200" dirty="0">
              <a:solidFill>
                <a:schemeClr val="tx1"/>
              </a:solidFill>
              <a:effectLst/>
              <a:latin typeface="+mn-lt"/>
              <a:ea typeface="+mn-ea"/>
              <a:cs typeface="+mn-cs"/>
            </a:endParaRPr>
          </a:p>
          <a:p>
            <a:endParaRPr lang="en-US" i="0" dirty="0"/>
          </a:p>
        </p:txBody>
      </p:sp>
      <p:sp>
        <p:nvSpPr>
          <p:cNvPr id="4" name="Slide Number Placeholder 3"/>
          <p:cNvSpPr>
            <a:spLocks noGrp="1"/>
          </p:cNvSpPr>
          <p:nvPr>
            <p:ph type="sldNum" sz="quarter" idx="10"/>
          </p:nvPr>
        </p:nvSpPr>
        <p:spPr/>
        <p:txBody>
          <a:bodyPr/>
          <a:lstStyle/>
          <a:p>
            <a:fld id="{65DE7C1C-04BB-4B71-B63A-AFF69356DE5C}" type="slidenum">
              <a:rPr lang="pt-BR" smtClean="0"/>
              <a:t>74</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Enquanto mantivermos viva esta visão, saberemos o que estamos fazendo aqui</a:t>
            </a:r>
            <a:endParaRPr lang="en-US" i="0" dirty="0"/>
          </a:p>
        </p:txBody>
      </p:sp>
      <p:sp>
        <p:nvSpPr>
          <p:cNvPr id="4" name="Slide Number Placeholder 3"/>
          <p:cNvSpPr>
            <a:spLocks noGrp="1"/>
          </p:cNvSpPr>
          <p:nvPr>
            <p:ph type="sldNum" sz="quarter" idx="10"/>
          </p:nvPr>
        </p:nvSpPr>
        <p:spPr/>
        <p:txBody>
          <a:bodyPr/>
          <a:lstStyle/>
          <a:p>
            <a:fld id="{65DE7C1C-04BB-4B71-B63A-AFF69356DE5C}" type="slidenum">
              <a:rPr lang="pt-BR" smtClean="0"/>
              <a:t>75</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Placeholder 2"/>
          <p:cNvSpPr>
            <a:spLocks noGrp="1" noRot="1" noChangeAspect="1" noChangeArrowheads="1" noTextEdit="1"/>
          </p:cNvSpPr>
          <p:nvPr>
            <p:ph type="sldImg"/>
          </p:nvPr>
        </p:nvSpPr>
        <p:spPr>
          <a:ln/>
        </p:spPr>
      </p:sp>
      <p:sp>
        <p:nvSpPr>
          <p:cNvPr id="15362" name="Placeholder 3"/>
          <p:cNvSpPr>
            <a:spLocks noGrp="1" noChangeArrowheads="1"/>
          </p:cNvSpPr>
          <p:nvPr>
            <p:ph type="body" idx="1"/>
          </p:nvPr>
        </p:nvSpPr>
        <p:spPr>
          <a:noFill/>
          <a:ln/>
        </p:spPr>
        <p:txBody>
          <a:bodyPr/>
          <a:lstStyle/>
          <a:p>
            <a:pPr eaLnBrk="1" hangingPunct="1"/>
            <a:r>
              <a:rPr lang="pt-BR" baseline="0" dirty="0"/>
              <a:t>Contudo, eu não poderia deixar de dizer que,  embora nós saibamos que a  igreja vai triunfar, mas isso não significa necessariamente que eu ou você iremos triunfar com ela. Se nós  não mantivermos viva a visão, nós podemos nos tornar irrelevante do ponto de vista missionário.</a:t>
            </a:r>
          </a:p>
          <a:p>
            <a:pPr eaLnBrk="1" hangingPunct="1"/>
            <a:endParaRPr lang="pt-BR" baseline="0" dirty="0"/>
          </a:p>
          <a:p>
            <a:pPr marL="171450" indent="-171450">
              <a:buFont typeface="Arial" pitchFamily="34" charset="0"/>
              <a:buChar char="•"/>
            </a:pPr>
            <a:r>
              <a:rPr lang="en-US" sz="1200" kern="1200" baseline="0" dirty="0">
                <a:solidFill>
                  <a:schemeClr val="tx1"/>
                </a:solidFill>
                <a:effectLst/>
                <a:latin typeface="+mn-lt"/>
                <a:ea typeface="+mn-ea"/>
                <a:cs typeface="+mn-cs"/>
              </a:rPr>
              <a:t>Quando </a:t>
            </a:r>
            <a:r>
              <a:rPr lang="en-US" sz="1200" kern="1200" baseline="0" dirty="0" err="1">
                <a:solidFill>
                  <a:schemeClr val="tx1"/>
                </a:solidFill>
                <a:effectLst/>
                <a:latin typeface="+mn-lt"/>
                <a:ea typeface="+mn-ea"/>
                <a:cs typeface="+mn-cs"/>
              </a:rPr>
              <a:t>você</a:t>
            </a:r>
            <a:r>
              <a:rPr lang="en-US" sz="1200" kern="1200" baseline="0" dirty="0">
                <a:solidFill>
                  <a:schemeClr val="tx1"/>
                </a:solidFill>
                <a:effectLst/>
                <a:latin typeface="+mn-lt"/>
                <a:ea typeface="+mn-ea"/>
                <a:cs typeface="+mn-cs"/>
              </a:rPr>
              <a:t> se </a:t>
            </a:r>
            <a:r>
              <a:rPr lang="en-US" sz="1200" kern="1200" baseline="0" dirty="0" err="1">
                <a:solidFill>
                  <a:schemeClr val="tx1"/>
                </a:solidFill>
                <a:effectLst/>
                <a:latin typeface="+mn-lt"/>
                <a:ea typeface="+mn-ea"/>
                <a:cs typeface="+mn-cs"/>
              </a:rPr>
              <a:t>inscreve</a:t>
            </a:r>
            <a:r>
              <a:rPr lang="en-US" sz="1200" kern="1200" baseline="0" dirty="0">
                <a:solidFill>
                  <a:schemeClr val="tx1"/>
                </a:solidFill>
                <a:effectLst/>
                <a:latin typeface="+mn-lt"/>
                <a:ea typeface="+mn-ea"/>
                <a:cs typeface="+mn-cs"/>
              </a:rPr>
              <a:t> para </a:t>
            </a:r>
            <a:r>
              <a:rPr lang="en-US" sz="1200" kern="1200" baseline="0" dirty="0" err="1">
                <a:solidFill>
                  <a:schemeClr val="tx1"/>
                </a:solidFill>
                <a:effectLst/>
                <a:latin typeface="+mn-lt"/>
                <a:ea typeface="+mn-ea"/>
                <a:cs typeface="+mn-cs"/>
              </a:rPr>
              <a:t>participar</a:t>
            </a:r>
            <a:r>
              <a:rPr lang="en-US" sz="1200" kern="1200" baseline="0" dirty="0">
                <a:solidFill>
                  <a:schemeClr val="tx1"/>
                </a:solidFill>
                <a:effectLst/>
                <a:latin typeface="+mn-lt"/>
                <a:ea typeface="+mn-ea"/>
                <a:cs typeface="+mn-cs"/>
              </a:rPr>
              <a:t> da corrida por </a:t>
            </a:r>
            <a:r>
              <a:rPr lang="en-US" sz="1200" kern="1200" baseline="0" dirty="0" err="1">
                <a:solidFill>
                  <a:schemeClr val="tx1"/>
                </a:solidFill>
                <a:effectLst/>
                <a:latin typeface="+mn-lt"/>
                <a:ea typeface="+mn-ea"/>
                <a:cs typeface="+mn-cs"/>
              </a:rPr>
              <a:t>posições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você</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está</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perdeendo</a:t>
            </a:r>
            <a:r>
              <a:rPr lang="en-US" sz="1200" kern="1200" baseline="0" dirty="0">
                <a:solidFill>
                  <a:schemeClr val="tx1"/>
                </a:solidFill>
                <a:effectLst/>
                <a:latin typeface="+mn-lt"/>
                <a:ea typeface="+mn-ea"/>
                <a:cs typeface="+mn-cs"/>
              </a:rPr>
              <a:t> a </a:t>
            </a:r>
            <a:r>
              <a:rPr lang="en-US" sz="1200" kern="1200" baseline="0" dirty="0" err="1">
                <a:solidFill>
                  <a:schemeClr val="tx1"/>
                </a:solidFill>
                <a:effectLst/>
                <a:latin typeface="+mn-lt"/>
                <a:ea typeface="+mn-ea"/>
                <a:cs typeface="+mn-cs"/>
              </a:rPr>
              <a:t>visão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Você</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está</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correndo</a:t>
            </a:r>
            <a:r>
              <a:rPr lang="en-US" sz="1200" kern="1200" baseline="0" dirty="0">
                <a:solidFill>
                  <a:schemeClr val="tx1"/>
                </a:solidFill>
                <a:effectLst/>
                <a:latin typeface="+mn-lt"/>
                <a:ea typeface="+mn-ea"/>
                <a:cs typeface="+mn-cs"/>
              </a:rPr>
              <a:t> o </a:t>
            </a:r>
            <a:r>
              <a:rPr lang="en-US" sz="1200" kern="1200" baseline="0" dirty="0" err="1">
                <a:solidFill>
                  <a:schemeClr val="tx1"/>
                </a:solidFill>
                <a:effectLst/>
                <a:latin typeface="+mn-lt"/>
                <a:ea typeface="+mn-ea"/>
                <a:cs typeface="+mn-cs"/>
              </a:rPr>
              <a:t>risco</a:t>
            </a:r>
            <a:r>
              <a:rPr lang="en-US" sz="1200" kern="1200" baseline="0" dirty="0">
                <a:solidFill>
                  <a:schemeClr val="tx1"/>
                </a:solidFill>
                <a:effectLst/>
                <a:latin typeface="+mn-lt"/>
                <a:ea typeface="+mn-ea"/>
                <a:cs typeface="+mn-cs"/>
              </a:rPr>
              <a:t> de se </a:t>
            </a:r>
            <a:r>
              <a:rPr lang="en-US" sz="1200" kern="1200" baseline="0" dirty="0" err="1">
                <a:solidFill>
                  <a:schemeClr val="tx1"/>
                </a:solidFill>
                <a:effectLst/>
                <a:latin typeface="+mn-lt"/>
                <a:ea typeface="+mn-ea"/>
                <a:cs typeface="+mn-cs"/>
              </a:rPr>
              <a:t>tornar</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irrelevante</a:t>
            </a:r>
            <a:r>
              <a:rPr lang="en-US" sz="1200" kern="1200" baseline="0" dirty="0">
                <a:solidFill>
                  <a:schemeClr val="tx1"/>
                </a:solidFill>
                <a:effectLst/>
                <a:latin typeface="+mn-lt"/>
                <a:ea typeface="+mn-ea"/>
                <a:cs typeface="+mn-cs"/>
              </a:rPr>
              <a:t> do </a:t>
            </a:r>
            <a:r>
              <a:rPr lang="en-US" sz="1200" kern="1200" baseline="0" dirty="0" err="1">
                <a:solidFill>
                  <a:schemeClr val="tx1"/>
                </a:solidFill>
                <a:effectLst/>
                <a:latin typeface="+mn-lt"/>
                <a:ea typeface="+mn-ea"/>
                <a:cs typeface="+mn-cs"/>
              </a:rPr>
              <a:t>ponto</a:t>
            </a:r>
            <a:r>
              <a:rPr lang="en-US" sz="1200" kern="1200" baseline="0" dirty="0">
                <a:solidFill>
                  <a:schemeClr val="tx1"/>
                </a:solidFill>
                <a:effectLst/>
                <a:latin typeface="+mn-lt"/>
                <a:ea typeface="+mn-ea"/>
                <a:cs typeface="+mn-cs"/>
              </a:rPr>
              <a:t> de vista </a:t>
            </a:r>
            <a:r>
              <a:rPr lang="en-US" sz="1200" kern="1200" baseline="0" dirty="0" err="1">
                <a:solidFill>
                  <a:schemeClr val="tx1"/>
                </a:solidFill>
                <a:effectLst/>
                <a:latin typeface="+mn-lt"/>
                <a:ea typeface="+mn-ea"/>
                <a:cs typeface="+mn-cs"/>
              </a:rPr>
              <a:t>missionário</a:t>
            </a:r>
            <a:r>
              <a:rPr lang="en-US" sz="1200" kern="1200" baseline="0" dirty="0">
                <a:solidFill>
                  <a:schemeClr val="tx1"/>
                </a:solidFill>
                <a:effectLst/>
                <a:latin typeface="+mn-lt"/>
                <a:ea typeface="+mn-ea"/>
                <a:cs typeface="+mn-cs"/>
              </a:rPr>
              <a:t>. O </a:t>
            </a:r>
            <a:r>
              <a:rPr lang="en-US" sz="1200" kern="1200" baseline="0" dirty="0" err="1">
                <a:solidFill>
                  <a:schemeClr val="tx1"/>
                </a:solidFill>
                <a:effectLst/>
                <a:latin typeface="+mn-lt"/>
                <a:ea typeface="+mn-ea"/>
                <a:cs typeface="+mn-cs"/>
              </a:rPr>
              <a:t>ministério</a:t>
            </a:r>
            <a:r>
              <a:rPr lang="en-US" sz="1200" kern="1200" baseline="0" dirty="0">
                <a:solidFill>
                  <a:schemeClr val="tx1"/>
                </a:solidFill>
                <a:effectLst/>
                <a:latin typeface="+mn-lt"/>
                <a:ea typeface="+mn-ea"/>
                <a:cs typeface="+mn-cs"/>
              </a:rPr>
              <a:t> não </a:t>
            </a:r>
            <a:r>
              <a:rPr lang="en-US" sz="1200" kern="1200" baseline="0" dirty="0" err="1">
                <a:solidFill>
                  <a:schemeClr val="tx1"/>
                </a:solidFill>
                <a:effectLst/>
                <a:latin typeface="+mn-lt"/>
                <a:ea typeface="+mn-ea"/>
                <a:cs typeface="+mn-cs"/>
              </a:rPr>
              <a:t>é</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uma</a:t>
            </a:r>
            <a:r>
              <a:rPr lang="en-US" sz="1200" kern="1200" baseline="0" dirty="0">
                <a:solidFill>
                  <a:schemeClr val="tx1"/>
                </a:solidFill>
                <a:effectLst/>
                <a:latin typeface="+mn-lt"/>
                <a:ea typeface="+mn-ea"/>
                <a:cs typeface="+mn-cs"/>
              </a:rPr>
              <a:t> carreira com </a:t>
            </a:r>
            <a:r>
              <a:rPr lang="en-US" sz="1200" kern="1200" baseline="0" dirty="0" err="1">
                <a:solidFill>
                  <a:schemeClr val="tx1"/>
                </a:solidFill>
                <a:effectLst/>
                <a:latin typeface="+mn-lt"/>
                <a:ea typeface="+mn-ea"/>
                <a:cs typeface="+mn-cs"/>
              </a:rPr>
              <a:t>degraus</a:t>
            </a:r>
            <a:r>
              <a:rPr lang="en-US" sz="1200" kern="1200" baseline="0" dirty="0">
                <a:solidFill>
                  <a:schemeClr val="tx1"/>
                </a:solidFill>
                <a:effectLst/>
                <a:latin typeface="+mn-lt"/>
                <a:ea typeface="+mn-ea"/>
                <a:cs typeface="+mn-cs"/>
              </a:rPr>
              <a:t> de </a:t>
            </a:r>
            <a:r>
              <a:rPr lang="en-US" sz="1200" kern="1200" baseline="0" dirty="0" err="1">
                <a:solidFill>
                  <a:schemeClr val="tx1"/>
                </a:solidFill>
                <a:effectLst/>
                <a:latin typeface="+mn-lt"/>
                <a:ea typeface="+mn-ea"/>
                <a:cs typeface="+mn-cs"/>
              </a:rPr>
              <a:t>ascensão</a:t>
            </a:r>
            <a:r>
              <a:rPr lang="en-US" sz="1200" kern="1200" baseline="0" dirty="0">
                <a:solidFill>
                  <a:schemeClr val="tx1"/>
                </a:solidFill>
                <a:effectLst/>
                <a:latin typeface="+mn-lt"/>
                <a:ea typeface="+mn-ea"/>
                <a:cs typeface="+mn-cs"/>
              </a:rPr>
              <a:t>. O </a:t>
            </a:r>
            <a:r>
              <a:rPr lang="en-US" sz="1200" kern="1200" baseline="0" dirty="0" err="1">
                <a:solidFill>
                  <a:schemeClr val="tx1"/>
                </a:solidFill>
                <a:effectLst/>
                <a:latin typeface="+mn-lt"/>
                <a:ea typeface="+mn-ea"/>
                <a:cs typeface="+mn-cs"/>
              </a:rPr>
              <a:t>ministério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é</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uma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missão</a:t>
            </a:r>
            <a:r>
              <a:rPr lang="en-US" sz="1200" kern="1200" baseline="0" dirty="0">
                <a:solidFill>
                  <a:schemeClr val="tx1"/>
                </a:solidFill>
                <a:effectLst/>
                <a:latin typeface="+mn-lt"/>
                <a:ea typeface="+mn-ea"/>
                <a:cs typeface="+mn-cs"/>
              </a:rPr>
              <a:t> e </a:t>
            </a:r>
            <a:r>
              <a:rPr lang="en-US" sz="1200" kern="1200" baseline="0" dirty="0" err="1">
                <a:solidFill>
                  <a:schemeClr val="tx1"/>
                </a:solidFill>
                <a:effectLst/>
                <a:latin typeface="+mn-lt"/>
                <a:ea typeface="+mn-ea"/>
                <a:cs typeface="+mn-cs"/>
              </a:rPr>
              <a:t>tem</a:t>
            </a:r>
            <a:r>
              <a:rPr lang="en-US" sz="1200" kern="1200" baseline="0" dirty="0">
                <a:solidFill>
                  <a:schemeClr val="tx1"/>
                </a:solidFill>
                <a:effectLst/>
                <a:latin typeface="+mn-lt"/>
                <a:ea typeface="+mn-ea"/>
                <a:cs typeface="+mn-cs"/>
              </a:rPr>
              <a:t> na </a:t>
            </a:r>
            <a:r>
              <a:rPr lang="en-US" sz="1200" kern="1200" baseline="0" dirty="0" err="1">
                <a:solidFill>
                  <a:schemeClr val="tx1"/>
                </a:solidFill>
                <a:effectLst/>
                <a:latin typeface="+mn-lt"/>
                <a:ea typeface="+mn-ea"/>
                <a:cs typeface="+mn-cs"/>
              </a:rPr>
              <a:t>missão</a:t>
            </a:r>
            <a:r>
              <a:rPr lang="en-US" sz="1200" kern="1200" baseline="0" dirty="0">
                <a:solidFill>
                  <a:schemeClr val="tx1"/>
                </a:solidFill>
                <a:effectLst/>
                <a:latin typeface="+mn-lt"/>
                <a:ea typeface="+mn-ea"/>
                <a:cs typeface="+mn-cs"/>
              </a:rPr>
              <a:t> a </a:t>
            </a:r>
            <a:r>
              <a:rPr lang="en-US" sz="1200" kern="1200" baseline="0" dirty="0" err="1">
                <a:solidFill>
                  <a:schemeClr val="tx1"/>
                </a:solidFill>
                <a:effectLst/>
                <a:latin typeface="+mn-lt"/>
                <a:ea typeface="+mn-ea"/>
                <a:cs typeface="+mn-cs"/>
              </a:rPr>
              <a:t>sua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motivação</a:t>
            </a:r>
            <a:r>
              <a:rPr lang="en-US" sz="1200" kern="1200" baseline="0" dirty="0">
                <a:solidFill>
                  <a:schemeClr val="tx1"/>
                </a:solidFill>
                <a:effectLst/>
                <a:latin typeface="+mn-lt"/>
                <a:ea typeface="+mn-ea"/>
                <a:cs typeface="+mn-cs"/>
              </a:rPr>
              <a:t>.</a:t>
            </a:r>
          </a:p>
          <a:p>
            <a:pPr marL="171450" indent="-171450">
              <a:buFont typeface="Arial" pitchFamily="34" charset="0"/>
              <a:buChar char="•"/>
            </a:pPr>
            <a:r>
              <a:rPr lang="en-US" sz="1200" kern="1200" baseline="0" dirty="0">
                <a:solidFill>
                  <a:schemeClr val="tx1"/>
                </a:solidFill>
                <a:effectLst/>
                <a:latin typeface="+mn-lt"/>
                <a:ea typeface="+mn-ea"/>
                <a:cs typeface="+mn-cs"/>
              </a:rPr>
              <a:t>Quando </a:t>
            </a:r>
            <a:r>
              <a:rPr lang="en-US" sz="1200" kern="1200" baseline="0" dirty="0" err="1">
                <a:solidFill>
                  <a:schemeClr val="tx1"/>
                </a:solidFill>
                <a:effectLst/>
                <a:latin typeface="+mn-lt"/>
                <a:ea typeface="+mn-ea"/>
                <a:cs typeface="+mn-cs"/>
              </a:rPr>
              <a:t>você</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permite</a:t>
            </a:r>
            <a:r>
              <a:rPr lang="en-US" sz="1200" kern="1200" baseline="0" dirty="0">
                <a:solidFill>
                  <a:schemeClr val="tx1"/>
                </a:solidFill>
                <a:effectLst/>
                <a:latin typeface="+mn-lt"/>
                <a:ea typeface="+mn-ea"/>
                <a:cs typeface="+mn-cs"/>
              </a:rPr>
              <a:t> que </a:t>
            </a:r>
            <a:r>
              <a:rPr lang="en-US" sz="1200" kern="1200" baseline="0" dirty="0" err="1">
                <a:solidFill>
                  <a:schemeClr val="tx1"/>
                </a:solidFill>
                <a:effectLst/>
                <a:latin typeface="+mn-lt"/>
                <a:ea typeface="+mn-ea"/>
                <a:cs typeface="+mn-cs"/>
              </a:rPr>
              <a:t>objetivos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pessoais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tenham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prioridade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a:t>
            </a:r>
            <a:r>
              <a:rPr lang="en-US" sz="1200" kern="1200" baseline="0" dirty="0">
                <a:solidFill>
                  <a:schemeClr val="tx1"/>
                </a:solidFill>
                <a:effectLst/>
                <a:latin typeface="+mn-lt"/>
                <a:ea typeface="+mn-ea"/>
                <a:cs typeface="+mn-cs"/>
              </a:rPr>
              <a:t> relação a sua </a:t>
            </a:r>
            <a:r>
              <a:rPr lang="en-US" sz="1200" kern="1200" baseline="0" dirty="0" err="1">
                <a:solidFill>
                  <a:schemeClr val="tx1"/>
                </a:solidFill>
                <a:effectLst/>
                <a:latin typeface="+mn-lt"/>
                <a:ea typeface="+mn-ea"/>
                <a:cs typeface="+mn-cs"/>
              </a:rPr>
              <a:t>missão</a:t>
            </a:r>
            <a:r>
              <a:rPr lang="en-US" sz="1200" kern="1200" baseline="0" dirty="0">
                <a:solidFill>
                  <a:schemeClr val="tx1"/>
                </a:solidFill>
                <a:effectLst/>
                <a:latin typeface="+mn-lt"/>
                <a:ea typeface="+mn-ea"/>
                <a:cs typeface="+mn-cs"/>
              </a:rPr>
              <a:t>… Quando </a:t>
            </a:r>
            <a:r>
              <a:rPr lang="en-US" sz="1200" kern="1200" baseline="0" dirty="0" err="1">
                <a:solidFill>
                  <a:schemeClr val="tx1"/>
                </a:solidFill>
                <a:effectLst/>
                <a:latin typeface="+mn-lt"/>
                <a:ea typeface="+mn-ea"/>
                <a:cs typeface="+mn-cs"/>
              </a:rPr>
              <a:t>você</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empolga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demais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seus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olhos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brilham</a:t>
            </a:r>
            <a:r>
              <a:rPr lang="en-US" sz="1200" kern="1200" baseline="0" dirty="0">
                <a:solidFill>
                  <a:schemeClr val="tx1"/>
                </a:solidFill>
                <a:effectLst/>
                <a:latin typeface="+mn-lt"/>
                <a:ea typeface="+mn-ea"/>
                <a:cs typeface="+mn-cs"/>
              </a:rPr>
              <a:t> quando </a:t>
            </a:r>
            <a:r>
              <a:rPr lang="en-US" sz="1200" kern="1200" baseline="0" dirty="0" err="1">
                <a:solidFill>
                  <a:schemeClr val="tx1"/>
                </a:solidFill>
                <a:effectLst/>
                <a:latin typeface="+mn-lt"/>
                <a:ea typeface="+mn-ea"/>
                <a:cs typeface="+mn-cs"/>
              </a:rPr>
              <a:t>fala</a:t>
            </a:r>
            <a:r>
              <a:rPr lang="en-US" sz="1200" kern="1200" baseline="0" dirty="0">
                <a:solidFill>
                  <a:schemeClr val="tx1"/>
                </a:solidFill>
                <a:effectLst/>
                <a:latin typeface="+mn-lt"/>
                <a:ea typeface="+mn-ea"/>
                <a:cs typeface="+mn-cs"/>
              </a:rPr>
              <a:t> da casa, do </a:t>
            </a:r>
            <a:r>
              <a:rPr lang="en-US" sz="1200" kern="1200" baseline="0" dirty="0" err="1">
                <a:solidFill>
                  <a:schemeClr val="tx1"/>
                </a:solidFill>
                <a:effectLst/>
                <a:latin typeface="+mn-lt"/>
                <a:ea typeface="+mn-ea"/>
                <a:cs typeface="+mn-cs"/>
              </a:rPr>
              <a:t>carro</a:t>
            </a:r>
            <a:r>
              <a:rPr lang="en-US" sz="1200" kern="1200" baseline="0" dirty="0">
                <a:solidFill>
                  <a:schemeClr val="tx1"/>
                </a:solidFill>
                <a:effectLst/>
                <a:latin typeface="+mn-lt"/>
                <a:ea typeface="+mn-ea"/>
                <a:cs typeface="+mn-cs"/>
              </a:rPr>
              <a:t>, da </a:t>
            </a:r>
            <a:r>
              <a:rPr lang="en-US" sz="1200" kern="1200" baseline="0" dirty="0" err="1">
                <a:solidFill>
                  <a:schemeClr val="tx1"/>
                </a:solidFill>
                <a:effectLst/>
                <a:latin typeface="+mn-lt"/>
                <a:ea typeface="+mn-ea"/>
                <a:cs typeface="+mn-cs"/>
              </a:rPr>
              <a:t>poupança</a:t>
            </a:r>
            <a:r>
              <a:rPr lang="en-US" sz="1200" kern="1200" baseline="0" dirty="0">
                <a:solidFill>
                  <a:schemeClr val="tx1"/>
                </a:solidFill>
                <a:effectLst/>
                <a:latin typeface="+mn-lt"/>
                <a:ea typeface="+mn-ea"/>
                <a:cs typeface="+mn-cs"/>
              </a:rPr>
              <a:t>…</a:t>
            </a:r>
            <a:r>
              <a:rPr lang="en-US" sz="1200" kern="1200" baseline="0" dirty="0" err="1">
                <a:solidFill>
                  <a:schemeClr val="tx1"/>
                </a:solidFill>
                <a:effectLst/>
                <a:latin typeface="+mn-lt"/>
                <a:ea typeface="+mn-ea"/>
                <a:cs typeface="+mn-cs"/>
              </a:rPr>
              <a:t>você</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está</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perdeendo</a:t>
            </a:r>
            <a:r>
              <a:rPr lang="en-US" sz="1200" kern="1200" baseline="0" dirty="0">
                <a:solidFill>
                  <a:schemeClr val="tx1"/>
                </a:solidFill>
                <a:effectLst/>
                <a:latin typeface="+mn-lt"/>
                <a:ea typeface="+mn-ea"/>
                <a:cs typeface="+mn-cs"/>
              </a:rPr>
              <a:t> a </a:t>
            </a:r>
            <a:r>
              <a:rPr lang="en-US" sz="1200" kern="1200" baseline="0" dirty="0" err="1">
                <a:solidFill>
                  <a:schemeClr val="tx1"/>
                </a:solidFill>
                <a:effectLst/>
                <a:latin typeface="+mn-lt"/>
                <a:ea typeface="+mn-ea"/>
                <a:cs typeface="+mn-cs"/>
              </a:rPr>
              <a:t>visão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Você</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está</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correndo</a:t>
            </a:r>
            <a:r>
              <a:rPr lang="en-US" sz="1200" kern="1200" baseline="0" dirty="0">
                <a:solidFill>
                  <a:schemeClr val="tx1"/>
                </a:solidFill>
                <a:effectLst/>
                <a:latin typeface="+mn-lt"/>
                <a:ea typeface="+mn-ea"/>
                <a:cs typeface="+mn-cs"/>
              </a:rPr>
              <a:t> o </a:t>
            </a:r>
            <a:r>
              <a:rPr lang="en-US" sz="1200" kern="1200" baseline="0" dirty="0" err="1">
                <a:solidFill>
                  <a:schemeClr val="tx1"/>
                </a:solidFill>
                <a:effectLst/>
                <a:latin typeface="+mn-lt"/>
                <a:ea typeface="+mn-ea"/>
                <a:cs typeface="+mn-cs"/>
              </a:rPr>
              <a:t>risco</a:t>
            </a:r>
            <a:r>
              <a:rPr lang="en-US" sz="1200" kern="1200" baseline="0" dirty="0">
                <a:solidFill>
                  <a:schemeClr val="tx1"/>
                </a:solidFill>
                <a:effectLst/>
                <a:latin typeface="+mn-lt"/>
                <a:ea typeface="+mn-ea"/>
                <a:cs typeface="+mn-cs"/>
              </a:rPr>
              <a:t> de se </a:t>
            </a:r>
            <a:r>
              <a:rPr lang="en-US" sz="1200" kern="1200" baseline="0" dirty="0" err="1">
                <a:solidFill>
                  <a:schemeClr val="tx1"/>
                </a:solidFill>
                <a:effectLst/>
                <a:latin typeface="+mn-lt"/>
                <a:ea typeface="+mn-ea"/>
                <a:cs typeface="+mn-cs"/>
              </a:rPr>
              <a:t>tornar</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irrelevante</a:t>
            </a:r>
            <a:r>
              <a:rPr lang="en-US" sz="1200" kern="1200" baseline="0" dirty="0">
                <a:solidFill>
                  <a:schemeClr val="tx1"/>
                </a:solidFill>
                <a:effectLst/>
                <a:latin typeface="+mn-lt"/>
                <a:ea typeface="+mn-ea"/>
                <a:cs typeface="+mn-cs"/>
              </a:rPr>
              <a:t> do </a:t>
            </a:r>
            <a:r>
              <a:rPr lang="en-US" sz="1200" kern="1200" baseline="0" dirty="0" err="1">
                <a:solidFill>
                  <a:schemeClr val="tx1"/>
                </a:solidFill>
                <a:effectLst/>
                <a:latin typeface="+mn-lt"/>
                <a:ea typeface="+mn-ea"/>
                <a:cs typeface="+mn-cs"/>
              </a:rPr>
              <a:t>ponto</a:t>
            </a:r>
            <a:r>
              <a:rPr lang="en-US" sz="1200" kern="1200" baseline="0" dirty="0">
                <a:solidFill>
                  <a:schemeClr val="tx1"/>
                </a:solidFill>
                <a:effectLst/>
                <a:latin typeface="+mn-lt"/>
                <a:ea typeface="+mn-ea"/>
                <a:cs typeface="+mn-cs"/>
              </a:rPr>
              <a:t> de vista </a:t>
            </a:r>
            <a:r>
              <a:rPr lang="en-US" sz="1200" kern="1200" baseline="0" dirty="0" err="1">
                <a:solidFill>
                  <a:schemeClr val="tx1"/>
                </a:solidFill>
                <a:effectLst/>
                <a:latin typeface="+mn-lt"/>
                <a:ea typeface="+mn-ea"/>
                <a:cs typeface="+mn-cs"/>
              </a:rPr>
              <a:t>missionário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Tudo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isso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é</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importante</a:t>
            </a:r>
            <a:r>
              <a:rPr lang="en-US" sz="1200" kern="1200" baseline="0" dirty="0">
                <a:solidFill>
                  <a:schemeClr val="tx1"/>
                </a:solidFill>
                <a:effectLst/>
                <a:latin typeface="+mn-lt"/>
                <a:ea typeface="+mn-ea"/>
                <a:cs typeface="+mn-cs"/>
              </a:rPr>
              <a:t> mas a </a:t>
            </a:r>
            <a:r>
              <a:rPr lang="en-US" sz="1200" kern="1200" baseline="0" dirty="0" err="1">
                <a:solidFill>
                  <a:schemeClr val="tx1"/>
                </a:solidFill>
                <a:effectLst/>
                <a:latin typeface="+mn-lt"/>
                <a:ea typeface="+mn-ea"/>
                <a:cs typeface="+mn-cs"/>
              </a:rPr>
              <a:t>prioridade</a:t>
            </a:r>
            <a:r>
              <a:rPr lang="en-US" sz="1200" kern="1200" baseline="0" dirty="0">
                <a:solidFill>
                  <a:schemeClr val="tx1"/>
                </a:solidFill>
                <a:effectLst/>
                <a:latin typeface="+mn-lt"/>
                <a:ea typeface="+mn-ea"/>
                <a:cs typeface="+mn-cs"/>
              </a:rPr>
              <a:t> da vida </a:t>
            </a:r>
            <a:r>
              <a:rPr lang="en-US" sz="1200" kern="1200" baseline="0" dirty="0" err="1">
                <a:solidFill>
                  <a:schemeClr val="tx1"/>
                </a:solidFill>
                <a:effectLst/>
                <a:latin typeface="+mn-lt"/>
                <a:ea typeface="+mn-ea"/>
                <a:cs typeface="+mn-cs"/>
              </a:rPr>
              <a:t>é</a:t>
            </a:r>
            <a:r>
              <a:rPr lang="en-US" sz="1200" kern="1200" baseline="0" dirty="0">
                <a:solidFill>
                  <a:schemeClr val="tx1"/>
                </a:solidFill>
                <a:effectLst/>
                <a:latin typeface="+mn-lt"/>
                <a:ea typeface="+mn-ea"/>
                <a:cs typeface="+mn-cs"/>
              </a:rPr>
              <a:t> se preparer para a </a:t>
            </a:r>
            <a:r>
              <a:rPr lang="en-US" sz="1200" kern="1200" baseline="0" dirty="0" err="1">
                <a:solidFill>
                  <a:schemeClr val="tx1"/>
                </a:solidFill>
                <a:effectLst/>
                <a:latin typeface="+mn-lt"/>
                <a:ea typeface="+mn-ea"/>
                <a:cs typeface="+mn-cs"/>
              </a:rPr>
              <a:t>volta</a:t>
            </a:r>
            <a:r>
              <a:rPr lang="en-US" sz="1200" kern="1200" baseline="0" dirty="0">
                <a:solidFill>
                  <a:schemeClr val="tx1"/>
                </a:solidFill>
                <a:effectLst/>
                <a:latin typeface="+mn-lt"/>
                <a:ea typeface="+mn-ea"/>
                <a:cs typeface="+mn-cs"/>
              </a:rPr>
              <a:t> de Jesus  -   II Tim. 2:4-6. </a:t>
            </a:r>
          </a:p>
          <a:p>
            <a:pPr marL="171450" indent="-171450">
              <a:buFont typeface="Arial" pitchFamily="34" charset="0"/>
              <a:buChar char="•"/>
            </a:pPr>
            <a:r>
              <a:rPr lang="en-US" sz="1200" kern="1200" baseline="0" dirty="0" err="1">
                <a:solidFill>
                  <a:schemeClr val="tx1"/>
                </a:solidFill>
                <a:effectLst/>
                <a:latin typeface="+mn-lt"/>
                <a:ea typeface="+mn-ea"/>
                <a:cs typeface="+mn-cs"/>
              </a:rPr>
              <a:t>Quando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você</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negligencia</a:t>
            </a:r>
            <a:r>
              <a:rPr lang="en-US" sz="1200" kern="1200" baseline="0" dirty="0">
                <a:solidFill>
                  <a:schemeClr val="tx1"/>
                </a:solidFill>
                <a:effectLst/>
                <a:latin typeface="+mn-lt"/>
                <a:ea typeface="+mn-ea"/>
                <a:cs typeface="+mn-cs"/>
              </a:rPr>
              <a:t> a </a:t>
            </a:r>
            <a:r>
              <a:rPr lang="en-US" sz="1200" kern="1200" baseline="0" dirty="0" err="1">
                <a:solidFill>
                  <a:schemeClr val="tx1"/>
                </a:solidFill>
                <a:effectLst/>
                <a:latin typeface="+mn-lt"/>
                <a:ea typeface="+mn-ea"/>
                <a:cs typeface="+mn-cs"/>
              </a:rPr>
              <a:t>sua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comunhão</a:t>
            </a:r>
            <a:r>
              <a:rPr lang="en-US" sz="1200" kern="1200" baseline="0" dirty="0">
                <a:solidFill>
                  <a:schemeClr val="tx1"/>
                </a:solidFill>
                <a:effectLst/>
                <a:latin typeface="+mn-lt"/>
                <a:ea typeface="+mn-ea"/>
                <a:cs typeface="+mn-cs"/>
              </a:rPr>
              <a:t> com Deus, </a:t>
            </a:r>
            <a:r>
              <a:rPr lang="en-US" sz="1200" kern="1200" baseline="0" dirty="0" err="1">
                <a:solidFill>
                  <a:schemeClr val="tx1"/>
                </a:solidFill>
                <a:effectLst/>
                <a:latin typeface="+mn-lt"/>
                <a:ea typeface="+mn-ea"/>
                <a:cs typeface="+mn-cs"/>
              </a:rPr>
              <a:t>você</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esta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correndo</a:t>
            </a:r>
            <a:r>
              <a:rPr lang="en-US" sz="1200" kern="1200" baseline="0" dirty="0">
                <a:solidFill>
                  <a:schemeClr val="tx1"/>
                </a:solidFill>
                <a:effectLst/>
                <a:latin typeface="+mn-lt"/>
                <a:ea typeface="+mn-ea"/>
                <a:cs typeface="+mn-cs"/>
              </a:rPr>
              <a:t> o </a:t>
            </a:r>
            <a:r>
              <a:rPr lang="en-US" sz="1200" kern="1200" baseline="0" dirty="0" err="1">
                <a:solidFill>
                  <a:schemeClr val="tx1"/>
                </a:solidFill>
                <a:effectLst/>
                <a:latin typeface="+mn-lt"/>
                <a:ea typeface="+mn-ea"/>
                <a:cs typeface="+mn-cs"/>
              </a:rPr>
              <a:t>risco</a:t>
            </a:r>
            <a:r>
              <a:rPr lang="en-US" sz="1200" kern="1200" baseline="0" dirty="0">
                <a:solidFill>
                  <a:schemeClr val="tx1"/>
                </a:solidFill>
                <a:effectLst/>
                <a:latin typeface="+mn-lt"/>
                <a:ea typeface="+mn-ea"/>
                <a:cs typeface="+mn-cs"/>
              </a:rPr>
              <a:t> de se </a:t>
            </a:r>
            <a:r>
              <a:rPr lang="en-US" sz="1200" kern="1200" baseline="0" dirty="0" err="1">
                <a:solidFill>
                  <a:schemeClr val="tx1"/>
                </a:solidFill>
                <a:effectLst/>
                <a:latin typeface="+mn-lt"/>
                <a:ea typeface="+mn-ea"/>
                <a:cs typeface="+mn-cs"/>
              </a:rPr>
              <a:t>tornar</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irrelevante</a:t>
            </a:r>
            <a:r>
              <a:rPr lang="en-US" sz="1200" kern="1200" baseline="0" dirty="0">
                <a:solidFill>
                  <a:schemeClr val="tx1"/>
                </a:solidFill>
                <a:effectLst/>
                <a:latin typeface="+mn-lt"/>
                <a:ea typeface="+mn-ea"/>
                <a:cs typeface="+mn-cs"/>
              </a:rPr>
              <a:t>.</a:t>
            </a:r>
          </a:p>
          <a:p>
            <a:pPr marL="171450" indent="-171450">
              <a:buFont typeface="Arial" pitchFamily="34" charset="0"/>
              <a:buChar char="•"/>
            </a:pPr>
            <a:r>
              <a:rPr lang="en-US" sz="1200" kern="1200" baseline="0" dirty="0" err="1">
                <a:solidFill>
                  <a:schemeClr val="tx1"/>
                </a:solidFill>
                <a:effectLst/>
                <a:latin typeface="+mn-lt"/>
                <a:ea typeface="+mn-ea"/>
                <a:cs typeface="+mn-cs"/>
              </a:rPr>
              <a:t>Quando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você</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desenvolve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uma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visão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generica</a:t>
            </a:r>
            <a:r>
              <a:rPr lang="en-US" sz="1200" kern="1200" baseline="0" dirty="0">
                <a:solidFill>
                  <a:schemeClr val="tx1"/>
                </a:solidFill>
                <a:effectLst/>
                <a:latin typeface="+mn-lt"/>
                <a:ea typeface="+mn-ea"/>
                <a:cs typeface="+mn-cs"/>
              </a:rPr>
              <a:t> e </a:t>
            </a:r>
            <a:r>
              <a:rPr lang="en-US" sz="1200" kern="1200" baseline="0" dirty="0" err="1">
                <a:solidFill>
                  <a:schemeClr val="tx1"/>
                </a:solidFill>
                <a:effectLst/>
                <a:latin typeface="+mn-lt"/>
                <a:ea typeface="+mn-ea"/>
                <a:cs typeface="+mn-cs"/>
              </a:rPr>
              <a:t>enfraquecida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acerca</a:t>
            </a:r>
            <a:r>
              <a:rPr lang="en-US" sz="1200" kern="1200" baseline="0" dirty="0">
                <a:solidFill>
                  <a:schemeClr val="tx1"/>
                </a:solidFill>
                <a:effectLst/>
                <a:latin typeface="+mn-lt"/>
                <a:ea typeface="+mn-ea"/>
                <a:cs typeface="+mn-cs"/>
              </a:rPr>
              <a:t> de </a:t>
            </a:r>
            <a:r>
              <a:rPr lang="en-US" sz="1200" kern="1200" baseline="0" dirty="0" err="1">
                <a:solidFill>
                  <a:schemeClr val="tx1"/>
                </a:solidFill>
                <a:effectLst/>
                <a:latin typeface="+mn-lt"/>
                <a:ea typeface="+mn-ea"/>
                <a:cs typeface="+mn-cs"/>
              </a:rPr>
              <a:t>quem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nós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somos</a:t>
            </a:r>
            <a:r>
              <a:rPr lang="en-US" sz="1200" kern="1200" baseline="0" dirty="0">
                <a:solidFill>
                  <a:schemeClr val="tx1"/>
                </a:solidFill>
                <a:effectLst/>
                <a:latin typeface="+mn-lt"/>
                <a:ea typeface="+mn-ea"/>
                <a:cs typeface="+mn-cs"/>
              </a:rPr>
              <a:t> e o que </a:t>
            </a:r>
            <a:r>
              <a:rPr lang="en-US" sz="1200" kern="1200" baseline="0" dirty="0" err="1">
                <a:solidFill>
                  <a:schemeClr val="tx1"/>
                </a:solidFill>
                <a:effectLst/>
                <a:latin typeface="+mn-lt"/>
                <a:ea typeface="+mn-ea"/>
                <a:cs typeface="+mn-cs"/>
              </a:rPr>
              <a:t>estamos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fazendo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aqui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esta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perdendo</a:t>
            </a:r>
            <a:r>
              <a:rPr lang="en-US" sz="1200" kern="1200" baseline="0" dirty="0">
                <a:solidFill>
                  <a:schemeClr val="tx1"/>
                </a:solidFill>
                <a:effectLst/>
                <a:latin typeface="+mn-lt"/>
                <a:ea typeface="+mn-ea"/>
                <a:cs typeface="+mn-cs"/>
              </a:rPr>
              <a:t> a </a:t>
            </a:r>
            <a:r>
              <a:rPr lang="en-US" sz="1200" kern="1200" baseline="0" dirty="0" err="1">
                <a:solidFill>
                  <a:schemeClr val="tx1"/>
                </a:solidFill>
                <a:effectLst/>
                <a:latin typeface="+mn-lt"/>
                <a:ea typeface="+mn-ea"/>
                <a:cs typeface="+mn-cs"/>
              </a:rPr>
              <a:t>visão</a:t>
            </a:r>
            <a:r>
              <a:rPr lang="en-US" sz="1200" kern="1200" baseline="0" dirty="0">
                <a:solidFill>
                  <a:schemeClr val="tx1"/>
                </a:solidFill>
                <a:effectLst/>
                <a:latin typeface="+mn-lt"/>
                <a:ea typeface="+mn-ea"/>
                <a:cs typeface="+mn-cs"/>
              </a:rPr>
              <a:t> e </a:t>
            </a:r>
            <a:r>
              <a:rPr lang="en-US" sz="1200" kern="1200" baseline="0" dirty="0" err="1">
                <a:solidFill>
                  <a:schemeClr val="tx1"/>
                </a:solidFill>
                <a:effectLst/>
                <a:latin typeface="+mn-lt"/>
                <a:ea typeface="+mn-ea"/>
                <a:cs typeface="+mn-cs"/>
              </a:rPr>
              <a:t>pode</a:t>
            </a:r>
            <a:r>
              <a:rPr lang="en-US" sz="1200" kern="1200" baseline="0" dirty="0">
                <a:solidFill>
                  <a:schemeClr val="tx1"/>
                </a:solidFill>
                <a:effectLst/>
                <a:latin typeface="+mn-lt"/>
                <a:ea typeface="+mn-ea"/>
                <a:cs typeface="+mn-cs"/>
              </a:rPr>
              <a:t> se </a:t>
            </a:r>
            <a:r>
              <a:rPr lang="en-US" sz="1200" kern="1200" baseline="0" dirty="0" err="1">
                <a:solidFill>
                  <a:schemeClr val="tx1"/>
                </a:solidFill>
                <a:effectLst/>
                <a:latin typeface="+mn-lt"/>
                <a:ea typeface="+mn-ea"/>
                <a:cs typeface="+mn-cs"/>
              </a:rPr>
              <a:t>tornar</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irrelevante</a:t>
            </a:r>
            <a:r>
              <a:rPr lang="en-US" sz="1200" kern="1200" baseline="0" dirty="0">
                <a:solidFill>
                  <a:schemeClr val="tx1"/>
                </a:solidFill>
                <a:effectLst/>
                <a:latin typeface="+mn-lt"/>
                <a:ea typeface="+mn-ea"/>
                <a:cs typeface="+mn-cs"/>
              </a:rPr>
              <a:t>.</a:t>
            </a:r>
          </a:p>
          <a:p>
            <a:pPr marL="171450" indent="-171450">
              <a:buFont typeface="Arial" pitchFamily="34" charset="0"/>
              <a:buChar char="•"/>
            </a:pPr>
            <a:r>
              <a:rPr lang="en-US" sz="1200" kern="1200" baseline="0" dirty="0" err="1">
                <a:solidFill>
                  <a:schemeClr val="tx1"/>
                </a:solidFill>
                <a:effectLst/>
                <a:latin typeface="+mn-lt"/>
                <a:ea typeface="+mn-ea"/>
                <a:cs typeface="+mn-cs"/>
              </a:rPr>
              <a:t>Foco</a:t>
            </a:r>
            <a:r>
              <a:rPr lang="en-US" sz="1200" kern="1200" baseline="0" dirty="0">
                <a:solidFill>
                  <a:schemeClr val="tx1"/>
                </a:solidFill>
                <a:effectLst/>
                <a:latin typeface="+mn-lt"/>
                <a:ea typeface="+mn-ea"/>
                <a:cs typeface="+mn-cs"/>
              </a:rPr>
              <a:t> na </a:t>
            </a:r>
            <a:r>
              <a:rPr lang="en-US" sz="1200" kern="1200" baseline="0" dirty="0" err="1">
                <a:solidFill>
                  <a:schemeClr val="tx1"/>
                </a:solidFill>
                <a:effectLst/>
                <a:latin typeface="+mn-lt"/>
                <a:ea typeface="+mn-ea"/>
                <a:cs typeface="+mn-cs"/>
              </a:rPr>
              <a:t>volta</a:t>
            </a:r>
            <a:r>
              <a:rPr lang="en-US" sz="1200" kern="1200" baseline="0" dirty="0">
                <a:solidFill>
                  <a:schemeClr val="tx1"/>
                </a:solidFill>
                <a:effectLst/>
                <a:latin typeface="+mn-lt"/>
                <a:ea typeface="+mn-ea"/>
                <a:cs typeface="+mn-cs"/>
              </a:rPr>
              <a:t> de Jesus e na </a:t>
            </a:r>
            <a:r>
              <a:rPr lang="en-US" sz="1200" kern="1200" baseline="0" dirty="0" err="1">
                <a:solidFill>
                  <a:schemeClr val="tx1"/>
                </a:solidFill>
                <a:effectLst/>
                <a:latin typeface="+mn-lt"/>
                <a:ea typeface="+mn-ea"/>
                <a:cs typeface="+mn-cs"/>
              </a:rPr>
              <a:t>proclamação</a:t>
            </a:r>
            <a:r>
              <a:rPr lang="en-US" sz="1200" kern="1200" baseline="0" dirty="0">
                <a:solidFill>
                  <a:schemeClr val="tx1"/>
                </a:solidFill>
                <a:effectLst/>
                <a:latin typeface="+mn-lt"/>
                <a:ea typeface="+mn-ea"/>
                <a:cs typeface="+mn-cs"/>
              </a:rPr>
              <a:t> das </a:t>
            </a:r>
            <a:r>
              <a:rPr lang="en-US" sz="1200" kern="1200" baseline="0" dirty="0" err="1">
                <a:solidFill>
                  <a:schemeClr val="tx1"/>
                </a:solidFill>
                <a:effectLst/>
                <a:latin typeface="+mn-lt"/>
                <a:ea typeface="+mn-ea"/>
                <a:cs typeface="+mn-cs"/>
              </a:rPr>
              <a:t>mensagens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angélicas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como</a:t>
            </a:r>
            <a:r>
              <a:rPr lang="en-US" sz="1200" kern="1200" baseline="0" dirty="0">
                <a:solidFill>
                  <a:schemeClr val="tx1"/>
                </a:solidFill>
                <a:effectLst/>
                <a:latin typeface="+mn-lt"/>
                <a:ea typeface="+mn-ea"/>
                <a:cs typeface="+mn-cs"/>
              </a:rPr>
              <a:t> forma de </a:t>
            </a:r>
            <a:r>
              <a:rPr lang="en-US" sz="1200" kern="1200" baseline="0" dirty="0" err="1">
                <a:solidFill>
                  <a:schemeClr val="tx1"/>
                </a:solidFill>
                <a:effectLst/>
                <a:latin typeface="+mn-lt"/>
                <a:ea typeface="+mn-ea"/>
                <a:cs typeface="+mn-cs"/>
              </a:rPr>
              <a:t>preparar</a:t>
            </a:r>
            <a:r>
              <a:rPr lang="en-US" sz="1200" kern="1200" baseline="0" dirty="0">
                <a:solidFill>
                  <a:schemeClr val="tx1"/>
                </a:solidFill>
                <a:effectLst/>
                <a:latin typeface="+mn-lt"/>
                <a:ea typeface="+mn-ea"/>
                <a:cs typeface="+mn-cs"/>
              </a:rPr>
              <a:t> o </a:t>
            </a:r>
            <a:r>
              <a:rPr lang="en-US" sz="1200" kern="1200" baseline="0" dirty="0" err="1">
                <a:solidFill>
                  <a:schemeClr val="tx1"/>
                </a:solidFill>
                <a:effectLst/>
                <a:latin typeface="+mn-lt"/>
                <a:ea typeface="+mn-ea"/>
                <a:cs typeface="+mn-cs"/>
              </a:rPr>
              <a:t>mundo</a:t>
            </a:r>
            <a:r>
              <a:rPr lang="en-US" sz="1200" kern="1200" baseline="0" dirty="0">
                <a:solidFill>
                  <a:schemeClr val="tx1"/>
                </a:solidFill>
                <a:effectLst/>
                <a:latin typeface="+mn-lt"/>
                <a:ea typeface="+mn-ea"/>
                <a:cs typeface="+mn-cs"/>
              </a:rPr>
              <a:t> para </a:t>
            </a:r>
            <a:r>
              <a:rPr lang="en-US" sz="1200" kern="1200" baseline="0" dirty="0" err="1">
                <a:solidFill>
                  <a:schemeClr val="tx1"/>
                </a:solidFill>
                <a:effectLst/>
                <a:latin typeface="+mn-lt"/>
                <a:ea typeface="+mn-ea"/>
                <a:cs typeface="+mn-cs"/>
              </a:rPr>
              <a:t>este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evento</a:t>
            </a:r>
            <a:r>
              <a:rPr lang="en-US" sz="1200" kern="1200" baseline="0" dirty="0">
                <a:solidFill>
                  <a:schemeClr val="tx1"/>
                </a:solidFill>
                <a:effectLst/>
                <a:latin typeface="+mn-lt"/>
                <a:ea typeface="+mn-ea"/>
                <a:cs typeface="+mn-cs"/>
              </a:rPr>
              <a:t>.</a:t>
            </a:r>
          </a:p>
          <a:p>
            <a:pPr algn="just" eaLnBrk="1" hangingPunct="1"/>
            <a:endParaRPr lang="pt-BR" dirty="0"/>
          </a:p>
        </p:txBody>
      </p:sp>
    </p:spTree>
    <p:extLst>
      <p:ext uri="{BB962C8B-B14F-4D97-AF65-F5344CB8AC3E}">
        <p14:creationId xmlns:p14="http://schemas.microsoft.com/office/powerpoint/2010/main" val="813826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Right here, they were trained for a period ranging from one year to, in some circumstances, as many as six years. o </a:t>
            </a:r>
            <a:r>
              <a:rPr lang="en-US" baseline="0" dirty="0" err="1"/>
              <a:t>treinamento</a:t>
            </a:r>
            <a:r>
              <a:rPr lang="en-US" baseline="0" dirty="0"/>
              <a:t> </a:t>
            </a:r>
            <a:r>
              <a:rPr lang="en-US" baseline="0" dirty="0" err="1"/>
              <a:t>consistia</a:t>
            </a:r>
            <a:r>
              <a:rPr lang="en-US" baseline="0" dirty="0"/>
              <a:t> de </a:t>
            </a:r>
            <a:r>
              <a:rPr lang="en-US" baseline="0" dirty="0" err="1"/>
              <a:t>três</a:t>
            </a:r>
            <a:r>
              <a:rPr lang="en-US" baseline="0" dirty="0"/>
              <a:t> </a:t>
            </a:r>
            <a:r>
              <a:rPr lang="en-US" baseline="0" dirty="0" err="1"/>
              <a:t>áreas</a:t>
            </a:r>
            <a:r>
              <a:rPr lang="en-US" baseline="0" dirty="0"/>
              <a:t>: </a:t>
            </a:r>
            <a:r>
              <a:rPr lang="en-US" baseline="0" dirty="0" err="1"/>
              <a:t>Memorizavam</a:t>
            </a:r>
            <a:r>
              <a:rPr lang="en-US" baseline="0" dirty="0"/>
              <a:t> as Escrituras, </a:t>
            </a:r>
            <a:r>
              <a:rPr lang="en-US" baseline="0" dirty="0" err="1"/>
              <a:t>aprendiam</a:t>
            </a:r>
            <a:r>
              <a:rPr lang="en-US" baseline="0" dirty="0"/>
              <a:t> uma </a:t>
            </a:r>
            <a:r>
              <a:rPr lang="en-US" baseline="0" dirty="0" err="1"/>
              <a:t>profissão</a:t>
            </a:r>
            <a:r>
              <a:rPr lang="en-US" baseline="0" dirty="0"/>
              <a:t>; </a:t>
            </a:r>
            <a:r>
              <a:rPr lang="en-US" baseline="0" dirty="0" err="1"/>
              <a:t>aprendiam</a:t>
            </a:r>
            <a:r>
              <a:rPr lang="en-US" baseline="0" dirty="0"/>
              <a:t> a </a:t>
            </a:r>
            <a:r>
              <a:rPr lang="en-US" baseline="0" dirty="0" err="1"/>
              <a:t>falar</a:t>
            </a:r>
            <a:r>
              <a:rPr lang="en-US" baseline="0" dirty="0"/>
              <a:t> Latin, Romaunt, e </a:t>
            </a:r>
            <a:r>
              <a:rPr lang="en-US" baseline="0" dirty="0" err="1"/>
              <a:t>Italiano</a:t>
            </a:r>
            <a:r>
              <a:rPr lang="en-US" baseline="0" dirty="0"/>
              <a:t>. </a:t>
            </a:r>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8</a:t>
            </a:fld>
            <a:endParaRPr lang="pt-BR"/>
          </a:p>
        </p:txBody>
      </p:sp>
    </p:spTree>
    <p:extLst>
      <p:ext uri="{BB962C8B-B14F-4D97-AF65-F5344CB8AC3E}">
        <p14:creationId xmlns:p14="http://schemas.microsoft.com/office/powerpoint/2010/main" val="3522545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They learned by heart the gospels of Matthew and John.</a:t>
            </a:r>
            <a:endParaRPr lang="en-US" dirty="0"/>
          </a:p>
        </p:txBody>
      </p:sp>
      <p:sp>
        <p:nvSpPr>
          <p:cNvPr id="4" name="Slide Number Placeholder 3"/>
          <p:cNvSpPr>
            <a:spLocks noGrp="1"/>
          </p:cNvSpPr>
          <p:nvPr>
            <p:ph type="sldNum" sz="quarter" idx="10"/>
          </p:nvPr>
        </p:nvSpPr>
        <p:spPr/>
        <p:txBody>
          <a:bodyPr/>
          <a:lstStyle/>
          <a:p>
            <a:fld id="{65DE7C1C-04BB-4B71-B63A-AFF69356DE5C}" type="slidenum">
              <a:rPr lang="pt-BR" smtClean="0"/>
              <a:t>9</a:t>
            </a:fld>
            <a:endParaRPr lang="pt-BR"/>
          </a:p>
        </p:txBody>
      </p:sp>
    </p:spTree>
    <p:extLst>
      <p:ext uri="{BB962C8B-B14F-4D97-AF65-F5344CB8AC3E}">
        <p14:creationId xmlns:p14="http://schemas.microsoft.com/office/powerpoint/2010/main" val="3522545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8CEAE076-5BC9-425B-80AE-C47A57F70DAC}" type="datetimeFigureOut">
              <a:rPr lang="pt-BR" smtClean="0"/>
              <a:t>29/01/2019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8325B12-341C-4D6B-AC22-40B222904F9D}" type="slidenum">
              <a:rPr lang="pt-BR" smtClean="0"/>
              <a:t>‹#›</a:t>
            </a:fld>
            <a:endParaRPr lang="pt-BR"/>
          </a:p>
        </p:txBody>
      </p:sp>
    </p:spTree>
    <p:extLst>
      <p:ext uri="{BB962C8B-B14F-4D97-AF65-F5344CB8AC3E}">
        <p14:creationId xmlns:p14="http://schemas.microsoft.com/office/powerpoint/2010/main" val="1789197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8CEAE076-5BC9-425B-80AE-C47A57F70DAC}" type="datetimeFigureOut">
              <a:rPr lang="pt-BR" smtClean="0"/>
              <a:t>29/01/2019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8325B12-341C-4D6B-AC22-40B222904F9D}" type="slidenum">
              <a:rPr lang="pt-BR" smtClean="0"/>
              <a:t>‹#›</a:t>
            </a:fld>
            <a:endParaRPr lang="pt-BR"/>
          </a:p>
        </p:txBody>
      </p:sp>
    </p:spTree>
    <p:extLst>
      <p:ext uri="{BB962C8B-B14F-4D97-AF65-F5344CB8AC3E}">
        <p14:creationId xmlns:p14="http://schemas.microsoft.com/office/powerpoint/2010/main" val="2733240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8CEAE076-5BC9-425B-80AE-C47A57F70DAC}" type="datetimeFigureOut">
              <a:rPr lang="pt-BR" smtClean="0"/>
              <a:t>29/01/2019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8325B12-341C-4D6B-AC22-40B222904F9D}" type="slidenum">
              <a:rPr lang="pt-BR" smtClean="0"/>
              <a:t>‹#›</a:t>
            </a:fld>
            <a:endParaRPr lang="pt-BR"/>
          </a:p>
        </p:txBody>
      </p:sp>
    </p:spTree>
    <p:extLst>
      <p:ext uri="{BB962C8B-B14F-4D97-AF65-F5344CB8AC3E}">
        <p14:creationId xmlns:p14="http://schemas.microsoft.com/office/powerpoint/2010/main" val="4244812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8CEAE076-5BC9-425B-80AE-C47A57F70DAC}" type="datetimeFigureOut">
              <a:rPr lang="pt-BR" smtClean="0"/>
              <a:t>29/01/2019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8325B12-341C-4D6B-AC22-40B222904F9D}" type="slidenum">
              <a:rPr lang="pt-BR" smtClean="0"/>
              <a:t>‹#›</a:t>
            </a:fld>
            <a:endParaRPr lang="pt-BR"/>
          </a:p>
        </p:txBody>
      </p:sp>
    </p:spTree>
    <p:extLst>
      <p:ext uri="{BB962C8B-B14F-4D97-AF65-F5344CB8AC3E}">
        <p14:creationId xmlns:p14="http://schemas.microsoft.com/office/powerpoint/2010/main" val="1960613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8CEAE076-5BC9-425B-80AE-C47A57F70DAC}" type="datetimeFigureOut">
              <a:rPr lang="pt-BR" smtClean="0"/>
              <a:t>29/01/2019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8325B12-341C-4D6B-AC22-40B222904F9D}" type="slidenum">
              <a:rPr lang="pt-BR" smtClean="0"/>
              <a:t>‹#›</a:t>
            </a:fld>
            <a:endParaRPr lang="pt-BR"/>
          </a:p>
        </p:txBody>
      </p:sp>
    </p:spTree>
    <p:extLst>
      <p:ext uri="{BB962C8B-B14F-4D97-AF65-F5344CB8AC3E}">
        <p14:creationId xmlns:p14="http://schemas.microsoft.com/office/powerpoint/2010/main" val="1195816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8CEAE076-5BC9-425B-80AE-C47A57F70DAC}" type="datetimeFigureOut">
              <a:rPr lang="pt-BR" smtClean="0"/>
              <a:t>29/01/2019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8325B12-341C-4D6B-AC22-40B222904F9D}" type="slidenum">
              <a:rPr lang="pt-BR" smtClean="0"/>
              <a:t>‹#›</a:t>
            </a:fld>
            <a:endParaRPr lang="pt-BR"/>
          </a:p>
        </p:txBody>
      </p:sp>
    </p:spTree>
    <p:extLst>
      <p:ext uri="{BB962C8B-B14F-4D97-AF65-F5344CB8AC3E}">
        <p14:creationId xmlns:p14="http://schemas.microsoft.com/office/powerpoint/2010/main" val="1142512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8CEAE076-5BC9-425B-80AE-C47A57F70DAC}" type="datetimeFigureOut">
              <a:rPr lang="pt-BR" smtClean="0"/>
              <a:t>29/01/2019</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E8325B12-341C-4D6B-AC22-40B222904F9D}" type="slidenum">
              <a:rPr lang="pt-BR" smtClean="0"/>
              <a:t>‹#›</a:t>
            </a:fld>
            <a:endParaRPr lang="pt-BR"/>
          </a:p>
        </p:txBody>
      </p:sp>
    </p:spTree>
    <p:extLst>
      <p:ext uri="{BB962C8B-B14F-4D97-AF65-F5344CB8AC3E}">
        <p14:creationId xmlns:p14="http://schemas.microsoft.com/office/powerpoint/2010/main" val="2344205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8CEAE076-5BC9-425B-80AE-C47A57F70DAC}" type="datetimeFigureOut">
              <a:rPr lang="pt-BR" smtClean="0"/>
              <a:t>29/01/2019</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E8325B12-341C-4D6B-AC22-40B222904F9D}" type="slidenum">
              <a:rPr lang="pt-BR" smtClean="0"/>
              <a:t>‹#›</a:t>
            </a:fld>
            <a:endParaRPr lang="pt-BR"/>
          </a:p>
        </p:txBody>
      </p:sp>
    </p:spTree>
    <p:extLst>
      <p:ext uri="{BB962C8B-B14F-4D97-AF65-F5344CB8AC3E}">
        <p14:creationId xmlns:p14="http://schemas.microsoft.com/office/powerpoint/2010/main" val="28596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8CEAE076-5BC9-425B-80AE-C47A57F70DAC}" type="datetimeFigureOut">
              <a:rPr lang="pt-BR" smtClean="0"/>
              <a:t>29/01/2019</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E8325B12-341C-4D6B-AC22-40B222904F9D}" type="slidenum">
              <a:rPr lang="pt-BR" smtClean="0"/>
              <a:t>‹#›</a:t>
            </a:fld>
            <a:endParaRPr lang="pt-BR"/>
          </a:p>
        </p:txBody>
      </p:sp>
    </p:spTree>
    <p:extLst>
      <p:ext uri="{BB962C8B-B14F-4D97-AF65-F5344CB8AC3E}">
        <p14:creationId xmlns:p14="http://schemas.microsoft.com/office/powerpoint/2010/main" val="435563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8CEAE076-5BC9-425B-80AE-C47A57F70DAC}" type="datetimeFigureOut">
              <a:rPr lang="pt-BR" smtClean="0"/>
              <a:t>29/01/2019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8325B12-341C-4D6B-AC22-40B222904F9D}" type="slidenum">
              <a:rPr lang="pt-BR" smtClean="0"/>
              <a:t>‹#›</a:t>
            </a:fld>
            <a:endParaRPr lang="pt-BR"/>
          </a:p>
        </p:txBody>
      </p:sp>
    </p:spTree>
    <p:extLst>
      <p:ext uri="{BB962C8B-B14F-4D97-AF65-F5344CB8AC3E}">
        <p14:creationId xmlns:p14="http://schemas.microsoft.com/office/powerpoint/2010/main" val="346872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8CEAE076-5BC9-425B-80AE-C47A57F70DAC}" type="datetimeFigureOut">
              <a:rPr lang="pt-BR" smtClean="0"/>
              <a:t>29/01/2019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8325B12-341C-4D6B-AC22-40B222904F9D}" type="slidenum">
              <a:rPr lang="pt-BR" smtClean="0"/>
              <a:t>‹#›</a:t>
            </a:fld>
            <a:endParaRPr lang="pt-BR"/>
          </a:p>
        </p:txBody>
      </p:sp>
    </p:spTree>
    <p:extLst>
      <p:ext uri="{BB962C8B-B14F-4D97-AF65-F5344CB8AC3E}">
        <p14:creationId xmlns:p14="http://schemas.microsoft.com/office/powerpoint/2010/main" val="322137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EAE076-5BC9-425B-80AE-C47A57F70DAC}" type="datetimeFigureOut">
              <a:rPr lang="pt-BR" smtClean="0"/>
              <a:t>29/01/2019</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325B12-341C-4D6B-AC22-40B222904F9D}" type="slidenum">
              <a:rPr lang="pt-BR" smtClean="0"/>
              <a:t>‹#›</a:t>
            </a:fld>
            <a:endParaRPr lang="pt-BR"/>
          </a:p>
        </p:txBody>
      </p:sp>
    </p:spTree>
    <p:extLst>
      <p:ext uri="{BB962C8B-B14F-4D97-AF65-F5344CB8AC3E}">
        <p14:creationId xmlns:p14="http://schemas.microsoft.com/office/powerpoint/2010/main" val="3833595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26.jp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jpe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2.jpg"/><Relationship Id="rId4" Type="http://schemas.openxmlformats.org/officeDocument/2006/relationships/image" Target="../media/image43.pn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4" descr="Slide00"/>
          <p:cNvPicPr>
            <a:picLocks noChangeAspect="1" noChangeArrowheads="1"/>
          </p:cNvPicPr>
          <p:nvPr/>
        </p:nvPicPr>
        <p:blipFill>
          <a:blip r:embed="rId3"/>
          <a:srcRect/>
          <a:stretch>
            <a:fillRect/>
          </a:stretch>
        </p:blipFill>
        <p:spPr bwMode="auto">
          <a:xfrm>
            <a:off x="0" y="1588"/>
            <a:ext cx="9144000" cy="6853237"/>
          </a:xfrm>
          <a:prstGeom prst="rect">
            <a:avLst/>
          </a:prstGeom>
          <a:solidFill>
            <a:schemeClr val="accent3">
              <a:lumMod val="50000"/>
            </a:schemeClr>
          </a:solidFill>
          <a:ln w="9525">
            <a:solidFill>
              <a:srgbClr val="003300"/>
            </a:solidFill>
            <a:miter lim="800000"/>
            <a:headEnd/>
            <a:tailEnd/>
          </a:ln>
        </p:spPr>
      </p:pic>
      <p:pic>
        <p:nvPicPr>
          <p:cNvPr id="2" name="Picture 1" descr="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80728"/>
            <a:ext cx="9144000" cy="1497450"/>
          </a:xfrm>
          <a:prstGeom prst="rect">
            <a:avLst/>
          </a:prstGeom>
          <a:solidFill>
            <a:schemeClr val="tx1"/>
          </a:solidFill>
          <a:ln>
            <a:noFill/>
          </a:ln>
        </p:spPr>
      </p:pic>
      <p:sp>
        <p:nvSpPr>
          <p:cNvPr id="3" name="TextBox 2"/>
          <p:cNvSpPr txBox="1"/>
          <p:nvPr/>
        </p:nvSpPr>
        <p:spPr>
          <a:xfrm>
            <a:off x="1331640" y="1178260"/>
            <a:ext cx="6696744" cy="923330"/>
          </a:xfrm>
          <a:prstGeom prst="rect">
            <a:avLst/>
          </a:prstGeom>
          <a:noFill/>
        </p:spPr>
        <p:txBody>
          <a:bodyPr wrap="square" rtlCol="0">
            <a:spAutoFit/>
          </a:bodyPr>
          <a:lstStyle/>
          <a:p>
            <a:pPr algn="ctr"/>
            <a:r>
              <a:rPr lang="pt-BR" sz="5400" b="1" dirty="0">
                <a:solidFill>
                  <a:srgbClr val="003300"/>
                </a:solidFill>
                <a:latin typeface="Arial"/>
                <a:cs typeface="Arial"/>
              </a:rPr>
              <a:t>200</a:t>
            </a:r>
            <a:r>
              <a:rPr lang="en-US" sz="5400" b="1" dirty="0">
                <a:solidFill>
                  <a:srgbClr val="003300"/>
                </a:solidFill>
                <a:latin typeface="Arial"/>
                <a:cs typeface="Arial"/>
              </a:rPr>
              <a:t> </a:t>
            </a:r>
            <a:r>
              <a:rPr lang="en-US" sz="5400" b="1" dirty="0" err="1">
                <a:solidFill>
                  <a:srgbClr val="003300"/>
                </a:solidFill>
                <a:latin typeface="Arial"/>
                <a:cs typeface="Arial"/>
              </a:rPr>
              <a:t>Anos</a:t>
            </a:r>
            <a:r>
              <a:rPr lang="en-US" sz="5400" b="1" dirty="0">
                <a:solidFill>
                  <a:srgbClr val="003300"/>
                </a:solidFill>
                <a:latin typeface="Arial"/>
                <a:cs typeface="Arial"/>
              </a:rPr>
              <a:t> </a:t>
            </a:r>
            <a:r>
              <a:rPr lang="en-US" sz="5400" b="1" dirty="0" err="1">
                <a:solidFill>
                  <a:srgbClr val="003300"/>
                </a:solidFill>
                <a:latin typeface="Arial"/>
                <a:cs typeface="Arial"/>
              </a:rPr>
              <a:t>Depois</a:t>
            </a:r>
            <a:r>
              <a:rPr lang="en-US" sz="5400" b="1" dirty="0">
                <a:solidFill>
                  <a:srgbClr val="003300"/>
                </a:solidFill>
                <a:latin typeface="Arial"/>
                <a:cs typeface="Arial"/>
              </a:rPr>
              <a:t>…</a:t>
            </a:r>
          </a:p>
        </p:txBody>
      </p:sp>
      <p:pic>
        <p:nvPicPr>
          <p:cNvPr id="7" name="Picture 4" descr="Slide00">
            <a:extLst>
              <a:ext uri="{FF2B5EF4-FFF2-40B4-BE49-F238E27FC236}">
                <a16:creationId xmlns:a16="http://schemas.microsoft.com/office/drawing/2014/main" id="{41F39DD1-FF16-0C40-9768-6C564B945CAB}"/>
              </a:ext>
            </a:extLst>
          </p:cNvPr>
          <p:cNvPicPr>
            <a:picLocks noChangeAspect="1" noChangeArrowheads="1"/>
          </p:cNvPicPr>
          <p:nvPr/>
        </p:nvPicPr>
        <p:blipFill rotWithShape="1">
          <a:blip r:embed="rId3"/>
          <a:srcRect l="32675" t="2729" r="37400" b="88865"/>
          <a:stretch/>
        </p:blipFill>
        <p:spPr bwMode="auto">
          <a:xfrm>
            <a:off x="6228184" y="28075"/>
            <a:ext cx="2736304" cy="576065"/>
          </a:xfrm>
          <a:prstGeom prst="rect">
            <a:avLst/>
          </a:prstGeom>
          <a:noFill/>
          <a:ln w="9525">
            <a:noFill/>
            <a:miter lim="800000"/>
            <a:headEnd/>
            <a:tailEnd/>
          </a:ln>
        </p:spPr>
      </p:pic>
    </p:spTree>
    <p:extLst>
      <p:ext uri="{BB962C8B-B14F-4D97-AF65-F5344CB8AC3E}">
        <p14:creationId xmlns:p14="http://schemas.microsoft.com/office/powerpoint/2010/main" val="330062796"/>
      </p:ext>
    </p:extLst>
  </p:cSld>
  <p:clrMapOvr>
    <a:masterClrMapping/>
  </p:clrMapOvr>
  <p:transition>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5F29A77-3943-C645-A172-6773FAE82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pic>
        <p:nvPicPr>
          <p:cNvPr id="9" name="Picture 8" descr="19.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37867">
            <a:off x="274280" y="1492262"/>
            <a:ext cx="6293956" cy="41687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4" name="TextBox 13"/>
          <p:cNvSpPr txBox="1"/>
          <p:nvPr/>
        </p:nvSpPr>
        <p:spPr>
          <a:xfrm>
            <a:off x="6012160" y="2708920"/>
            <a:ext cx="3672408" cy="1077218"/>
          </a:xfrm>
          <a:prstGeom prst="rect">
            <a:avLst/>
          </a:prstGeom>
          <a:noFill/>
        </p:spPr>
        <p:txBody>
          <a:bodyPr wrap="square" rtlCol="0">
            <a:spAutoFit/>
          </a:bodyPr>
          <a:lstStyle/>
          <a:p>
            <a:pPr algn="ctr"/>
            <a:r>
              <a:rPr lang="pt-BR" sz="3200" dirty="0">
                <a:solidFill>
                  <a:srgbClr val="003300"/>
                </a:solidFill>
              </a:rPr>
              <a:t>Colégio de</a:t>
            </a:r>
          </a:p>
          <a:p>
            <a:pPr algn="ctr"/>
            <a:r>
              <a:rPr lang="pt-BR" sz="3200" dirty="0">
                <a:solidFill>
                  <a:srgbClr val="003300"/>
                </a:solidFill>
              </a:rPr>
              <a:t>Barba</a:t>
            </a:r>
            <a:endParaRPr lang="pt-BR" sz="2400" dirty="0">
              <a:solidFill>
                <a:srgbClr val="003300"/>
              </a:solidFill>
            </a:endParaRPr>
          </a:p>
        </p:txBody>
      </p:sp>
      <p:sp>
        <p:nvSpPr>
          <p:cNvPr id="15" name="TextBox 14"/>
          <p:cNvSpPr txBox="1"/>
          <p:nvPr/>
        </p:nvSpPr>
        <p:spPr>
          <a:xfrm>
            <a:off x="395536" y="190381"/>
            <a:ext cx="7920880" cy="646331"/>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 - </a:t>
            </a:r>
            <a:r>
              <a:rPr lang="pt-BR" sz="2800" dirty="0">
                <a:solidFill>
                  <a:srgbClr val="003300"/>
                </a:solidFill>
                <a:latin typeface="Arial"/>
                <a:cs typeface="Arial"/>
              </a:rPr>
              <a:t>Treinamento</a:t>
            </a:r>
          </a:p>
        </p:txBody>
      </p:sp>
    </p:spTree>
    <p:extLst>
      <p:ext uri="{BB962C8B-B14F-4D97-AF65-F5344CB8AC3E}">
        <p14:creationId xmlns:p14="http://schemas.microsoft.com/office/powerpoint/2010/main" val="102622308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266C342-ED72-EB4E-A14D-8C30D2C05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5" name="TextBox 14"/>
          <p:cNvSpPr txBox="1"/>
          <p:nvPr/>
        </p:nvSpPr>
        <p:spPr>
          <a:xfrm>
            <a:off x="899592" y="1916832"/>
            <a:ext cx="7632848" cy="2246769"/>
          </a:xfrm>
          <a:prstGeom prst="rect">
            <a:avLst/>
          </a:prstGeom>
          <a:noFill/>
        </p:spPr>
        <p:txBody>
          <a:bodyPr wrap="square" rtlCol="0">
            <a:spAutoFit/>
          </a:bodyPr>
          <a:lstStyle/>
          <a:p>
            <a:pPr algn="ctr"/>
            <a:endParaRPr lang="pt-BR" sz="2800" dirty="0">
              <a:solidFill>
                <a:srgbClr val="003300"/>
              </a:solidFill>
            </a:endParaRPr>
          </a:p>
          <a:p>
            <a:pPr algn="just"/>
            <a:endParaRPr lang="pt-BR" sz="2800" dirty="0">
              <a:solidFill>
                <a:srgbClr val="003300"/>
              </a:solidFill>
            </a:endParaRPr>
          </a:p>
          <a:p>
            <a:pPr algn="ctr"/>
            <a:r>
              <a:rPr lang="pt-BR" sz="2800" dirty="0">
                <a:solidFill>
                  <a:srgbClr val="003300"/>
                </a:solidFill>
              </a:rPr>
              <a:t>Eles viajavam em pares sob o disfarce de uma profissão secular.</a:t>
            </a:r>
          </a:p>
          <a:p>
            <a:pPr algn="just"/>
            <a:endParaRPr lang="pt-BR" sz="2800" dirty="0">
              <a:solidFill>
                <a:srgbClr val="003300"/>
              </a:solidFill>
            </a:endParaRPr>
          </a:p>
        </p:txBody>
      </p:sp>
      <p:sp>
        <p:nvSpPr>
          <p:cNvPr id="11" name="TextBox 10"/>
          <p:cNvSpPr txBox="1"/>
          <p:nvPr/>
        </p:nvSpPr>
        <p:spPr>
          <a:xfrm>
            <a:off x="395536" y="190381"/>
            <a:ext cx="8496944" cy="1200329"/>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 - </a:t>
            </a:r>
            <a:r>
              <a:rPr lang="pt-BR" sz="2800" dirty="0">
                <a:solidFill>
                  <a:srgbClr val="003300"/>
                </a:solidFill>
              </a:rPr>
              <a:t>Estratégia Missionária</a:t>
            </a:r>
          </a:p>
          <a:p>
            <a:endParaRPr lang="pt-BR" sz="3600" dirty="0">
              <a:solidFill>
                <a:srgbClr val="003300"/>
              </a:solidFill>
              <a:latin typeface="Arial"/>
              <a:cs typeface="Arial"/>
            </a:endParaRPr>
          </a:p>
        </p:txBody>
      </p:sp>
    </p:spTree>
    <p:extLst>
      <p:ext uri="{BB962C8B-B14F-4D97-AF65-F5344CB8AC3E}">
        <p14:creationId xmlns:p14="http://schemas.microsoft.com/office/powerpoint/2010/main" val="218650495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F99B82-0523-3E47-B6A2-22CFD27BA1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5" name="TextBox 14"/>
          <p:cNvSpPr txBox="1"/>
          <p:nvPr/>
        </p:nvSpPr>
        <p:spPr>
          <a:xfrm>
            <a:off x="6156176" y="3052117"/>
            <a:ext cx="2987824" cy="1446550"/>
          </a:xfrm>
          <a:prstGeom prst="rect">
            <a:avLst/>
          </a:prstGeom>
          <a:noFill/>
        </p:spPr>
        <p:txBody>
          <a:bodyPr wrap="square" rtlCol="0">
            <a:spAutoFit/>
          </a:bodyPr>
          <a:lstStyle/>
          <a:p>
            <a:pPr lvl="1" algn="just"/>
            <a:r>
              <a:rPr lang="pt-BR" sz="3200">
                <a:solidFill>
                  <a:srgbClr val="003300"/>
                </a:solidFill>
              </a:rPr>
              <a:t>Comerciantes </a:t>
            </a:r>
          </a:p>
          <a:p>
            <a:pPr algn="ctr"/>
            <a:endParaRPr lang="pt-BR" sz="3200">
              <a:solidFill>
                <a:srgbClr val="003300"/>
              </a:solidFill>
            </a:endParaRPr>
          </a:p>
          <a:p>
            <a:pPr algn="just"/>
            <a:endParaRPr lang="pt-BR" sz="2400">
              <a:solidFill>
                <a:srgbClr val="003300"/>
              </a:solidFill>
            </a:endParaRPr>
          </a:p>
        </p:txBody>
      </p:sp>
      <p:pic>
        <p:nvPicPr>
          <p:cNvPr id="3" name="Picture 2" descr="2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07150">
            <a:off x="291335" y="1755670"/>
            <a:ext cx="5974626" cy="39572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3" name="TextBox 12"/>
          <p:cNvSpPr txBox="1"/>
          <p:nvPr/>
        </p:nvSpPr>
        <p:spPr>
          <a:xfrm>
            <a:off x="395536" y="190381"/>
            <a:ext cx="8496944" cy="1200329"/>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 - </a:t>
            </a:r>
            <a:r>
              <a:rPr lang="pt-BR" sz="2800" dirty="0">
                <a:solidFill>
                  <a:srgbClr val="003300"/>
                </a:solidFill>
              </a:rPr>
              <a:t>Estratégia Missionária</a:t>
            </a:r>
          </a:p>
          <a:p>
            <a:endParaRPr lang="pt-BR" sz="3600" dirty="0">
              <a:solidFill>
                <a:srgbClr val="003300"/>
              </a:solidFill>
              <a:latin typeface="Arial"/>
              <a:cs typeface="Arial"/>
            </a:endParaRPr>
          </a:p>
        </p:txBody>
      </p:sp>
    </p:spTree>
    <p:extLst>
      <p:ext uri="{BB962C8B-B14F-4D97-AF65-F5344CB8AC3E}">
        <p14:creationId xmlns:p14="http://schemas.microsoft.com/office/powerpoint/2010/main" val="376635444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D815B1D-AC25-A440-A762-E3C537AE0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5" name="TextBox 14"/>
          <p:cNvSpPr txBox="1"/>
          <p:nvPr/>
        </p:nvSpPr>
        <p:spPr>
          <a:xfrm>
            <a:off x="6407696" y="2852936"/>
            <a:ext cx="2736304" cy="1938992"/>
          </a:xfrm>
          <a:prstGeom prst="rect">
            <a:avLst/>
          </a:prstGeom>
          <a:noFill/>
        </p:spPr>
        <p:txBody>
          <a:bodyPr wrap="square" rtlCol="0">
            <a:spAutoFit/>
          </a:bodyPr>
          <a:lstStyle/>
          <a:p>
            <a:pPr lvl="1" algn="just"/>
            <a:r>
              <a:rPr lang="pt-BR" sz="3200">
                <a:solidFill>
                  <a:srgbClr val="003300"/>
                </a:solidFill>
              </a:rPr>
              <a:t>Artesões</a:t>
            </a:r>
          </a:p>
          <a:p>
            <a:pPr lvl="1" algn="just"/>
            <a:r>
              <a:rPr lang="pt-BR" sz="3200">
                <a:solidFill>
                  <a:srgbClr val="003300"/>
                </a:solidFill>
              </a:rPr>
              <a:t> </a:t>
            </a:r>
          </a:p>
          <a:p>
            <a:pPr algn="ctr"/>
            <a:endParaRPr lang="pt-BR" sz="3200">
              <a:solidFill>
                <a:srgbClr val="003300"/>
              </a:solidFill>
            </a:endParaRPr>
          </a:p>
          <a:p>
            <a:pPr algn="just"/>
            <a:endParaRPr lang="pt-BR" sz="2400">
              <a:solidFill>
                <a:srgbClr val="003300"/>
              </a:solidFill>
            </a:endParaRPr>
          </a:p>
        </p:txBody>
      </p:sp>
      <p:pic>
        <p:nvPicPr>
          <p:cNvPr id="9" name="Picture 8" descr="2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37965">
            <a:off x="395796" y="1579757"/>
            <a:ext cx="6048672" cy="40062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4" name="TextBox 13"/>
          <p:cNvSpPr txBox="1"/>
          <p:nvPr/>
        </p:nvSpPr>
        <p:spPr>
          <a:xfrm>
            <a:off x="395536" y="190381"/>
            <a:ext cx="8496944" cy="1200329"/>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 - </a:t>
            </a:r>
            <a:r>
              <a:rPr lang="pt-BR" sz="2800" dirty="0">
                <a:solidFill>
                  <a:srgbClr val="003300"/>
                </a:solidFill>
              </a:rPr>
              <a:t>Estratégia Missionária</a:t>
            </a:r>
          </a:p>
          <a:p>
            <a:endParaRPr lang="pt-BR" sz="3600" dirty="0">
              <a:solidFill>
                <a:srgbClr val="003300"/>
              </a:solidFill>
              <a:latin typeface="Arial"/>
              <a:cs typeface="Arial"/>
            </a:endParaRPr>
          </a:p>
        </p:txBody>
      </p:sp>
    </p:spTree>
    <p:extLst>
      <p:ext uri="{BB962C8B-B14F-4D97-AF65-F5344CB8AC3E}">
        <p14:creationId xmlns:p14="http://schemas.microsoft.com/office/powerpoint/2010/main" val="186985660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AB50621-6F7E-EC44-8CE2-20F50174B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5" name="TextBox 14"/>
          <p:cNvSpPr txBox="1"/>
          <p:nvPr/>
        </p:nvSpPr>
        <p:spPr>
          <a:xfrm>
            <a:off x="5796136" y="3052117"/>
            <a:ext cx="2627784" cy="1938992"/>
          </a:xfrm>
          <a:prstGeom prst="rect">
            <a:avLst/>
          </a:prstGeom>
          <a:noFill/>
        </p:spPr>
        <p:txBody>
          <a:bodyPr wrap="square" rtlCol="0">
            <a:spAutoFit/>
          </a:bodyPr>
          <a:lstStyle/>
          <a:p>
            <a:pPr lvl="1" algn="just"/>
            <a:r>
              <a:rPr lang="pt-BR" sz="3200">
                <a:solidFill>
                  <a:srgbClr val="003300"/>
                </a:solidFill>
              </a:rPr>
              <a:t>Colportores</a:t>
            </a:r>
          </a:p>
          <a:p>
            <a:pPr lvl="1" algn="just"/>
            <a:r>
              <a:rPr lang="pt-BR" sz="3200">
                <a:solidFill>
                  <a:srgbClr val="003300"/>
                </a:solidFill>
              </a:rPr>
              <a:t> </a:t>
            </a:r>
          </a:p>
          <a:p>
            <a:pPr algn="ctr"/>
            <a:endParaRPr lang="pt-BR" sz="3200">
              <a:solidFill>
                <a:srgbClr val="003300"/>
              </a:solidFill>
            </a:endParaRPr>
          </a:p>
          <a:p>
            <a:pPr algn="just"/>
            <a:endParaRPr lang="pt-BR" sz="2400">
              <a:solidFill>
                <a:srgbClr val="003300"/>
              </a:solidFill>
            </a:endParaRPr>
          </a:p>
        </p:txBody>
      </p:sp>
      <p:pic>
        <p:nvPicPr>
          <p:cNvPr id="3" name="Picture 2" descr="2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806721">
            <a:off x="328490" y="2257426"/>
            <a:ext cx="5013176" cy="33204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3" name="TextBox 12"/>
          <p:cNvSpPr txBox="1"/>
          <p:nvPr/>
        </p:nvSpPr>
        <p:spPr>
          <a:xfrm>
            <a:off x="395536" y="190381"/>
            <a:ext cx="8496944" cy="1200329"/>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 - </a:t>
            </a:r>
            <a:r>
              <a:rPr lang="pt-BR" sz="2800" dirty="0">
                <a:solidFill>
                  <a:srgbClr val="003300"/>
                </a:solidFill>
              </a:rPr>
              <a:t>Estratégia Missionária</a:t>
            </a:r>
          </a:p>
          <a:p>
            <a:endParaRPr lang="pt-BR" sz="3600" dirty="0">
              <a:solidFill>
                <a:srgbClr val="003300"/>
              </a:solidFill>
              <a:latin typeface="Arial"/>
              <a:cs typeface="Arial"/>
            </a:endParaRPr>
          </a:p>
        </p:txBody>
      </p:sp>
    </p:spTree>
    <p:extLst>
      <p:ext uri="{BB962C8B-B14F-4D97-AF65-F5344CB8AC3E}">
        <p14:creationId xmlns:p14="http://schemas.microsoft.com/office/powerpoint/2010/main" val="429496680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29A5BDA-239E-CF46-8235-1B45B0E5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5" name="TextBox 14"/>
          <p:cNvSpPr txBox="1"/>
          <p:nvPr/>
        </p:nvSpPr>
        <p:spPr>
          <a:xfrm>
            <a:off x="6012160" y="2708920"/>
            <a:ext cx="2952328" cy="2431435"/>
          </a:xfrm>
          <a:prstGeom prst="rect">
            <a:avLst/>
          </a:prstGeom>
          <a:noFill/>
        </p:spPr>
        <p:txBody>
          <a:bodyPr wrap="square" rtlCol="0">
            <a:spAutoFit/>
          </a:bodyPr>
          <a:lstStyle/>
          <a:p>
            <a:pPr lvl="1" algn="ctr"/>
            <a:r>
              <a:rPr lang="en-US" sz="3200" dirty="0">
                <a:solidFill>
                  <a:srgbClr val="003300"/>
                </a:solidFill>
              </a:rPr>
              <a:t>Europa Central</a:t>
            </a:r>
          </a:p>
          <a:p>
            <a:pPr lvl="1" algn="just"/>
            <a:r>
              <a:rPr lang="en-US" sz="3200" dirty="0">
                <a:solidFill>
                  <a:srgbClr val="003300"/>
                </a:solidFill>
              </a:rPr>
              <a:t> </a:t>
            </a:r>
          </a:p>
          <a:p>
            <a:pPr algn="ctr"/>
            <a:endParaRPr lang="en-US" sz="3200" dirty="0">
              <a:solidFill>
                <a:srgbClr val="003300"/>
              </a:solidFill>
            </a:endParaRPr>
          </a:p>
          <a:p>
            <a:pPr algn="just"/>
            <a:endParaRPr lang="en-US" sz="2400" dirty="0">
              <a:solidFill>
                <a:srgbClr val="003300"/>
              </a:solidFill>
            </a:endParaRPr>
          </a:p>
        </p:txBody>
      </p:sp>
      <p:pic>
        <p:nvPicPr>
          <p:cNvPr id="9" name="Picture 8" descr="2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77736">
            <a:off x="179512" y="1507847"/>
            <a:ext cx="6192688" cy="41016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4" name="TextBox 13"/>
          <p:cNvSpPr txBox="1"/>
          <p:nvPr/>
        </p:nvSpPr>
        <p:spPr>
          <a:xfrm>
            <a:off x="395536" y="190381"/>
            <a:ext cx="8748464" cy="646331"/>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 – </a:t>
            </a:r>
            <a:r>
              <a:rPr lang="pt-BR" sz="2800" dirty="0">
                <a:solidFill>
                  <a:srgbClr val="003300"/>
                </a:solidFill>
                <a:latin typeface="Arial"/>
                <a:cs typeface="Arial"/>
              </a:rPr>
              <a:t>Expansão </a:t>
            </a:r>
          </a:p>
        </p:txBody>
      </p:sp>
    </p:spTree>
    <p:extLst>
      <p:ext uri="{BB962C8B-B14F-4D97-AF65-F5344CB8AC3E}">
        <p14:creationId xmlns:p14="http://schemas.microsoft.com/office/powerpoint/2010/main" val="324310136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B0EDE57-4BCA-964F-975A-EE14292343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179512" y="1412776"/>
            <a:ext cx="8496944" cy="4185761"/>
          </a:xfrm>
          <a:prstGeom prst="rect">
            <a:avLst/>
          </a:prstGeom>
          <a:noFill/>
        </p:spPr>
        <p:txBody>
          <a:bodyPr wrap="square" rtlCol="0">
            <a:spAutoFit/>
          </a:bodyPr>
          <a:lstStyle/>
          <a:p>
            <a:pPr lvl="1" algn="ctr"/>
            <a:r>
              <a:rPr lang="pt-BR" sz="3200" b="1" dirty="0">
                <a:solidFill>
                  <a:srgbClr val="003300"/>
                </a:solidFill>
              </a:rPr>
              <a:t>A Volta de Jesus</a:t>
            </a:r>
          </a:p>
          <a:p>
            <a:pPr lvl="1" algn="just"/>
            <a:endParaRPr lang="pt-BR" sz="3200" dirty="0">
              <a:solidFill>
                <a:srgbClr val="003300"/>
              </a:solidFill>
            </a:endParaRPr>
          </a:p>
          <a:p>
            <a:pPr lvl="1" algn="just"/>
            <a:r>
              <a:rPr lang="pt-BR" sz="2800" dirty="0"/>
              <a:t>“Oh irmãos, vamos dar ouvidos a Nobre Lição pois estamos próximos do fim do mundo. Já se passaram mil e cem anos completos desde isso foi escrito, pois estamos no tempo do fim.”</a:t>
            </a:r>
          </a:p>
          <a:p>
            <a:pPr lvl="1" algn="just"/>
            <a:endParaRPr lang="en-US" dirty="0"/>
          </a:p>
          <a:p>
            <a:pPr lvl="1" algn="just"/>
            <a:endParaRPr lang="en-US" dirty="0"/>
          </a:p>
          <a:p>
            <a:pPr lvl="1" algn="just"/>
            <a:endParaRPr lang="en-US" dirty="0"/>
          </a:p>
          <a:p>
            <a:pPr lvl="1" algn="just"/>
            <a:r>
              <a:rPr lang="en-US" dirty="0" err="1"/>
              <a:t>Morland</a:t>
            </a:r>
            <a:r>
              <a:rPr lang="en-US" dirty="0"/>
              <a:t>, </a:t>
            </a:r>
            <a:r>
              <a:rPr lang="en-US" i="1" dirty="0"/>
              <a:t>Churches of the Valleys</a:t>
            </a:r>
            <a:r>
              <a:rPr lang="en-US" dirty="0"/>
              <a:t>, 99–120. Allix,</a:t>
            </a:r>
            <a:r>
              <a:rPr lang="en-US" i="1" dirty="0"/>
              <a:t> Ancient </a:t>
            </a:r>
          </a:p>
          <a:p>
            <a:pPr lvl="1" algn="just"/>
            <a:r>
              <a:rPr lang="en-US" i="1" dirty="0"/>
              <a:t>Churches of Piedmont</a:t>
            </a:r>
            <a:r>
              <a:rPr lang="en-US" dirty="0"/>
              <a:t>, 175.</a:t>
            </a:r>
            <a:endParaRPr lang="pt-BR" i="1" dirty="0">
              <a:solidFill>
                <a:srgbClr val="003300"/>
              </a:solidFill>
            </a:endParaRPr>
          </a:p>
        </p:txBody>
      </p:sp>
      <p:sp>
        <p:nvSpPr>
          <p:cNvPr id="11" name="TextBox 10"/>
          <p:cNvSpPr txBox="1"/>
          <p:nvPr/>
        </p:nvSpPr>
        <p:spPr>
          <a:xfrm>
            <a:off x="395536" y="190381"/>
            <a:ext cx="8280920" cy="646331"/>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 – </a:t>
            </a:r>
            <a:r>
              <a:rPr lang="pt-BR" sz="2800" dirty="0">
                <a:solidFill>
                  <a:srgbClr val="003300"/>
                </a:solidFill>
                <a:latin typeface="Arial"/>
                <a:cs typeface="Arial"/>
              </a:rPr>
              <a:t>Crenças Distintivas</a:t>
            </a:r>
          </a:p>
        </p:txBody>
      </p:sp>
    </p:spTree>
    <p:extLst>
      <p:ext uri="{BB962C8B-B14F-4D97-AF65-F5344CB8AC3E}">
        <p14:creationId xmlns:p14="http://schemas.microsoft.com/office/powerpoint/2010/main" val="184262661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9C53C8A-163D-6540-9427-6A9BB45270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179512" y="1628800"/>
            <a:ext cx="8496944" cy="4678204"/>
          </a:xfrm>
          <a:prstGeom prst="rect">
            <a:avLst/>
          </a:prstGeom>
          <a:noFill/>
        </p:spPr>
        <p:txBody>
          <a:bodyPr wrap="square" rtlCol="0">
            <a:spAutoFit/>
          </a:bodyPr>
          <a:lstStyle/>
          <a:p>
            <a:pPr lvl="1" algn="ctr"/>
            <a:r>
              <a:rPr lang="pt-BR" sz="2800" b="1" dirty="0">
                <a:solidFill>
                  <a:srgbClr val="003300"/>
                </a:solidFill>
              </a:rPr>
              <a:t>Os Dez Mandamentos</a:t>
            </a:r>
          </a:p>
          <a:p>
            <a:pPr lvl="1" algn="ctr"/>
            <a:endParaRPr lang="pt-BR" sz="2800" b="1" dirty="0">
              <a:solidFill>
                <a:srgbClr val="003300"/>
              </a:solidFill>
            </a:endParaRPr>
          </a:p>
          <a:p>
            <a:pPr lvl="1" algn="just"/>
            <a:r>
              <a:rPr lang="pt-BR" sz="2800" dirty="0">
                <a:solidFill>
                  <a:srgbClr val="003300"/>
                </a:solidFill>
              </a:rPr>
              <a:t>“</a:t>
            </a:r>
            <a:r>
              <a:rPr lang="pt-BR" sz="2800" b="1" dirty="0">
                <a:solidFill>
                  <a:srgbClr val="003300"/>
                </a:solidFill>
              </a:rPr>
              <a:t>P.</a:t>
            </a:r>
            <a:r>
              <a:rPr lang="pt-BR" sz="2800" dirty="0">
                <a:solidFill>
                  <a:srgbClr val="003300"/>
                </a:solidFill>
              </a:rPr>
              <a:t> Como você sabe que acredita em Deus? </a:t>
            </a:r>
            <a:r>
              <a:rPr lang="pt-BR" sz="2800" b="1" dirty="0">
                <a:solidFill>
                  <a:srgbClr val="003300"/>
                </a:solidFill>
              </a:rPr>
              <a:t>R. </a:t>
            </a:r>
            <a:r>
              <a:rPr lang="pt-BR" sz="2800" dirty="0">
                <a:solidFill>
                  <a:srgbClr val="003300"/>
                </a:solidFill>
              </a:rPr>
              <a:t>Assim: porque eu sei que tenho me dedicado a observância dos mandamentos de Deus. </a:t>
            </a:r>
            <a:r>
              <a:rPr lang="pt-BR" sz="2800" b="1" dirty="0">
                <a:solidFill>
                  <a:srgbClr val="003300"/>
                </a:solidFill>
              </a:rPr>
              <a:t>P. </a:t>
            </a:r>
            <a:r>
              <a:rPr lang="pt-BR" sz="2800" dirty="0">
                <a:solidFill>
                  <a:srgbClr val="003300"/>
                </a:solidFill>
              </a:rPr>
              <a:t>Há quantos mandamentos de Deus? </a:t>
            </a:r>
            <a:r>
              <a:rPr lang="pt-BR" sz="2800" b="1" dirty="0">
                <a:solidFill>
                  <a:srgbClr val="003300"/>
                </a:solidFill>
              </a:rPr>
              <a:t>R.</a:t>
            </a:r>
            <a:r>
              <a:rPr lang="pt-BR" sz="2800" dirty="0">
                <a:solidFill>
                  <a:srgbClr val="003300"/>
                </a:solidFill>
              </a:rPr>
              <a:t> Dez, como aparecem em Êxodos e Deuteronômio.”</a:t>
            </a:r>
          </a:p>
          <a:p>
            <a:pPr lvl="1" algn="just"/>
            <a:endParaRPr lang="en-US" sz="1600" dirty="0"/>
          </a:p>
          <a:p>
            <a:pPr lvl="1" algn="just"/>
            <a:endParaRPr lang="en-US" sz="1600" dirty="0"/>
          </a:p>
          <a:p>
            <a:pPr lvl="1" algn="just"/>
            <a:r>
              <a:rPr lang="en-US" sz="1400" i="1" dirty="0"/>
              <a:t>The Catechism of the Waldenses &amp; Albigenses: The First</a:t>
            </a:r>
          </a:p>
          <a:p>
            <a:pPr lvl="1" algn="just"/>
            <a:r>
              <a:rPr lang="en-US" sz="1400" i="1" dirty="0"/>
              <a:t> Reformers from Popery, About the Year 1150, Above Three </a:t>
            </a:r>
          </a:p>
          <a:p>
            <a:pPr lvl="1" algn="just"/>
            <a:r>
              <a:rPr lang="en-US" sz="1400" i="1" dirty="0"/>
              <a:t>Hundred Years Before Luther</a:t>
            </a:r>
            <a:r>
              <a:rPr lang="en-US" sz="1400" dirty="0"/>
              <a:t> (Manchester, UK: G. Nicholson, </a:t>
            </a:r>
          </a:p>
          <a:p>
            <a:pPr lvl="1" algn="just"/>
            <a:r>
              <a:rPr lang="en-US" sz="1400" dirty="0"/>
              <a:t>1795), 4. J. A. Wylie, </a:t>
            </a:r>
            <a:r>
              <a:rPr lang="en-US" sz="1400" i="1" dirty="0"/>
              <a:t>History of the Waldenses</a:t>
            </a:r>
            <a:r>
              <a:rPr lang="en-US" sz="1400" dirty="0"/>
              <a:t> (Washington, DC: </a:t>
            </a:r>
          </a:p>
          <a:p>
            <a:pPr lvl="1" algn="just"/>
            <a:r>
              <a:rPr lang="en-US" sz="1400" dirty="0"/>
              <a:t>Review and Herald, 1905), 57; </a:t>
            </a:r>
            <a:endParaRPr lang="pt-BR" sz="1400" dirty="0">
              <a:solidFill>
                <a:srgbClr val="003300"/>
              </a:solidFill>
            </a:endParaRPr>
          </a:p>
        </p:txBody>
      </p:sp>
      <p:sp>
        <p:nvSpPr>
          <p:cNvPr id="11" name="TextBox 10"/>
          <p:cNvSpPr txBox="1"/>
          <p:nvPr/>
        </p:nvSpPr>
        <p:spPr>
          <a:xfrm>
            <a:off x="395536" y="190381"/>
            <a:ext cx="7920880" cy="646331"/>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 – </a:t>
            </a:r>
            <a:r>
              <a:rPr lang="pt-BR" sz="2800" dirty="0">
                <a:solidFill>
                  <a:srgbClr val="003300"/>
                </a:solidFill>
                <a:latin typeface="Arial"/>
                <a:cs typeface="Arial"/>
              </a:rPr>
              <a:t>Crenças Distintivas</a:t>
            </a:r>
          </a:p>
        </p:txBody>
      </p:sp>
    </p:spTree>
    <p:extLst>
      <p:ext uri="{BB962C8B-B14F-4D97-AF65-F5344CB8AC3E}">
        <p14:creationId xmlns:p14="http://schemas.microsoft.com/office/powerpoint/2010/main" val="420149905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02C0FC4-6336-8040-9356-8FCFF7023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179512" y="1822172"/>
            <a:ext cx="8136904" cy="4739759"/>
          </a:xfrm>
          <a:prstGeom prst="rect">
            <a:avLst/>
          </a:prstGeom>
          <a:noFill/>
        </p:spPr>
        <p:txBody>
          <a:bodyPr wrap="square" rtlCol="0">
            <a:spAutoFit/>
          </a:bodyPr>
          <a:lstStyle/>
          <a:p>
            <a:pPr lvl="1" algn="ctr"/>
            <a:r>
              <a:rPr lang="pt-BR" sz="2800" b="1" dirty="0">
                <a:solidFill>
                  <a:srgbClr val="003300"/>
                </a:solidFill>
              </a:rPr>
              <a:t>O Sábado</a:t>
            </a:r>
          </a:p>
          <a:p>
            <a:pPr lvl="1" algn="just"/>
            <a:endParaRPr lang="pt-BR" sz="2800" dirty="0">
              <a:solidFill>
                <a:srgbClr val="003300"/>
              </a:solidFill>
            </a:endParaRPr>
          </a:p>
          <a:p>
            <a:pPr lvl="1" algn="just"/>
            <a:r>
              <a:rPr lang="pt-BR" sz="2800" dirty="0"/>
              <a:t>“Não são poucos os que de fato celebram o Sábado com os Judeus.”</a:t>
            </a:r>
          </a:p>
          <a:p>
            <a:pPr lvl="1" algn="just"/>
            <a:endParaRPr lang="pt-BR" sz="2800" dirty="0">
              <a:solidFill>
                <a:srgbClr val="003300"/>
              </a:solidFill>
            </a:endParaRPr>
          </a:p>
          <a:p>
            <a:pPr lvl="1" algn="just"/>
            <a:endParaRPr lang="en-US" sz="1600" dirty="0"/>
          </a:p>
          <a:p>
            <a:pPr lvl="1" algn="just"/>
            <a:endParaRPr lang="en-US" sz="1600" dirty="0"/>
          </a:p>
          <a:p>
            <a:pPr lvl="1" algn="just"/>
            <a:endParaRPr lang="en-US" sz="1600" dirty="0"/>
          </a:p>
          <a:p>
            <a:pPr lvl="1" algn="just"/>
            <a:r>
              <a:rPr lang="en-US" sz="1600" dirty="0"/>
              <a:t>Johann Joseph Ignaz von Doellinger, </a:t>
            </a:r>
            <a:r>
              <a:rPr lang="en-US" sz="1600" i="1" dirty="0"/>
              <a:t>Beitrage zur </a:t>
            </a:r>
          </a:p>
          <a:p>
            <a:pPr lvl="1" algn="just"/>
            <a:r>
              <a:rPr lang="en-US" sz="1600" i="1" dirty="0"/>
              <a:t>Sektengeschichte des Mittelalters </a:t>
            </a:r>
            <a:r>
              <a:rPr lang="en-US" sz="1600" dirty="0"/>
              <a:t>[Reports on the history </a:t>
            </a:r>
          </a:p>
          <a:p>
            <a:pPr lvl="1" algn="just"/>
            <a:r>
              <a:rPr lang="en-US" sz="1600" dirty="0"/>
              <a:t>of the sects of the Middle Ages], 2nd ed. (Munchen, Germany: </a:t>
            </a:r>
          </a:p>
          <a:p>
            <a:pPr lvl="1" algn="just"/>
            <a:r>
              <a:rPr lang="en-US" sz="1600" dirty="0"/>
              <a:t>Beck, 1890), 661, cf. Ellen G. White, </a:t>
            </a:r>
            <a:r>
              <a:rPr lang="en-US" sz="1600" i="1" dirty="0"/>
              <a:t>The Great Controversy</a:t>
            </a:r>
            <a:r>
              <a:rPr lang="en-US" sz="1600" dirty="0"/>
              <a:t> </a:t>
            </a:r>
          </a:p>
          <a:p>
            <a:pPr lvl="1" algn="just"/>
            <a:r>
              <a:rPr lang="en-US" sz="1600" dirty="0"/>
              <a:t>(Nampa, ID: Pacific Press, 1999), 684–85. </a:t>
            </a:r>
            <a:endParaRPr lang="pt-BR" sz="1600" dirty="0">
              <a:solidFill>
                <a:srgbClr val="003300"/>
              </a:solidFill>
            </a:endParaRPr>
          </a:p>
          <a:p>
            <a:pPr lvl="1" algn="just"/>
            <a:endParaRPr lang="pt-BR" sz="2800" dirty="0">
              <a:solidFill>
                <a:srgbClr val="003300"/>
              </a:solidFill>
            </a:endParaRPr>
          </a:p>
        </p:txBody>
      </p:sp>
      <p:sp>
        <p:nvSpPr>
          <p:cNvPr id="11" name="TextBox 10"/>
          <p:cNvSpPr txBox="1"/>
          <p:nvPr/>
        </p:nvSpPr>
        <p:spPr>
          <a:xfrm>
            <a:off x="395536" y="190381"/>
            <a:ext cx="7920880" cy="646331"/>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 – </a:t>
            </a:r>
            <a:r>
              <a:rPr lang="pt-BR" sz="2800" dirty="0">
                <a:solidFill>
                  <a:srgbClr val="003300"/>
                </a:solidFill>
                <a:latin typeface="Arial"/>
                <a:cs typeface="Arial"/>
              </a:rPr>
              <a:t>Crenças Distintivas</a:t>
            </a:r>
          </a:p>
        </p:txBody>
      </p:sp>
    </p:spTree>
    <p:extLst>
      <p:ext uri="{BB962C8B-B14F-4D97-AF65-F5344CB8AC3E}">
        <p14:creationId xmlns:p14="http://schemas.microsoft.com/office/powerpoint/2010/main" val="158609426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1F7910-7F24-8347-937D-243D04E601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395536" y="1844824"/>
            <a:ext cx="7848872" cy="3631763"/>
          </a:xfrm>
          <a:prstGeom prst="rect">
            <a:avLst/>
          </a:prstGeom>
          <a:noFill/>
        </p:spPr>
        <p:txBody>
          <a:bodyPr wrap="square" rtlCol="0">
            <a:spAutoFit/>
          </a:bodyPr>
          <a:lstStyle/>
          <a:p>
            <a:pPr lvl="1" algn="ctr"/>
            <a:r>
              <a:rPr lang="pt-BR" sz="2800" b="1" dirty="0">
                <a:solidFill>
                  <a:srgbClr val="003300"/>
                </a:solidFill>
              </a:rPr>
              <a:t>O Estado dos Mortos</a:t>
            </a:r>
          </a:p>
          <a:p>
            <a:pPr lvl="1" algn="just"/>
            <a:endParaRPr lang="pt-BR" sz="2800" dirty="0">
              <a:solidFill>
                <a:srgbClr val="003300"/>
              </a:solidFill>
            </a:endParaRPr>
          </a:p>
          <a:p>
            <a:pPr lvl="1" algn="just"/>
            <a:r>
              <a:rPr lang="pt-BR" sz="2800" dirty="0"/>
              <a:t>“Não faz sentido orar pelos mortos assim como não faz sentido dar ração a um cavalo morto.”</a:t>
            </a:r>
          </a:p>
          <a:p>
            <a:pPr lvl="1" algn="just"/>
            <a:endParaRPr lang="pt-BR" sz="2800" dirty="0">
              <a:solidFill>
                <a:srgbClr val="003300"/>
              </a:solidFill>
            </a:endParaRPr>
          </a:p>
          <a:p>
            <a:pPr lvl="1" algn="just"/>
            <a:endParaRPr lang="en-US" dirty="0"/>
          </a:p>
          <a:p>
            <a:pPr lvl="1" algn="just"/>
            <a:endParaRPr lang="en-US" dirty="0"/>
          </a:p>
          <a:p>
            <a:pPr lvl="1" algn="just"/>
            <a:endParaRPr lang="en-US" dirty="0"/>
          </a:p>
          <a:p>
            <a:pPr lvl="1" algn="just"/>
            <a:r>
              <a:rPr lang="en-US" dirty="0"/>
              <a:t>Lambert, </a:t>
            </a:r>
            <a:r>
              <a:rPr lang="en-US" i="1" dirty="0"/>
              <a:t>Medieval Heresy</a:t>
            </a:r>
            <a:r>
              <a:rPr lang="en-US" dirty="0"/>
              <a:t>, 156; Scotland, </a:t>
            </a:r>
          </a:p>
          <a:p>
            <a:pPr lvl="1" algn="just"/>
            <a:r>
              <a:rPr lang="en-US" i="1" dirty="0"/>
              <a:t>Christianity Outside the Box</a:t>
            </a:r>
            <a:r>
              <a:rPr lang="en-US" dirty="0"/>
              <a:t>, 63, 64.</a:t>
            </a:r>
            <a:endParaRPr lang="pt-BR" dirty="0">
              <a:solidFill>
                <a:srgbClr val="003300"/>
              </a:solidFill>
            </a:endParaRPr>
          </a:p>
        </p:txBody>
      </p:sp>
      <p:sp>
        <p:nvSpPr>
          <p:cNvPr id="11" name="TextBox 10"/>
          <p:cNvSpPr txBox="1"/>
          <p:nvPr/>
        </p:nvSpPr>
        <p:spPr>
          <a:xfrm>
            <a:off x="395536" y="190381"/>
            <a:ext cx="7920880" cy="646331"/>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 – </a:t>
            </a:r>
            <a:r>
              <a:rPr lang="pt-BR" sz="2800" dirty="0">
                <a:solidFill>
                  <a:srgbClr val="003300"/>
                </a:solidFill>
                <a:latin typeface="Arial"/>
                <a:cs typeface="Arial"/>
              </a:rPr>
              <a:t>Crenças Distintivas</a:t>
            </a:r>
          </a:p>
        </p:txBody>
      </p:sp>
    </p:spTree>
    <p:extLst>
      <p:ext uri="{BB962C8B-B14F-4D97-AF65-F5344CB8AC3E}">
        <p14:creationId xmlns:p14="http://schemas.microsoft.com/office/powerpoint/2010/main" val="124108257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B805DDE-7C25-4D47-861E-B041635B7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899592" y="2893248"/>
            <a:ext cx="7272808" cy="954107"/>
          </a:xfrm>
          <a:prstGeom prst="rect">
            <a:avLst/>
          </a:prstGeom>
          <a:noFill/>
        </p:spPr>
        <p:txBody>
          <a:bodyPr wrap="square" rtlCol="0">
            <a:spAutoFit/>
          </a:bodyPr>
          <a:lstStyle/>
          <a:p>
            <a:pPr algn="just"/>
            <a:r>
              <a:rPr lang="pt-BR" sz="2800" dirty="0">
                <a:solidFill>
                  <a:srgbClr val="003C0D"/>
                </a:solidFill>
              </a:rPr>
              <a:t>Os Valdenses tornaram-se conhecidos pelo firme apego à Palavra de Deus e a pureza de vida. </a:t>
            </a:r>
          </a:p>
        </p:txBody>
      </p:sp>
      <p:sp>
        <p:nvSpPr>
          <p:cNvPr id="13" name="TextBox 12"/>
          <p:cNvSpPr txBox="1"/>
          <p:nvPr/>
        </p:nvSpPr>
        <p:spPr>
          <a:xfrm>
            <a:off x="395536" y="190381"/>
            <a:ext cx="5040560" cy="646331"/>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a:t>
            </a:r>
          </a:p>
        </p:txBody>
      </p:sp>
    </p:spTree>
    <p:extLst>
      <p:ext uri="{BB962C8B-B14F-4D97-AF65-F5344CB8AC3E}">
        <p14:creationId xmlns:p14="http://schemas.microsoft.com/office/powerpoint/2010/main" val="205806639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3B1FEB5-A833-1047-B490-4148008F7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0" y="1700808"/>
            <a:ext cx="8496944" cy="4216539"/>
          </a:xfrm>
          <a:prstGeom prst="rect">
            <a:avLst/>
          </a:prstGeom>
          <a:noFill/>
        </p:spPr>
        <p:txBody>
          <a:bodyPr wrap="square" rtlCol="0">
            <a:spAutoFit/>
          </a:bodyPr>
          <a:lstStyle/>
          <a:p>
            <a:pPr lvl="1" algn="ctr"/>
            <a:r>
              <a:rPr lang="pt-BR" sz="2800" b="1" dirty="0">
                <a:solidFill>
                  <a:srgbClr val="003300"/>
                </a:solidFill>
              </a:rPr>
              <a:t>O Batismo</a:t>
            </a:r>
          </a:p>
          <a:p>
            <a:pPr lvl="1" algn="just"/>
            <a:endParaRPr lang="pt-BR" sz="2800" dirty="0">
              <a:solidFill>
                <a:srgbClr val="003300"/>
              </a:solidFill>
            </a:endParaRPr>
          </a:p>
          <a:p>
            <a:pPr lvl="1" algn="just"/>
            <a:r>
              <a:rPr lang="pt-BR" sz="2800" dirty="0"/>
              <a:t>“Os heréticos também afirmam que o batismo nas aguas não tem qualquer proveito a menos que com a própria boca, e em seu próprio coração, a pessoa deseje este sacramento; trazendo assim junto com este erro—que o batismo de infantes não vale nada.” </a:t>
            </a:r>
          </a:p>
          <a:p>
            <a:pPr lvl="1" algn="just"/>
            <a:endParaRPr lang="pt-BR" sz="2800" dirty="0">
              <a:solidFill>
                <a:srgbClr val="003300"/>
              </a:solidFill>
            </a:endParaRPr>
          </a:p>
          <a:p>
            <a:pPr lvl="1" algn="just"/>
            <a:endParaRPr lang="pt-BR" sz="2800" dirty="0">
              <a:solidFill>
                <a:srgbClr val="003300"/>
              </a:solidFill>
            </a:endParaRPr>
          </a:p>
          <a:p>
            <a:pPr lvl="1" algn="just"/>
            <a:r>
              <a:rPr lang="en-US" sz="1600" dirty="0"/>
              <a:t>Maitland, </a:t>
            </a:r>
            <a:r>
              <a:rPr lang="en-US" sz="1600" i="1" dirty="0"/>
              <a:t>Ancient Albigenses &amp; Waldenses</a:t>
            </a:r>
            <a:r>
              <a:rPr lang="en-US" sz="1600" dirty="0"/>
              <a:t>, 381. </a:t>
            </a:r>
            <a:endParaRPr lang="pt-BR" sz="1600" dirty="0">
              <a:solidFill>
                <a:srgbClr val="003300"/>
              </a:solidFill>
            </a:endParaRPr>
          </a:p>
        </p:txBody>
      </p:sp>
      <p:sp>
        <p:nvSpPr>
          <p:cNvPr id="11" name="TextBox 10"/>
          <p:cNvSpPr txBox="1"/>
          <p:nvPr/>
        </p:nvSpPr>
        <p:spPr>
          <a:xfrm>
            <a:off x="395536" y="190381"/>
            <a:ext cx="7920880" cy="646331"/>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 – </a:t>
            </a:r>
            <a:r>
              <a:rPr lang="pt-BR" sz="2800" dirty="0">
                <a:solidFill>
                  <a:srgbClr val="003300"/>
                </a:solidFill>
                <a:latin typeface="Arial"/>
                <a:cs typeface="Arial"/>
              </a:rPr>
              <a:t>Crenças Distintivas</a:t>
            </a:r>
          </a:p>
        </p:txBody>
      </p:sp>
    </p:spTree>
    <p:extLst>
      <p:ext uri="{BB962C8B-B14F-4D97-AF65-F5344CB8AC3E}">
        <p14:creationId xmlns:p14="http://schemas.microsoft.com/office/powerpoint/2010/main" val="205485535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B93162F-B4AA-B649-904D-8CA17F8D1F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179512" y="1556792"/>
            <a:ext cx="8784976" cy="4462760"/>
          </a:xfrm>
          <a:prstGeom prst="rect">
            <a:avLst/>
          </a:prstGeom>
          <a:noFill/>
        </p:spPr>
        <p:txBody>
          <a:bodyPr wrap="square" rtlCol="0">
            <a:spAutoFit/>
          </a:bodyPr>
          <a:lstStyle/>
          <a:p>
            <a:pPr lvl="1" algn="ctr"/>
            <a:r>
              <a:rPr lang="pt-BR" sz="2800" b="1" dirty="0">
                <a:solidFill>
                  <a:srgbClr val="003300"/>
                </a:solidFill>
              </a:rPr>
              <a:t>Deus</a:t>
            </a:r>
          </a:p>
          <a:p>
            <a:pPr lvl="1" algn="just"/>
            <a:endParaRPr lang="pt-BR" sz="2800" b="1" dirty="0">
              <a:solidFill>
                <a:srgbClr val="003300"/>
              </a:solidFill>
            </a:endParaRPr>
          </a:p>
          <a:p>
            <a:pPr lvl="1" algn="just"/>
            <a:r>
              <a:rPr lang="pt-BR" sz="2800" dirty="0">
                <a:solidFill>
                  <a:srgbClr val="003300"/>
                </a:solidFill>
              </a:rPr>
              <a:t>“Eu, Pedro Valdo, e todos os meus irmãos... confessamos que o Pai, o Filho, e o Espírito Santo são três pessoas, um Deus, a inteira trindade da divindade, coessencial, consubstancial, coeterno, e coonipotente; e que cada pessoa da trindade e completamente Deus.”</a:t>
            </a:r>
          </a:p>
          <a:p>
            <a:pPr lvl="1" algn="just"/>
            <a:endParaRPr lang="pt-BR" sz="2800" dirty="0">
              <a:solidFill>
                <a:srgbClr val="003300"/>
              </a:solidFill>
            </a:endParaRPr>
          </a:p>
          <a:p>
            <a:pPr lvl="1" algn="just"/>
            <a:endParaRPr lang="pt-BR" sz="2800" dirty="0">
              <a:solidFill>
                <a:srgbClr val="003300"/>
              </a:solidFill>
            </a:endParaRPr>
          </a:p>
          <a:p>
            <a:pPr lvl="1" algn="just"/>
            <a:r>
              <a:rPr lang="en-US" sz="1600" dirty="0"/>
              <a:t>Wakefield and Evans, </a:t>
            </a:r>
            <a:r>
              <a:rPr lang="en-US" sz="1600" i="1" dirty="0"/>
              <a:t>Heresies of the High Middle Ages</a:t>
            </a:r>
            <a:r>
              <a:rPr lang="en-US" sz="1600" dirty="0"/>
              <a:t>, 206; </a:t>
            </a:r>
          </a:p>
          <a:p>
            <a:pPr lvl="1" algn="just"/>
            <a:r>
              <a:rPr lang="en-US" sz="1600" dirty="0"/>
              <a:t>Morland, </a:t>
            </a:r>
            <a:r>
              <a:rPr lang="en-US" sz="1600" i="1" dirty="0"/>
              <a:t>Churches of the Valleys</a:t>
            </a:r>
            <a:r>
              <a:rPr lang="en-US" sz="1600" dirty="0"/>
              <a:t>, 30. </a:t>
            </a:r>
            <a:endParaRPr lang="pt-BR" sz="1600" dirty="0">
              <a:solidFill>
                <a:srgbClr val="003300"/>
              </a:solidFill>
            </a:endParaRPr>
          </a:p>
        </p:txBody>
      </p:sp>
      <p:sp>
        <p:nvSpPr>
          <p:cNvPr id="11" name="TextBox 10"/>
          <p:cNvSpPr txBox="1"/>
          <p:nvPr/>
        </p:nvSpPr>
        <p:spPr>
          <a:xfrm>
            <a:off x="395536" y="190381"/>
            <a:ext cx="7920880" cy="646331"/>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 – </a:t>
            </a:r>
            <a:r>
              <a:rPr lang="pt-BR" sz="2800" dirty="0">
                <a:solidFill>
                  <a:srgbClr val="003300"/>
                </a:solidFill>
                <a:latin typeface="Arial"/>
                <a:cs typeface="Arial"/>
              </a:rPr>
              <a:t>Crenças Distintivas</a:t>
            </a:r>
          </a:p>
        </p:txBody>
      </p:sp>
    </p:spTree>
    <p:extLst>
      <p:ext uri="{BB962C8B-B14F-4D97-AF65-F5344CB8AC3E}">
        <p14:creationId xmlns:p14="http://schemas.microsoft.com/office/powerpoint/2010/main" val="148539804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A0AC2F4-F84C-CD43-A485-0739D5A60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179512" y="1772816"/>
            <a:ext cx="8496944" cy="4093428"/>
          </a:xfrm>
          <a:prstGeom prst="rect">
            <a:avLst/>
          </a:prstGeom>
          <a:noFill/>
        </p:spPr>
        <p:txBody>
          <a:bodyPr wrap="square" rtlCol="0">
            <a:spAutoFit/>
          </a:bodyPr>
          <a:lstStyle/>
          <a:p>
            <a:pPr lvl="1" algn="ctr"/>
            <a:r>
              <a:rPr lang="pt-BR" sz="2800" b="1" dirty="0">
                <a:solidFill>
                  <a:srgbClr val="003300"/>
                </a:solidFill>
              </a:rPr>
              <a:t>A Bíblia</a:t>
            </a:r>
          </a:p>
          <a:p>
            <a:pPr lvl="1" algn="ctr"/>
            <a:endParaRPr lang="pt-BR" sz="2800" b="1" dirty="0">
              <a:solidFill>
                <a:srgbClr val="003300"/>
              </a:solidFill>
            </a:endParaRPr>
          </a:p>
          <a:p>
            <a:pPr lvl="1" algn="just"/>
            <a:r>
              <a:rPr lang="pt-BR" sz="2800" dirty="0">
                <a:solidFill>
                  <a:srgbClr val="003300"/>
                </a:solidFill>
              </a:rPr>
              <a:t>“Nos reconhecemos as Sagradas Escrituras canônicas. Os livros da Santa Bíblia.”</a:t>
            </a:r>
          </a:p>
          <a:p>
            <a:pPr lvl="1" algn="just"/>
            <a:endParaRPr lang="pt-BR" sz="2800" dirty="0">
              <a:solidFill>
                <a:srgbClr val="003300"/>
              </a:solidFill>
            </a:endParaRPr>
          </a:p>
          <a:p>
            <a:pPr lvl="1" algn="just"/>
            <a:endParaRPr lang="en-US" sz="1200" dirty="0"/>
          </a:p>
          <a:p>
            <a:pPr lvl="1" algn="just"/>
            <a:endParaRPr lang="en-US" sz="1200" dirty="0"/>
          </a:p>
          <a:p>
            <a:pPr lvl="1" algn="just"/>
            <a:endParaRPr lang="en-US" sz="1200" dirty="0"/>
          </a:p>
          <a:p>
            <a:pPr lvl="1" algn="just"/>
            <a:endParaRPr lang="en-US" sz="1200" dirty="0"/>
          </a:p>
          <a:p>
            <a:pPr lvl="1" algn="just"/>
            <a:endParaRPr lang="en-US" sz="1200" dirty="0"/>
          </a:p>
          <a:p>
            <a:pPr lvl="1" algn="just"/>
            <a:endParaRPr lang="en-US" sz="1200" dirty="0"/>
          </a:p>
          <a:p>
            <a:pPr lvl="1" algn="just"/>
            <a:r>
              <a:rPr lang="en-US" sz="1200" dirty="0"/>
              <a:t>Morland, </a:t>
            </a:r>
            <a:r>
              <a:rPr lang="en-US" sz="1200" i="1" dirty="0"/>
              <a:t>Churches of the Valleys</a:t>
            </a:r>
            <a:r>
              <a:rPr lang="en-US" sz="1200" dirty="0"/>
              <a:t>, 100;</a:t>
            </a:r>
            <a:r>
              <a:rPr lang="en-US" sz="1200" i="1" dirty="0"/>
              <a:t> </a:t>
            </a:r>
            <a:r>
              <a:rPr lang="en-US" sz="1200" dirty="0"/>
              <a:t>Allix, </a:t>
            </a:r>
            <a:r>
              <a:rPr lang="en-US" sz="1200" i="1" dirty="0"/>
              <a:t>Ancient Churches of </a:t>
            </a:r>
          </a:p>
          <a:p>
            <a:pPr lvl="1" algn="just"/>
            <a:r>
              <a:rPr lang="en-US" sz="1200" i="1" dirty="0"/>
              <a:t>Piedmont</a:t>
            </a:r>
            <a:r>
              <a:rPr lang="en-US" sz="1200" dirty="0"/>
              <a:t>, 176 ;Todd questions the antiquity of this document. James </a:t>
            </a:r>
          </a:p>
          <a:p>
            <a:pPr lvl="1" algn="just"/>
            <a:r>
              <a:rPr lang="en-US" sz="1200" dirty="0"/>
              <a:t>Henthorn Todd, </a:t>
            </a:r>
            <a:r>
              <a:rPr lang="en-US" sz="1200" i="1" dirty="0"/>
              <a:t>The Waldensian Manuscripts Preserved in the Library </a:t>
            </a:r>
          </a:p>
          <a:p>
            <a:pPr lvl="1" algn="just"/>
            <a:r>
              <a:rPr lang="en-US" sz="1200" i="1" dirty="0"/>
              <a:t>of Trinity College, Dublin</a:t>
            </a:r>
            <a:r>
              <a:rPr lang="en-US" sz="1200" dirty="0"/>
              <a:t> (Dublin, Ireland: Hodges, Smith, 1865), 93–115. </a:t>
            </a:r>
            <a:r>
              <a:rPr lang="pt-BR" sz="1200" dirty="0">
                <a:solidFill>
                  <a:srgbClr val="003300"/>
                </a:solidFill>
              </a:rPr>
              <a:t> </a:t>
            </a:r>
          </a:p>
        </p:txBody>
      </p:sp>
      <p:sp>
        <p:nvSpPr>
          <p:cNvPr id="11" name="TextBox 10"/>
          <p:cNvSpPr txBox="1"/>
          <p:nvPr/>
        </p:nvSpPr>
        <p:spPr>
          <a:xfrm>
            <a:off x="395536" y="190381"/>
            <a:ext cx="7920880" cy="646331"/>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 – </a:t>
            </a:r>
            <a:r>
              <a:rPr lang="pt-BR" sz="2800" dirty="0">
                <a:solidFill>
                  <a:srgbClr val="003300"/>
                </a:solidFill>
                <a:latin typeface="Arial"/>
                <a:cs typeface="Arial"/>
              </a:rPr>
              <a:t>Crenças Distintivas</a:t>
            </a:r>
          </a:p>
        </p:txBody>
      </p:sp>
    </p:spTree>
    <p:extLst>
      <p:ext uri="{BB962C8B-B14F-4D97-AF65-F5344CB8AC3E}">
        <p14:creationId xmlns:p14="http://schemas.microsoft.com/office/powerpoint/2010/main" val="403658562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C8B8EA1-8B7D-F845-86BC-277D34C62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179512" y="1822172"/>
            <a:ext cx="8496944" cy="2246769"/>
          </a:xfrm>
          <a:prstGeom prst="rect">
            <a:avLst/>
          </a:prstGeom>
          <a:noFill/>
        </p:spPr>
        <p:txBody>
          <a:bodyPr wrap="square" rtlCol="0">
            <a:spAutoFit/>
          </a:bodyPr>
          <a:lstStyle/>
          <a:p>
            <a:pPr lvl="1" algn="ctr"/>
            <a:r>
              <a:rPr lang="pt-BR" sz="2800" b="1" dirty="0">
                <a:solidFill>
                  <a:srgbClr val="003300"/>
                </a:solidFill>
              </a:rPr>
              <a:t>Um Movimento de Restauração</a:t>
            </a:r>
          </a:p>
          <a:p>
            <a:pPr lvl="1" algn="ctr"/>
            <a:endParaRPr lang="pt-BR" sz="2800" b="1" dirty="0">
              <a:solidFill>
                <a:srgbClr val="003300"/>
              </a:solidFill>
            </a:endParaRPr>
          </a:p>
          <a:p>
            <a:pPr lvl="1" algn="just"/>
            <a:r>
              <a:rPr lang="pt-BR" sz="2800" dirty="0">
                <a:solidFill>
                  <a:srgbClr val="003300"/>
                </a:solidFill>
              </a:rPr>
              <a:t>Eles viam a si mesmos como um movimento de restauração e buscando restaurar a igreja aos seus dias pré-Constantino.   </a:t>
            </a:r>
          </a:p>
        </p:txBody>
      </p:sp>
      <p:sp>
        <p:nvSpPr>
          <p:cNvPr id="11" name="TextBox 10"/>
          <p:cNvSpPr txBox="1"/>
          <p:nvPr/>
        </p:nvSpPr>
        <p:spPr>
          <a:xfrm>
            <a:off x="395536" y="190381"/>
            <a:ext cx="7920880" cy="646331"/>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 – </a:t>
            </a:r>
            <a:r>
              <a:rPr lang="pt-BR" sz="2800" dirty="0">
                <a:solidFill>
                  <a:srgbClr val="003300"/>
                </a:solidFill>
                <a:latin typeface="Arial"/>
                <a:cs typeface="Arial"/>
              </a:rPr>
              <a:t>Crenças Distintivas</a:t>
            </a:r>
          </a:p>
        </p:txBody>
      </p:sp>
    </p:spTree>
    <p:extLst>
      <p:ext uri="{BB962C8B-B14F-4D97-AF65-F5344CB8AC3E}">
        <p14:creationId xmlns:p14="http://schemas.microsoft.com/office/powerpoint/2010/main" val="94542447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A866AF4-A7E4-8747-9253-828BE245F6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1" name="TextBox 10"/>
          <p:cNvSpPr txBox="1"/>
          <p:nvPr/>
        </p:nvSpPr>
        <p:spPr>
          <a:xfrm>
            <a:off x="467544" y="2505670"/>
            <a:ext cx="7920880" cy="1384995"/>
          </a:xfrm>
          <a:prstGeom prst="rect">
            <a:avLst/>
          </a:prstGeom>
          <a:noFill/>
        </p:spPr>
        <p:txBody>
          <a:bodyPr wrap="square" rtlCol="0">
            <a:spAutoFit/>
          </a:bodyPr>
          <a:lstStyle/>
          <a:p>
            <a:pPr lvl="1" algn="just"/>
            <a:r>
              <a:rPr lang="pt-BR" sz="2800" dirty="0"/>
              <a:t>“Foi pelo poder do Espírito Santo que durante as eras de escuridão os Cristãos Valdenses ajudaram a preparar o caminho para a reforma.” </a:t>
            </a:r>
            <a:r>
              <a:rPr lang="pt-BR" sz="2400" dirty="0">
                <a:solidFill>
                  <a:srgbClr val="003300"/>
                </a:solidFill>
              </a:rPr>
              <a:t>AA, 53. </a:t>
            </a:r>
          </a:p>
        </p:txBody>
      </p:sp>
      <p:sp>
        <p:nvSpPr>
          <p:cNvPr id="14" name="TextBox 13"/>
          <p:cNvSpPr txBox="1"/>
          <p:nvPr/>
        </p:nvSpPr>
        <p:spPr>
          <a:xfrm>
            <a:off x="395536" y="190381"/>
            <a:ext cx="7920880" cy="646331"/>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 – </a:t>
            </a:r>
            <a:r>
              <a:rPr lang="pt-BR" sz="2800" dirty="0">
                <a:solidFill>
                  <a:srgbClr val="003300"/>
                </a:solidFill>
                <a:latin typeface="Arial"/>
                <a:cs typeface="Arial"/>
              </a:rPr>
              <a:t>Crenças Distintivas</a:t>
            </a:r>
          </a:p>
        </p:txBody>
      </p:sp>
    </p:spTree>
    <p:extLst>
      <p:ext uri="{BB962C8B-B14F-4D97-AF65-F5344CB8AC3E}">
        <p14:creationId xmlns:p14="http://schemas.microsoft.com/office/powerpoint/2010/main" val="177691251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B4E1EA4-91DE-8C4A-BA52-B40A25B33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3" name="TextBox 12"/>
          <p:cNvSpPr txBox="1"/>
          <p:nvPr/>
        </p:nvSpPr>
        <p:spPr>
          <a:xfrm>
            <a:off x="395536" y="190381"/>
            <a:ext cx="7344816" cy="646331"/>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 - </a:t>
            </a:r>
            <a:r>
              <a:rPr lang="pt-BR" sz="2800" dirty="0">
                <a:solidFill>
                  <a:srgbClr val="003300"/>
                </a:solidFill>
                <a:latin typeface="Arial"/>
                <a:cs typeface="Arial"/>
              </a:rPr>
              <a:t>Perseguição</a:t>
            </a:r>
          </a:p>
        </p:txBody>
      </p:sp>
      <p:sp>
        <p:nvSpPr>
          <p:cNvPr id="15" name="TextBox 14"/>
          <p:cNvSpPr txBox="1"/>
          <p:nvPr/>
        </p:nvSpPr>
        <p:spPr>
          <a:xfrm>
            <a:off x="5292080" y="2708920"/>
            <a:ext cx="3384376" cy="2616101"/>
          </a:xfrm>
          <a:prstGeom prst="rect">
            <a:avLst/>
          </a:prstGeom>
          <a:noFill/>
        </p:spPr>
        <p:txBody>
          <a:bodyPr wrap="square" rtlCol="0">
            <a:spAutoFit/>
          </a:bodyPr>
          <a:lstStyle/>
          <a:p>
            <a:pPr lvl="1" algn="ctr"/>
            <a:r>
              <a:rPr lang="en-US" sz="2800" dirty="0">
                <a:solidFill>
                  <a:srgbClr val="003300"/>
                </a:solidFill>
              </a:rPr>
              <a:t>Innocent III</a:t>
            </a:r>
          </a:p>
          <a:p>
            <a:pPr lvl="1" algn="ctr"/>
            <a:r>
              <a:rPr lang="en-US" sz="2800" dirty="0">
                <a:solidFill>
                  <a:srgbClr val="003300"/>
                </a:solidFill>
              </a:rPr>
              <a:t>Quarto </a:t>
            </a:r>
            <a:r>
              <a:rPr lang="en-US" sz="2800" dirty="0" err="1">
                <a:solidFill>
                  <a:srgbClr val="003300"/>
                </a:solidFill>
              </a:rPr>
              <a:t>Concílio</a:t>
            </a:r>
            <a:r>
              <a:rPr lang="en-US" sz="2800" dirty="0">
                <a:solidFill>
                  <a:srgbClr val="003300"/>
                </a:solidFill>
              </a:rPr>
              <a:t> de </a:t>
            </a:r>
            <a:r>
              <a:rPr lang="en-US" sz="2800" dirty="0" err="1">
                <a:solidFill>
                  <a:srgbClr val="003300"/>
                </a:solidFill>
              </a:rPr>
              <a:t>Latrão</a:t>
            </a:r>
            <a:r>
              <a:rPr lang="en-US" sz="2800" dirty="0">
                <a:solidFill>
                  <a:srgbClr val="003300"/>
                </a:solidFill>
              </a:rPr>
              <a:t> em 1215</a:t>
            </a:r>
          </a:p>
          <a:p>
            <a:pPr lvl="1" algn="just"/>
            <a:r>
              <a:rPr lang="en-US" sz="2800" dirty="0">
                <a:solidFill>
                  <a:srgbClr val="003300"/>
                </a:solidFill>
              </a:rPr>
              <a:t> </a:t>
            </a:r>
          </a:p>
          <a:p>
            <a:pPr algn="ctr"/>
            <a:endParaRPr lang="en-US" sz="2800" dirty="0">
              <a:solidFill>
                <a:srgbClr val="003300"/>
              </a:solidFill>
            </a:endParaRPr>
          </a:p>
          <a:p>
            <a:pPr algn="just"/>
            <a:endParaRPr lang="en-US" sz="2000" dirty="0">
              <a:solidFill>
                <a:srgbClr val="003300"/>
              </a:solidFill>
            </a:endParaRPr>
          </a:p>
        </p:txBody>
      </p:sp>
      <p:pic>
        <p:nvPicPr>
          <p:cNvPr id="10" name="Picture 9" descr="inn0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20482">
            <a:off x="1049330" y="1556792"/>
            <a:ext cx="4234644" cy="43204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07021295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61D98E-CA49-C848-99C4-34CCAD0C5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5" name="TextBox 14"/>
          <p:cNvSpPr txBox="1"/>
          <p:nvPr/>
        </p:nvSpPr>
        <p:spPr>
          <a:xfrm>
            <a:off x="6012160" y="2708920"/>
            <a:ext cx="2952328" cy="2185214"/>
          </a:xfrm>
          <a:prstGeom prst="rect">
            <a:avLst/>
          </a:prstGeom>
          <a:noFill/>
        </p:spPr>
        <p:txBody>
          <a:bodyPr wrap="square" rtlCol="0">
            <a:spAutoFit/>
          </a:bodyPr>
          <a:lstStyle/>
          <a:p>
            <a:pPr lvl="1" algn="ctr"/>
            <a:r>
              <a:rPr lang="en-US" sz="2800" dirty="0" err="1">
                <a:solidFill>
                  <a:srgbClr val="003300"/>
                </a:solidFill>
              </a:rPr>
              <a:t>Ghieisa</a:t>
            </a:r>
            <a:r>
              <a:rPr lang="en-US" sz="2800" dirty="0">
                <a:solidFill>
                  <a:srgbClr val="003300"/>
                </a:solidFill>
              </a:rPr>
              <a:t> </a:t>
            </a:r>
            <a:r>
              <a:rPr lang="en-US" sz="2800" dirty="0" err="1">
                <a:solidFill>
                  <a:srgbClr val="003300"/>
                </a:solidFill>
              </a:rPr>
              <a:t>D’la</a:t>
            </a:r>
            <a:r>
              <a:rPr lang="en-US" sz="2800" dirty="0">
                <a:solidFill>
                  <a:srgbClr val="003300"/>
                </a:solidFill>
              </a:rPr>
              <a:t> </a:t>
            </a:r>
            <a:r>
              <a:rPr lang="en-US" sz="2800" dirty="0" err="1">
                <a:solidFill>
                  <a:srgbClr val="003300"/>
                </a:solidFill>
              </a:rPr>
              <a:t>Tana</a:t>
            </a:r>
            <a:endParaRPr lang="en-US" sz="2800" dirty="0">
              <a:solidFill>
                <a:srgbClr val="003300"/>
              </a:solidFill>
            </a:endParaRPr>
          </a:p>
          <a:p>
            <a:pPr lvl="1" algn="just"/>
            <a:r>
              <a:rPr lang="en-US" sz="2800" dirty="0">
                <a:solidFill>
                  <a:srgbClr val="003300"/>
                </a:solidFill>
              </a:rPr>
              <a:t> </a:t>
            </a:r>
          </a:p>
          <a:p>
            <a:pPr algn="ctr"/>
            <a:endParaRPr lang="en-US" sz="2800" dirty="0">
              <a:solidFill>
                <a:srgbClr val="003300"/>
              </a:solidFill>
            </a:endParaRPr>
          </a:p>
          <a:p>
            <a:pPr algn="just"/>
            <a:endParaRPr lang="en-US" sz="2000" dirty="0">
              <a:solidFill>
                <a:srgbClr val="003300"/>
              </a:solidFill>
            </a:endParaRPr>
          </a:p>
        </p:txBody>
      </p:sp>
      <p:pic>
        <p:nvPicPr>
          <p:cNvPr id="3" name="Picture 2" descr="27.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61235">
            <a:off x="251520" y="1628800"/>
            <a:ext cx="6192062" cy="41012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4" name="TextBox 13"/>
          <p:cNvSpPr txBox="1"/>
          <p:nvPr/>
        </p:nvSpPr>
        <p:spPr>
          <a:xfrm>
            <a:off x="395536" y="190381"/>
            <a:ext cx="7344816" cy="646331"/>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 - </a:t>
            </a:r>
            <a:r>
              <a:rPr lang="pt-BR" sz="2800" dirty="0">
                <a:solidFill>
                  <a:srgbClr val="003300"/>
                </a:solidFill>
                <a:latin typeface="Arial"/>
                <a:cs typeface="Arial"/>
              </a:rPr>
              <a:t>Perseguição</a:t>
            </a:r>
          </a:p>
        </p:txBody>
      </p:sp>
    </p:spTree>
    <p:extLst>
      <p:ext uri="{BB962C8B-B14F-4D97-AF65-F5344CB8AC3E}">
        <p14:creationId xmlns:p14="http://schemas.microsoft.com/office/powerpoint/2010/main" val="194205491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3ED685F-7E97-1349-A754-40E1CC2C8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5" name="TextBox 14"/>
          <p:cNvSpPr txBox="1"/>
          <p:nvPr/>
        </p:nvSpPr>
        <p:spPr>
          <a:xfrm>
            <a:off x="6012160" y="2708920"/>
            <a:ext cx="2952328" cy="2185214"/>
          </a:xfrm>
          <a:prstGeom prst="rect">
            <a:avLst/>
          </a:prstGeom>
          <a:noFill/>
        </p:spPr>
        <p:txBody>
          <a:bodyPr wrap="square" rtlCol="0">
            <a:spAutoFit/>
          </a:bodyPr>
          <a:lstStyle/>
          <a:p>
            <a:pPr lvl="1" algn="ctr"/>
            <a:r>
              <a:rPr lang="en-US" sz="2800" dirty="0" err="1">
                <a:solidFill>
                  <a:srgbClr val="003300"/>
                </a:solidFill>
              </a:rPr>
              <a:t>Ghieisa</a:t>
            </a:r>
            <a:r>
              <a:rPr lang="en-US" sz="2800" dirty="0">
                <a:solidFill>
                  <a:srgbClr val="003300"/>
                </a:solidFill>
              </a:rPr>
              <a:t> </a:t>
            </a:r>
            <a:r>
              <a:rPr lang="en-US" sz="2800" dirty="0" err="1">
                <a:solidFill>
                  <a:srgbClr val="003300"/>
                </a:solidFill>
              </a:rPr>
              <a:t>D’la</a:t>
            </a:r>
            <a:r>
              <a:rPr lang="en-US" sz="2800" dirty="0">
                <a:solidFill>
                  <a:srgbClr val="003300"/>
                </a:solidFill>
              </a:rPr>
              <a:t> </a:t>
            </a:r>
            <a:r>
              <a:rPr lang="en-US" sz="2800" dirty="0" err="1">
                <a:solidFill>
                  <a:srgbClr val="003300"/>
                </a:solidFill>
              </a:rPr>
              <a:t>Tana</a:t>
            </a:r>
            <a:endParaRPr lang="en-US" sz="2800" dirty="0">
              <a:solidFill>
                <a:srgbClr val="003300"/>
              </a:solidFill>
            </a:endParaRPr>
          </a:p>
          <a:p>
            <a:pPr lvl="1" algn="just"/>
            <a:r>
              <a:rPr lang="en-US" sz="2800" dirty="0">
                <a:solidFill>
                  <a:srgbClr val="003300"/>
                </a:solidFill>
              </a:rPr>
              <a:t> </a:t>
            </a:r>
          </a:p>
          <a:p>
            <a:pPr algn="ctr"/>
            <a:endParaRPr lang="en-US" sz="2800" dirty="0">
              <a:solidFill>
                <a:srgbClr val="003300"/>
              </a:solidFill>
            </a:endParaRPr>
          </a:p>
          <a:p>
            <a:pPr algn="just"/>
            <a:endParaRPr lang="en-US" sz="2000" dirty="0">
              <a:solidFill>
                <a:srgbClr val="003300"/>
              </a:solidFill>
            </a:endParaRPr>
          </a:p>
        </p:txBody>
      </p:sp>
      <p:pic>
        <p:nvPicPr>
          <p:cNvPr id="3" name="Picture 2" descr="3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43057">
            <a:off x="323528" y="1607228"/>
            <a:ext cx="6048672" cy="40062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4" name="TextBox 13"/>
          <p:cNvSpPr txBox="1"/>
          <p:nvPr/>
        </p:nvSpPr>
        <p:spPr>
          <a:xfrm>
            <a:off x="395536" y="190381"/>
            <a:ext cx="7344816" cy="646331"/>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 - </a:t>
            </a:r>
            <a:r>
              <a:rPr lang="pt-BR" sz="2800" dirty="0">
                <a:solidFill>
                  <a:srgbClr val="003300"/>
                </a:solidFill>
                <a:latin typeface="Arial"/>
                <a:cs typeface="Arial"/>
              </a:rPr>
              <a:t>Perseguição</a:t>
            </a:r>
          </a:p>
        </p:txBody>
      </p:sp>
    </p:spTree>
    <p:extLst>
      <p:ext uri="{BB962C8B-B14F-4D97-AF65-F5344CB8AC3E}">
        <p14:creationId xmlns:p14="http://schemas.microsoft.com/office/powerpoint/2010/main" val="41227675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DBAE5B-D997-594D-90F2-C5AF4317C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5" name="TextBox 14"/>
          <p:cNvSpPr txBox="1"/>
          <p:nvPr/>
        </p:nvSpPr>
        <p:spPr>
          <a:xfrm>
            <a:off x="539552" y="2244928"/>
            <a:ext cx="7920880" cy="3354765"/>
          </a:xfrm>
          <a:prstGeom prst="rect">
            <a:avLst/>
          </a:prstGeom>
          <a:noFill/>
        </p:spPr>
        <p:txBody>
          <a:bodyPr wrap="square" rtlCol="0">
            <a:spAutoFit/>
          </a:bodyPr>
          <a:lstStyle/>
          <a:p>
            <a:pPr lvl="1" algn="just"/>
            <a:r>
              <a:rPr lang="pt-BR" sz="2800" dirty="0">
                <a:solidFill>
                  <a:srgbClr val="003300"/>
                </a:solidFill>
              </a:rPr>
              <a:t>Alexis Muston oferece os exemplos de algumas pessoas que morreram em meio a sofrimento sub-humano nos vales de </a:t>
            </a:r>
            <a:r>
              <a:rPr lang="pt-BR" sz="2800" dirty="0" err="1">
                <a:solidFill>
                  <a:srgbClr val="003300"/>
                </a:solidFill>
              </a:rPr>
              <a:t>Piedmont</a:t>
            </a:r>
            <a:r>
              <a:rPr lang="pt-BR" sz="2800" dirty="0">
                <a:solidFill>
                  <a:srgbClr val="003300"/>
                </a:solidFill>
              </a:rPr>
              <a:t>, por causa da fé que mantinham:</a:t>
            </a:r>
          </a:p>
          <a:p>
            <a:pPr algn="just"/>
            <a:endParaRPr lang="pt-BR" sz="2000" dirty="0">
              <a:solidFill>
                <a:srgbClr val="003300"/>
              </a:solidFill>
            </a:endParaRPr>
          </a:p>
          <a:p>
            <a:pPr algn="just"/>
            <a:endParaRPr lang="pt-BR" sz="2000" dirty="0">
              <a:solidFill>
                <a:srgbClr val="003300"/>
              </a:solidFill>
            </a:endParaRPr>
          </a:p>
          <a:p>
            <a:pPr algn="just"/>
            <a:endParaRPr lang="pt-BR" sz="2000" dirty="0">
              <a:solidFill>
                <a:srgbClr val="003300"/>
              </a:solidFill>
            </a:endParaRPr>
          </a:p>
          <a:p>
            <a:r>
              <a:rPr lang="pt-BR" dirty="0">
                <a:solidFill>
                  <a:srgbClr val="003300"/>
                </a:solidFill>
              </a:rPr>
              <a:t>        Nigel Scotland, </a:t>
            </a:r>
            <a:r>
              <a:rPr lang="pt-BR" i="1" dirty="0" err="1">
                <a:solidFill>
                  <a:srgbClr val="003300"/>
                </a:solidFill>
              </a:rPr>
              <a:t>Christianity</a:t>
            </a:r>
            <a:r>
              <a:rPr lang="pt-BR" i="1" dirty="0">
                <a:solidFill>
                  <a:srgbClr val="003300"/>
                </a:solidFill>
              </a:rPr>
              <a:t> </a:t>
            </a:r>
            <a:r>
              <a:rPr lang="pt-BR" i="1" dirty="0" err="1">
                <a:solidFill>
                  <a:srgbClr val="003300"/>
                </a:solidFill>
              </a:rPr>
              <a:t>Outside</a:t>
            </a:r>
            <a:r>
              <a:rPr lang="pt-BR" i="1" dirty="0">
                <a:solidFill>
                  <a:srgbClr val="003300"/>
                </a:solidFill>
              </a:rPr>
              <a:t> the Box</a:t>
            </a:r>
          </a:p>
          <a:p>
            <a:r>
              <a:rPr lang="pt-BR" dirty="0">
                <a:solidFill>
                  <a:srgbClr val="003300"/>
                </a:solidFill>
              </a:rPr>
              <a:t>       (Eugene, OR: Cascade Books, 2013), 74.</a:t>
            </a:r>
            <a:endParaRPr lang="pt-BR" sz="2800" dirty="0">
              <a:solidFill>
                <a:srgbClr val="003300"/>
              </a:solidFill>
            </a:endParaRPr>
          </a:p>
        </p:txBody>
      </p:sp>
      <p:sp>
        <p:nvSpPr>
          <p:cNvPr id="11" name="TextBox 10"/>
          <p:cNvSpPr txBox="1"/>
          <p:nvPr/>
        </p:nvSpPr>
        <p:spPr>
          <a:xfrm>
            <a:off x="395536" y="190381"/>
            <a:ext cx="7344816" cy="646331"/>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 - </a:t>
            </a:r>
            <a:r>
              <a:rPr lang="pt-BR" sz="2800" dirty="0">
                <a:solidFill>
                  <a:srgbClr val="003300"/>
                </a:solidFill>
                <a:latin typeface="Arial"/>
                <a:cs typeface="Arial"/>
              </a:rPr>
              <a:t>Perseguição</a:t>
            </a:r>
          </a:p>
        </p:txBody>
      </p:sp>
    </p:spTree>
    <p:extLst>
      <p:ext uri="{BB962C8B-B14F-4D97-AF65-F5344CB8AC3E}">
        <p14:creationId xmlns:p14="http://schemas.microsoft.com/office/powerpoint/2010/main" val="89643068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5902C09-883F-5547-B93F-39203F0208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5" name="TextBox 14"/>
          <p:cNvSpPr txBox="1"/>
          <p:nvPr/>
        </p:nvSpPr>
        <p:spPr>
          <a:xfrm>
            <a:off x="-108520" y="5140349"/>
            <a:ext cx="6660232" cy="1384995"/>
          </a:xfrm>
          <a:prstGeom prst="rect">
            <a:avLst/>
          </a:prstGeom>
          <a:noFill/>
        </p:spPr>
        <p:txBody>
          <a:bodyPr wrap="square" rtlCol="0">
            <a:spAutoFit/>
          </a:bodyPr>
          <a:lstStyle/>
          <a:p>
            <a:pPr lvl="1"/>
            <a:r>
              <a:rPr lang="pt-BR" sz="2800" dirty="0">
                <a:solidFill>
                  <a:srgbClr val="003300"/>
                </a:solidFill>
              </a:rPr>
              <a:t>Hugo </a:t>
            </a:r>
            <a:r>
              <a:rPr lang="pt-BR" sz="2800" dirty="0" err="1">
                <a:solidFill>
                  <a:srgbClr val="003300"/>
                </a:solidFill>
              </a:rPr>
              <a:t>Chiamps</a:t>
            </a:r>
            <a:r>
              <a:rPr lang="pt-BR" sz="2800" dirty="0">
                <a:solidFill>
                  <a:srgbClr val="003300"/>
                </a:solidFill>
              </a:rPr>
              <a:t> teve as suas entranhas arrancadas do seu corpo em Turim enquanto ainda estava vivo. </a:t>
            </a:r>
          </a:p>
        </p:txBody>
      </p:sp>
      <p:pic>
        <p:nvPicPr>
          <p:cNvPr id="3" name="Picture 2" descr="3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632" y="1592560"/>
            <a:ext cx="5842000" cy="3276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 name="TextBox 13"/>
          <p:cNvSpPr txBox="1"/>
          <p:nvPr/>
        </p:nvSpPr>
        <p:spPr>
          <a:xfrm>
            <a:off x="395536" y="190381"/>
            <a:ext cx="7344816" cy="646331"/>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 - </a:t>
            </a:r>
            <a:r>
              <a:rPr lang="pt-BR" sz="2800" dirty="0">
                <a:solidFill>
                  <a:srgbClr val="003300"/>
                </a:solidFill>
                <a:latin typeface="Arial"/>
                <a:cs typeface="Arial"/>
              </a:rPr>
              <a:t>Perseguição</a:t>
            </a:r>
          </a:p>
        </p:txBody>
      </p:sp>
    </p:spTree>
    <p:extLst>
      <p:ext uri="{BB962C8B-B14F-4D97-AF65-F5344CB8AC3E}">
        <p14:creationId xmlns:p14="http://schemas.microsoft.com/office/powerpoint/2010/main" val="538433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B805DDE-7C25-4D47-861E-B041635B7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539552" y="2190343"/>
            <a:ext cx="7776864" cy="2246769"/>
          </a:xfrm>
          <a:prstGeom prst="rect">
            <a:avLst/>
          </a:prstGeom>
          <a:noFill/>
        </p:spPr>
        <p:txBody>
          <a:bodyPr wrap="square" rtlCol="0">
            <a:spAutoFit/>
          </a:bodyPr>
          <a:lstStyle/>
          <a:p>
            <a:pPr algn="just"/>
            <a:r>
              <a:rPr lang="pt-BR" sz="2800" dirty="0">
                <a:solidFill>
                  <a:srgbClr val="003C0D"/>
                </a:solidFill>
              </a:rPr>
              <a:t>“Atrás das elevadas montanhas os Valdenses encontraram um esconderijo. Aqui a luz da verdade foi mantida acesa em meio as trevas da Idade Média. Aqui, por mil anos, testemunhas da verdade mantiveram a antiga fé.”  GC 65.</a:t>
            </a:r>
          </a:p>
        </p:txBody>
      </p:sp>
      <p:sp>
        <p:nvSpPr>
          <p:cNvPr id="13" name="TextBox 12"/>
          <p:cNvSpPr txBox="1"/>
          <p:nvPr/>
        </p:nvSpPr>
        <p:spPr>
          <a:xfrm>
            <a:off x="395536" y="190381"/>
            <a:ext cx="5040560" cy="646331"/>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a:t>
            </a:r>
          </a:p>
        </p:txBody>
      </p:sp>
    </p:spTree>
    <p:extLst>
      <p:ext uri="{BB962C8B-B14F-4D97-AF65-F5344CB8AC3E}">
        <p14:creationId xmlns:p14="http://schemas.microsoft.com/office/powerpoint/2010/main" val="112505777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2306B60-0703-F64C-B042-D79903C59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5" name="TextBox 14"/>
          <p:cNvSpPr txBox="1"/>
          <p:nvPr/>
        </p:nvSpPr>
        <p:spPr>
          <a:xfrm>
            <a:off x="4932040" y="2314615"/>
            <a:ext cx="4248472" cy="2246769"/>
          </a:xfrm>
          <a:prstGeom prst="rect">
            <a:avLst/>
          </a:prstGeom>
          <a:noFill/>
        </p:spPr>
        <p:txBody>
          <a:bodyPr wrap="square" rtlCol="0">
            <a:spAutoFit/>
          </a:bodyPr>
          <a:lstStyle/>
          <a:p>
            <a:pPr lvl="1"/>
            <a:r>
              <a:rPr lang="pt-BR" sz="2800" dirty="0">
                <a:solidFill>
                  <a:srgbClr val="003300"/>
                </a:solidFill>
              </a:rPr>
              <a:t>Pedro </a:t>
            </a:r>
            <a:r>
              <a:rPr lang="pt-BR" sz="2800" dirty="0" err="1">
                <a:solidFill>
                  <a:srgbClr val="003300"/>
                </a:solidFill>
              </a:rPr>
              <a:t>Geymarali</a:t>
            </a:r>
            <a:r>
              <a:rPr lang="pt-BR" sz="2800" dirty="0">
                <a:solidFill>
                  <a:srgbClr val="003300"/>
                </a:solidFill>
              </a:rPr>
              <a:t> teve o mesmo destino e um cachorro foi lançado nele para aumentar a tortura. </a:t>
            </a:r>
          </a:p>
        </p:txBody>
      </p:sp>
      <p:pic>
        <p:nvPicPr>
          <p:cNvPr id="9" name="Picture 8" descr="3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1835744"/>
            <a:ext cx="4752528" cy="44735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 name="TextBox 13"/>
          <p:cNvSpPr txBox="1"/>
          <p:nvPr/>
        </p:nvSpPr>
        <p:spPr>
          <a:xfrm>
            <a:off x="395536" y="190381"/>
            <a:ext cx="7344816" cy="646331"/>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 - </a:t>
            </a:r>
            <a:r>
              <a:rPr lang="pt-BR" sz="2800" dirty="0">
                <a:solidFill>
                  <a:srgbClr val="003300"/>
                </a:solidFill>
                <a:latin typeface="Arial"/>
                <a:cs typeface="Arial"/>
              </a:rPr>
              <a:t>Perseguição</a:t>
            </a:r>
          </a:p>
        </p:txBody>
      </p:sp>
    </p:spTree>
    <p:extLst>
      <p:ext uri="{BB962C8B-B14F-4D97-AF65-F5344CB8AC3E}">
        <p14:creationId xmlns:p14="http://schemas.microsoft.com/office/powerpoint/2010/main" val="183421509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6607757-3848-5844-9989-763EFEC86B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5" name="TextBox 14"/>
          <p:cNvSpPr txBox="1"/>
          <p:nvPr/>
        </p:nvSpPr>
        <p:spPr>
          <a:xfrm>
            <a:off x="323528" y="5301208"/>
            <a:ext cx="6120680" cy="954107"/>
          </a:xfrm>
          <a:prstGeom prst="rect">
            <a:avLst/>
          </a:prstGeom>
          <a:noFill/>
        </p:spPr>
        <p:txBody>
          <a:bodyPr wrap="square" rtlCol="0">
            <a:spAutoFit/>
          </a:bodyPr>
          <a:lstStyle/>
          <a:p>
            <a:pPr lvl="1"/>
            <a:r>
              <a:rPr lang="pt-BR" sz="2800" dirty="0">
                <a:solidFill>
                  <a:srgbClr val="003300"/>
                </a:solidFill>
              </a:rPr>
              <a:t>Daniel </a:t>
            </a:r>
            <a:r>
              <a:rPr lang="pt-BR" sz="2800" dirty="0" err="1">
                <a:solidFill>
                  <a:srgbClr val="003300"/>
                </a:solidFill>
              </a:rPr>
              <a:t>Micheline</a:t>
            </a:r>
            <a:r>
              <a:rPr lang="pt-BR" sz="2800" dirty="0">
                <a:solidFill>
                  <a:srgbClr val="003300"/>
                </a:solidFill>
              </a:rPr>
              <a:t> teve a sua </a:t>
            </a:r>
            <a:r>
              <a:rPr lang="pt-BR" sz="2800" dirty="0" err="1">
                <a:solidFill>
                  <a:srgbClr val="003300"/>
                </a:solidFill>
              </a:rPr>
              <a:t>lingua</a:t>
            </a:r>
            <a:r>
              <a:rPr lang="pt-BR" sz="2800" dirty="0">
                <a:solidFill>
                  <a:srgbClr val="003300"/>
                </a:solidFill>
              </a:rPr>
              <a:t> arrancada por ter louvado a Deus.</a:t>
            </a:r>
          </a:p>
        </p:txBody>
      </p:sp>
      <p:pic>
        <p:nvPicPr>
          <p:cNvPr id="3" name="Picture 2" descr="3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672" y="1772816"/>
            <a:ext cx="5112568" cy="30675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4" name="TextBox 13"/>
          <p:cNvSpPr txBox="1"/>
          <p:nvPr/>
        </p:nvSpPr>
        <p:spPr>
          <a:xfrm>
            <a:off x="395536" y="190381"/>
            <a:ext cx="7344816" cy="646331"/>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 - </a:t>
            </a:r>
            <a:r>
              <a:rPr lang="pt-BR" sz="2800" dirty="0">
                <a:solidFill>
                  <a:srgbClr val="003300"/>
                </a:solidFill>
                <a:latin typeface="Arial"/>
                <a:cs typeface="Arial"/>
              </a:rPr>
              <a:t>Perseguição</a:t>
            </a:r>
          </a:p>
        </p:txBody>
      </p:sp>
    </p:spTree>
    <p:extLst>
      <p:ext uri="{BB962C8B-B14F-4D97-AF65-F5344CB8AC3E}">
        <p14:creationId xmlns:p14="http://schemas.microsoft.com/office/powerpoint/2010/main" val="304520757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F462DD-4F44-C94B-8AD3-1D34AA99E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5" name="TextBox 14"/>
          <p:cNvSpPr txBox="1"/>
          <p:nvPr/>
        </p:nvSpPr>
        <p:spPr>
          <a:xfrm>
            <a:off x="251520" y="5520134"/>
            <a:ext cx="5904656" cy="954107"/>
          </a:xfrm>
          <a:prstGeom prst="rect">
            <a:avLst/>
          </a:prstGeom>
          <a:noFill/>
        </p:spPr>
        <p:txBody>
          <a:bodyPr wrap="square" rtlCol="0">
            <a:spAutoFit/>
          </a:bodyPr>
          <a:lstStyle/>
          <a:p>
            <a:pPr lvl="1"/>
            <a:r>
              <a:rPr lang="en-US" sz="2800" dirty="0">
                <a:solidFill>
                  <a:srgbClr val="003300"/>
                </a:solidFill>
              </a:rPr>
              <a:t>Maria Romano </a:t>
            </a:r>
            <a:r>
              <a:rPr lang="en-US" sz="2800" dirty="0" err="1">
                <a:solidFill>
                  <a:srgbClr val="003300"/>
                </a:solidFill>
              </a:rPr>
              <a:t>foi</a:t>
            </a:r>
            <a:r>
              <a:rPr lang="en-US" sz="2800" dirty="0">
                <a:solidFill>
                  <a:srgbClr val="003300"/>
                </a:solidFill>
              </a:rPr>
              <a:t> </a:t>
            </a:r>
            <a:r>
              <a:rPr lang="en-US" sz="2800" dirty="0" err="1">
                <a:solidFill>
                  <a:srgbClr val="003300"/>
                </a:solidFill>
              </a:rPr>
              <a:t>enterrada</a:t>
            </a:r>
            <a:r>
              <a:rPr lang="en-US" sz="2800" dirty="0">
                <a:solidFill>
                  <a:srgbClr val="003300"/>
                </a:solidFill>
              </a:rPr>
              <a:t> viva em Rocco-</a:t>
            </a:r>
            <a:r>
              <a:rPr lang="en-US" sz="2800" dirty="0" err="1">
                <a:solidFill>
                  <a:srgbClr val="003300"/>
                </a:solidFill>
              </a:rPr>
              <a:t>patia</a:t>
            </a:r>
            <a:r>
              <a:rPr lang="en-US" sz="2800" dirty="0">
                <a:solidFill>
                  <a:srgbClr val="003300"/>
                </a:solidFill>
              </a:rPr>
              <a:t>.</a:t>
            </a:r>
          </a:p>
        </p:txBody>
      </p:sp>
      <p:pic>
        <p:nvPicPr>
          <p:cNvPr id="9" name="Picture 8" descr="3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9750" y="1268760"/>
            <a:ext cx="6387807" cy="39604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 name="TextBox 13"/>
          <p:cNvSpPr txBox="1"/>
          <p:nvPr/>
        </p:nvSpPr>
        <p:spPr>
          <a:xfrm>
            <a:off x="395536" y="190381"/>
            <a:ext cx="7344816" cy="646331"/>
          </a:xfrm>
          <a:prstGeom prst="rect">
            <a:avLst/>
          </a:prstGeom>
          <a:noFill/>
        </p:spPr>
        <p:txBody>
          <a:bodyPr wrap="square" rtlCol="0">
            <a:spAutoFit/>
          </a:bodyPr>
          <a:lstStyle/>
          <a:p>
            <a:r>
              <a:rPr lang="pt-BR" sz="3600" dirty="0">
                <a:solidFill>
                  <a:srgbClr val="003300"/>
                </a:solidFill>
                <a:latin typeface="Arial"/>
                <a:cs typeface="Arial"/>
              </a:rPr>
              <a:t> </a:t>
            </a:r>
            <a:r>
              <a:rPr lang="pt-BR" sz="3600" dirty="0" err="1">
                <a:solidFill>
                  <a:srgbClr val="003300"/>
                </a:solidFill>
                <a:latin typeface="Arial"/>
                <a:cs typeface="Arial"/>
              </a:rPr>
              <a:t>I</a:t>
            </a:r>
            <a:r>
              <a:rPr lang="pt-BR" sz="3600" dirty="0">
                <a:solidFill>
                  <a:srgbClr val="003300"/>
                </a:solidFill>
                <a:latin typeface="Arial"/>
                <a:cs typeface="Arial"/>
              </a:rPr>
              <a:t> - Os Valdenses - </a:t>
            </a:r>
            <a:r>
              <a:rPr lang="pt-BR" sz="2800" dirty="0">
                <a:solidFill>
                  <a:srgbClr val="003300"/>
                </a:solidFill>
                <a:latin typeface="Arial"/>
                <a:cs typeface="Arial"/>
              </a:rPr>
              <a:t>Perseguição</a:t>
            </a:r>
          </a:p>
        </p:txBody>
      </p:sp>
    </p:spTree>
    <p:extLst>
      <p:ext uri="{BB962C8B-B14F-4D97-AF65-F5344CB8AC3E}">
        <p14:creationId xmlns:p14="http://schemas.microsoft.com/office/powerpoint/2010/main" val="58263163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69A9153-D840-7E46-BC1A-A1941E11B7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5" name="TextBox 14"/>
          <p:cNvSpPr txBox="1"/>
          <p:nvPr/>
        </p:nvSpPr>
        <p:spPr>
          <a:xfrm>
            <a:off x="5436096" y="1844824"/>
            <a:ext cx="3708920" cy="2677656"/>
          </a:xfrm>
          <a:prstGeom prst="rect">
            <a:avLst/>
          </a:prstGeom>
          <a:noFill/>
        </p:spPr>
        <p:txBody>
          <a:bodyPr wrap="square" rtlCol="0">
            <a:spAutoFit/>
          </a:bodyPr>
          <a:lstStyle/>
          <a:p>
            <a:pPr lvl="1"/>
            <a:r>
              <a:rPr lang="pt-BR" sz="2800" dirty="0">
                <a:solidFill>
                  <a:srgbClr val="003300"/>
                </a:solidFill>
              </a:rPr>
              <a:t>Daniel </a:t>
            </a:r>
            <a:r>
              <a:rPr lang="pt-BR" sz="2800" dirty="0" err="1">
                <a:solidFill>
                  <a:srgbClr val="003300"/>
                </a:solidFill>
              </a:rPr>
              <a:t>Revelli</a:t>
            </a:r>
            <a:r>
              <a:rPr lang="pt-BR" sz="2800" dirty="0">
                <a:solidFill>
                  <a:srgbClr val="003300"/>
                </a:solidFill>
              </a:rPr>
              <a:t> teve a sua boca enchida de pólvora, a qual, quando acesa, explodiu a sua cabeça.</a:t>
            </a:r>
          </a:p>
        </p:txBody>
      </p:sp>
      <p:pic>
        <p:nvPicPr>
          <p:cNvPr id="3" name="Picture 2" descr="3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1647403"/>
            <a:ext cx="5306746" cy="43738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 name="TextBox 13"/>
          <p:cNvSpPr txBox="1"/>
          <p:nvPr/>
        </p:nvSpPr>
        <p:spPr>
          <a:xfrm>
            <a:off x="395536" y="190381"/>
            <a:ext cx="7344816" cy="646331"/>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 - </a:t>
            </a:r>
            <a:r>
              <a:rPr lang="pt-BR" sz="2800" dirty="0">
                <a:solidFill>
                  <a:srgbClr val="003300"/>
                </a:solidFill>
                <a:latin typeface="Arial"/>
                <a:cs typeface="Arial"/>
              </a:rPr>
              <a:t>Perseguição</a:t>
            </a:r>
          </a:p>
        </p:txBody>
      </p:sp>
    </p:spTree>
    <p:extLst>
      <p:ext uri="{BB962C8B-B14F-4D97-AF65-F5344CB8AC3E}">
        <p14:creationId xmlns:p14="http://schemas.microsoft.com/office/powerpoint/2010/main" val="164594741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5A43A84-52FE-D24A-9E19-90470CCD96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5" name="TextBox 14"/>
          <p:cNvSpPr txBox="1"/>
          <p:nvPr/>
        </p:nvSpPr>
        <p:spPr>
          <a:xfrm>
            <a:off x="4607496" y="1617761"/>
            <a:ext cx="4501008" cy="3539430"/>
          </a:xfrm>
          <a:prstGeom prst="rect">
            <a:avLst/>
          </a:prstGeom>
          <a:noFill/>
        </p:spPr>
        <p:txBody>
          <a:bodyPr wrap="square" rtlCol="0">
            <a:spAutoFit/>
          </a:bodyPr>
          <a:lstStyle/>
          <a:p>
            <a:pPr lvl="1"/>
            <a:r>
              <a:rPr lang="pt-BR" sz="2800" dirty="0">
                <a:solidFill>
                  <a:srgbClr val="003300"/>
                </a:solidFill>
              </a:rPr>
              <a:t>Daniel </a:t>
            </a:r>
            <a:r>
              <a:rPr lang="pt-BR" sz="2800" dirty="0" err="1">
                <a:solidFill>
                  <a:srgbClr val="003300"/>
                </a:solidFill>
              </a:rPr>
              <a:t>Rambaud</a:t>
            </a:r>
            <a:r>
              <a:rPr lang="pt-BR" sz="2800" dirty="0">
                <a:solidFill>
                  <a:srgbClr val="003300"/>
                </a:solidFill>
              </a:rPr>
              <a:t> teve as suas unhas arrancadas, depois os seus dedos foram cortados, em seguida, as suas mãos e pés, pernas e braços, cada vez que se recusava a negar a sua fé </a:t>
            </a:r>
            <a:r>
              <a:rPr lang="pt-BR" sz="2800" dirty="0" err="1">
                <a:solidFill>
                  <a:srgbClr val="003300"/>
                </a:solidFill>
              </a:rPr>
              <a:t>Biblica</a:t>
            </a:r>
            <a:r>
              <a:rPr lang="pt-BR" sz="2800" dirty="0">
                <a:solidFill>
                  <a:srgbClr val="003300"/>
                </a:solidFill>
              </a:rPr>
              <a:t>. </a:t>
            </a:r>
          </a:p>
        </p:txBody>
      </p:sp>
      <p:pic>
        <p:nvPicPr>
          <p:cNvPr id="10" name="Picture 9" descr="3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2060848"/>
            <a:ext cx="4422919" cy="28803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 name="TextBox 13"/>
          <p:cNvSpPr txBox="1"/>
          <p:nvPr/>
        </p:nvSpPr>
        <p:spPr>
          <a:xfrm>
            <a:off x="395536" y="190381"/>
            <a:ext cx="7344816" cy="646331"/>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 - </a:t>
            </a:r>
            <a:r>
              <a:rPr lang="pt-BR" sz="2800" dirty="0">
                <a:solidFill>
                  <a:srgbClr val="003300"/>
                </a:solidFill>
                <a:latin typeface="Arial"/>
                <a:cs typeface="Arial"/>
              </a:rPr>
              <a:t>Perseguição</a:t>
            </a:r>
          </a:p>
        </p:txBody>
      </p:sp>
    </p:spTree>
    <p:extLst>
      <p:ext uri="{BB962C8B-B14F-4D97-AF65-F5344CB8AC3E}">
        <p14:creationId xmlns:p14="http://schemas.microsoft.com/office/powerpoint/2010/main" val="177280961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9CE337F-6DF8-ED42-993B-69F0D183C6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5" name="TextBox 14"/>
          <p:cNvSpPr txBox="1"/>
          <p:nvPr/>
        </p:nvSpPr>
        <p:spPr>
          <a:xfrm>
            <a:off x="5076056" y="1772816"/>
            <a:ext cx="3924944" cy="2677656"/>
          </a:xfrm>
          <a:prstGeom prst="rect">
            <a:avLst/>
          </a:prstGeom>
          <a:noFill/>
        </p:spPr>
        <p:txBody>
          <a:bodyPr wrap="square" rtlCol="0">
            <a:spAutoFit/>
          </a:bodyPr>
          <a:lstStyle/>
          <a:p>
            <a:pPr lvl="1"/>
            <a:r>
              <a:rPr lang="pt-BR" sz="2800" dirty="0">
                <a:solidFill>
                  <a:srgbClr val="003300"/>
                </a:solidFill>
              </a:rPr>
              <a:t>Sarah </a:t>
            </a:r>
            <a:r>
              <a:rPr lang="pt-BR" sz="2800" dirty="0" err="1">
                <a:solidFill>
                  <a:srgbClr val="003300"/>
                </a:solidFill>
              </a:rPr>
              <a:t>Rostagnol</a:t>
            </a:r>
            <a:r>
              <a:rPr lang="pt-BR" sz="2800" dirty="0">
                <a:solidFill>
                  <a:srgbClr val="003300"/>
                </a:solidFill>
              </a:rPr>
              <a:t> foi rasgada ao meio, das pernas ao peito, e deixada para morrer na estrada entre </a:t>
            </a:r>
            <a:r>
              <a:rPr lang="pt-BR" sz="2800" dirty="0" err="1">
                <a:solidFill>
                  <a:srgbClr val="003300"/>
                </a:solidFill>
              </a:rPr>
              <a:t>Eyral</a:t>
            </a:r>
            <a:r>
              <a:rPr lang="pt-BR" sz="2800" dirty="0">
                <a:solidFill>
                  <a:srgbClr val="003300"/>
                </a:solidFill>
              </a:rPr>
              <a:t> e Luzerna.</a:t>
            </a:r>
          </a:p>
        </p:txBody>
      </p:sp>
      <p:pic>
        <p:nvPicPr>
          <p:cNvPr id="9" name="Picture 8" descr="3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1492094"/>
            <a:ext cx="3888432" cy="50529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 name="TextBox 13"/>
          <p:cNvSpPr txBox="1"/>
          <p:nvPr/>
        </p:nvSpPr>
        <p:spPr>
          <a:xfrm>
            <a:off x="395536" y="190381"/>
            <a:ext cx="7344816" cy="646331"/>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 - </a:t>
            </a:r>
            <a:r>
              <a:rPr lang="pt-BR" sz="2800" dirty="0">
                <a:solidFill>
                  <a:srgbClr val="003300"/>
                </a:solidFill>
                <a:latin typeface="Arial"/>
                <a:cs typeface="Arial"/>
              </a:rPr>
              <a:t>Perseguição</a:t>
            </a:r>
          </a:p>
        </p:txBody>
      </p:sp>
    </p:spTree>
    <p:extLst>
      <p:ext uri="{BB962C8B-B14F-4D97-AF65-F5344CB8AC3E}">
        <p14:creationId xmlns:p14="http://schemas.microsoft.com/office/powerpoint/2010/main" val="183063120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E211B15-4DC3-0B4A-A295-FF08B9EEF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5" name="TextBox 14"/>
          <p:cNvSpPr txBox="1"/>
          <p:nvPr/>
        </p:nvSpPr>
        <p:spPr>
          <a:xfrm>
            <a:off x="161256" y="2498068"/>
            <a:ext cx="8821488" cy="2677656"/>
          </a:xfrm>
          <a:prstGeom prst="rect">
            <a:avLst/>
          </a:prstGeom>
          <a:noFill/>
        </p:spPr>
        <p:txBody>
          <a:bodyPr wrap="square" rtlCol="0">
            <a:spAutoFit/>
          </a:bodyPr>
          <a:lstStyle/>
          <a:p>
            <a:pPr marL="971550" lvl="1" indent="-514350">
              <a:buFont typeface="+mj-lt"/>
              <a:buAutoNum type="arabicPeriod"/>
            </a:pPr>
            <a:r>
              <a:rPr lang="pt-BR" sz="2800" dirty="0">
                <a:solidFill>
                  <a:srgbClr val="003300"/>
                </a:solidFill>
              </a:rPr>
              <a:t>A centralidade da Bíblia – Os Valdenses baseavam as suas crenças e práticas na Bíblia sabendo que o preço para isso seria prisão, tortura e morte. O propósito central do extensivo treinamento e difícil trabalho missionário era compartilhar a Palavra de Deus.</a:t>
            </a:r>
          </a:p>
        </p:txBody>
      </p:sp>
      <p:sp>
        <p:nvSpPr>
          <p:cNvPr id="14" name="TextBox 13"/>
          <p:cNvSpPr txBox="1"/>
          <p:nvPr/>
        </p:nvSpPr>
        <p:spPr>
          <a:xfrm>
            <a:off x="395536" y="190381"/>
            <a:ext cx="7344816" cy="707886"/>
          </a:xfrm>
          <a:prstGeom prst="rect">
            <a:avLst/>
          </a:prstGeom>
          <a:noFill/>
        </p:spPr>
        <p:txBody>
          <a:bodyPr wrap="square" rtlCol="0">
            <a:spAutoFit/>
          </a:bodyPr>
          <a:lstStyle/>
          <a:p>
            <a:r>
              <a:rPr lang="pt-BR" sz="4000" dirty="0">
                <a:solidFill>
                  <a:srgbClr val="003300"/>
                </a:solidFill>
                <a:latin typeface="Arial"/>
                <a:cs typeface="Arial"/>
              </a:rPr>
              <a:t>II - Os Valdenses </a:t>
            </a:r>
            <a:endParaRPr lang="pt-BR" sz="3200" dirty="0">
              <a:solidFill>
                <a:srgbClr val="003300"/>
              </a:solidFill>
              <a:latin typeface="Arial"/>
              <a:cs typeface="Arial"/>
            </a:endParaRPr>
          </a:p>
        </p:txBody>
      </p:sp>
      <p:sp>
        <p:nvSpPr>
          <p:cNvPr id="13" name="TextBox 14">
            <a:extLst>
              <a:ext uri="{FF2B5EF4-FFF2-40B4-BE49-F238E27FC236}">
                <a16:creationId xmlns:a16="http://schemas.microsoft.com/office/drawing/2014/main" id="{010BC427-FB1D-4981-AA87-B8C2EC72459F}"/>
              </a:ext>
            </a:extLst>
          </p:cNvPr>
          <p:cNvSpPr txBox="1"/>
          <p:nvPr/>
        </p:nvSpPr>
        <p:spPr>
          <a:xfrm>
            <a:off x="1658282" y="1568072"/>
            <a:ext cx="5827436" cy="646331"/>
          </a:xfrm>
          <a:prstGeom prst="rect">
            <a:avLst/>
          </a:prstGeom>
          <a:noFill/>
        </p:spPr>
        <p:txBody>
          <a:bodyPr wrap="square" rtlCol="0">
            <a:spAutoFit/>
          </a:bodyPr>
          <a:lstStyle/>
          <a:p>
            <a:pPr algn="ctr"/>
            <a:r>
              <a:rPr lang="pt-BR" sz="3600" dirty="0">
                <a:solidFill>
                  <a:srgbClr val="003300"/>
                </a:solidFill>
              </a:rPr>
              <a:t>Princípios de Mobilização</a:t>
            </a:r>
          </a:p>
        </p:txBody>
      </p:sp>
    </p:spTree>
    <p:extLst>
      <p:ext uri="{BB962C8B-B14F-4D97-AF65-F5344CB8AC3E}">
        <p14:creationId xmlns:p14="http://schemas.microsoft.com/office/powerpoint/2010/main" val="98521232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45C331E-1202-F348-9E1F-E50C7EABF5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5" name="TextBox 14"/>
          <p:cNvSpPr txBox="1"/>
          <p:nvPr/>
        </p:nvSpPr>
        <p:spPr>
          <a:xfrm>
            <a:off x="161256" y="2498068"/>
            <a:ext cx="8821488" cy="2677656"/>
          </a:xfrm>
          <a:prstGeom prst="rect">
            <a:avLst/>
          </a:prstGeom>
          <a:noFill/>
        </p:spPr>
        <p:txBody>
          <a:bodyPr wrap="square" rtlCol="0">
            <a:spAutoFit/>
          </a:bodyPr>
          <a:lstStyle/>
          <a:p>
            <a:pPr marL="971550" lvl="1" indent="-514350">
              <a:buFont typeface="+mj-lt"/>
              <a:buAutoNum type="arabicPeriod" startAt="2"/>
            </a:pPr>
            <a:r>
              <a:rPr lang="pt-BR" sz="2800" dirty="0">
                <a:solidFill>
                  <a:srgbClr val="003300"/>
                </a:solidFill>
              </a:rPr>
              <a:t>Treinamento – Os missionários Valdenses estavam preparados e prontos para causarem um impacto no mundo. Eles estavam minuciosamente equipados para transmitir a mensagem bíblica num ambiente hostil. Os pastores Valdenses foram fundamentais à sobrevivência do movimento.</a:t>
            </a:r>
          </a:p>
        </p:txBody>
      </p:sp>
      <p:sp>
        <p:nvSpPr>
          <p:cNvPr id="14" name="TextBox 13"/>
          <p:cNvSpPr txBox="1"/>
          <p:nvPr/>
        </p:nvSpPr>
        <p:spPr>
          <a:xfrm>
            <a:off x="395536" y="190381"/>
            <a:ext cx="7344816" cy="707886"/>
          </a:xfrm>
          <a:prstGeom prst="rect">
            <a:avLst/>
          </a:prstGeom>
          <a:noFill/>
        </p:spPr>
        <p:txBody>
          <a:bodyPr wrap="square" rtlCol="0">
            <a:spAutoFit/>
          </a:bodyPr>
          <a:lstStyle/>
          <a:p>
            <a:r>
              <a:rPr lang="pt-BR" sz="4000" dirty="0">
                <a:solidFill>
                  <a:srgbClr val="003300"/>
                </a:solidFill>
                <a:latin typeface="Arial"/>
                <a:cs typeface="Arial"/>
              </a:rPr>
              <a:t>II - Os Valdenses </a:t>
            </a:r>
            <a:endParaRPr lang="pt-BR" sz="3200" dirty="0">
              <a:solidFill>
                <a:srgbClr val="003300"/>
              </a:solidFill>
              <a:latin typeface="Arial"/>
              <a:cs typeface="Arial"/>
            </a:endParaRPr>
          </a:p>
        </p:txBody>
      </p:sp>
      <p:sp>
        <p:nvSpPr>
          <p:cNvPr id="17" name="TextBox 14">
            <a:extLst>
              <a:ext uri="{FF2B5EF4-FFF2-40B4-BE49-F238E27FC236}">
                <a16:creationId xmlns:a16="http://schemas.microsoft.com/office/drawing/2014/main" id="{CE7A8754-456E-DB46-B15E-D5944D88D6B2}"/>
              </a:ext>
            </a:extLst>
          </p:cNvPr>
          <p:cNvSpPr txBox="1"/>
          <p:nvPr/>
        </p:nvSpPr>
        <p:spPr>
          <a:xfrm>
            <a:off x="1658282" y="1568072"/>
            <a:ext cx="5827436" cy="646331"/>
          </a:xfrm>
          <a:prstGeom prst="rect">
            <a:avLst/>
          </a:prstGeom>
          <a:noFill/>
        </p:spPr>
        <p:txBody>
          <a:bodyPr wrap="square" rtlCol="0">
            <a:spAutoFit/>
          </a:bodyPr>
          <a:lstStyle/>
          <a:p>
            <a:pPr algn="ctr"/>
            <a:r>
              <a:rPr lang="pt-BR" sz="3600" dirty="0">
                <a:solidFill>
                  <a:srgbClr val="003300"/>
                </a:solidFill>
              </a:rPr>
              <a:t>Princípios de Mobilização</a:t>
            </a:r>
          </a:p>
        </p:txBody>
      </p:sp>
    </p:spTree>
    <p:extLst>
      <p:ext uri="{BB962C8B-B14F-4D97-AF65-F5344CB8AC3E}">
        <p14:creationId xmlns:p14="http://schemas.microsoft.com/office/powerpoint/2010/main" val="428435813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5608007-3C48-C24F-8E47-F7DAB0D25B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5" name="TextBox 14"/>
          <p:cNvSpPr txBox="1"/>
          <p:nvPr/>
        </p:nvSpPr>
        <p:spPr>
          <a:xfrm>
            <a:off x="0" y="2498068"/>
            <a:ext cx="8892480" cy="2246769"/>
          </a:xfrm>
          <a:prstGeom prst="rect">
            <a:avLst/>
          </a:prstGeom>
          <a:noFill/>
        </p:spPr>
        <p:txBody>
          <a:bodyPr wrap="square" rtlCol="0">
            <a:spAutoFit/>
          </a:bodyPr>
          <a:lstStyle/>
          <a:p>
            <a:pPr marL="971550" lvl="1" indent="-514350">
              <a:buFont typeface="+mj-lt"/>
              <a:buAutoNum type="arabicPeriod" startAt="3"/>
            </a:pPr>
            <a:r>
              <a:rPr lang="pt-BR" sz="2800" dirty="0">
                <a:solidFill>
                  <a:srgbClr val="003300"/>
                </a:solidFill>
              </a:rPr>
              <a:t>Compromisso radical com Cristo – Depois de haverem renunciado todos os prazeres terrenos, o único interesse dos  “pobres homens de Lyon” era erguer a Palavra de Deus, abraçar a causa de Cristo, ou morrer tentando.</a:t>
            </a:r>
          </a:p>
        </p:txBody>
      </p:sp>
      <p:sp>
        <p:nvSpPr>
          <p:cNvPr id="14" name="TextBox 13"/>
          <p:cNvSpPr txBox="1"/>
          <p:nvPr/>
        </p:nvSpPr>
        <p:spPr>
          <a:xfrm>
            <a:off x="395536" y="190381"/>
            <a:ext cx="7344816" cy="707886"/>
          </a:xfrm>
          <a:prstGeom prst="rect">
            <a:avLst/>
          </a:prstGeom>
          <a:noFill/>
        </p:spPr>
        <p:txBody>
          <a:bodyPr wrap="square" rtlCol="0">
            <a:spAutoFit/>
          </a:bodyPr>
          <a:lstStyle/>
          <a:p>
            <a:r>
              <a:rPr lang="pt-BR" sz="4000" dirty="0">
                <a:solidFill>
                  <a:srgbClr val="003300"/>
                </a:solidFill>
                <a:latin typeface="Arial"/>
                <a:cs typeface="Arial"/>
              </a:rPr>
              <a:t>II - Os Valdenses </a:t>
            </a:r>
            <a:endParaRPr lang="pt-BR" sz="3200" dirty="0">
              <a:solidFill>
                <a:srgbClr val="003300"/>
              </a:solidFill>
              <a:latin typeface="Arial"/>
              <a:cs typeface="Arial"/>
            </a:endParaRPr>
          </a:p>
        </p:txBody>
      </p:sp>
      <p:sp>
        <p:nvSpPr>
          <p:cNvPr id="17" name="TextBox 14">
            <a:extLst>
              <a:ext uri="{FF2B5EF4-FFF2-40B4-BE49-F238E27FC236}">
                <a16:creationId xmlns:a16="http://schemas.microsoft.com/office/drawing/2014/main" id="{0CD22544-FEBE-974C-A23A-F3B70B8924EB}"/>
              </a:ext>
            </a:extLst>
          </p:cNvPr>
          <p:cNvSpPr txBox="1"/>
          <p:nvPr/>
        </p:nvSpPr>
        <p:spPr>
          <a:xfrm>
            <a:off x="1658282" y="1568072"/>
            <a:ext cx="5827436" cy="646331"/>
          </a:xfrm>
          <a:prstGeom prst="rect">
            <a:avLst/>
          </a:prstGeom>
          <a:noFill/>
        </p:spPr>
        <p:txBody>
          <a:bodyPr wrap="square" rtlCol="0">
            <a:spAutoFit/>
          </a:bodyPr>
          <a:lstStyle/>
          <a:p>
            <a:pPr algn="ctr"/>
            <a:r>
              <a:rPr lang="pt-BR" sz="3600" dirty="0">
                <a:solidFill>
                  <a:srgbClr val="003300"/>
                </a:solidFill>
              </a:rPr>
              <a:t>Princípios de Mobilização</a:t>
            </a:r>
          </a:p>
        </p:txBody>
      </p:sp>
    </p:spTree>
    <p:extLst>
      <p:ext uri="{BB962C8B-B14F-4D97-AF65-F5344CB8AC3E}">
        <p14:creationId xmlns:p14="http://schemas.microsoft.com/office/powerpoint/2010/main" val="30320730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54346AC-C158-4D49-B7E6-F73FA4017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5" name="TextBox 14"/>
          <p:cNvSpPr txBox="1"/>
          <p:nvPr/>
        </p:nvSpPr>
        <p:spPr>
          <a:xfrm>
            <a:off x="0" y="2498068"/>
            <a:ext cx="8892480" cy="2246769"/>
          </a:xfrm>
          <a:prstGeom prst="rect">
            <a:avLst/>
          </a:prstGeom>
          <a:noFill/>
        </p:spPr>
        <p:txBody>
          <a:bodyPr wrap="square" rtlCol="0">
            <a:spAutoFit/>
          </a:bodyPr>
          <a:lstStyle/>
          <a:p>
            <a:pPr marL="971550" lvl="1" indent="-514350">
              <a:buFont typeface="+mj-lt"/>
              <a:buAutoNum type="arabicPeriod" startAt="4"/>
            </a:pPr>
            <a:r>
              <a:rPr lang="pt-BR" sz="2800" dirty="0">
                <a:solidFill>
                  <a:srgbClr val="003300"/>
                </a:solidFill>
              </a:rPr>
              <a:t>A liderança de Pedro Valdo – A contribuição singular de Pedro Valdo foi a sua capacidade de tornar a sua visão clara o suficiente para ser compreendida, abraçada e compartilhada por pessoas humildes do interior sem qualquer instrução formal.</a:t>
            </a:r>
          </a:p>
        </p:txBody>
      </p:sp>
      <p:sp>
        <p:nvSpPr>
          <p:cNvPr id="14" name="TextBox 13"/>
          <p:cNvSpPr txBox="1"/>
          <p:nvPr/>
        </p:nvSpPr>
        <p:spPr>
          <a:xfrm>
            <a:off x="395536" y="190381"/>
            <a:ext cx="7344816" cy="707886"/>
          </a:xfrm>
          <a:prstGeom prst="rect">
            <a:avLst/>
          </a:prstGeom>
          <a:noFill/>
        </p:spPr>
        <p:txBody>
          <a:bodyPr wrap="square" rtlCol="0">
            <a:spAutoFit/>
          </a:bodyPr>
          <a:lstStyle/>
          <a:p>
            <a:r>
              <a:rPr lang="pt-BR" sz="4000" dirty="0">
                <a:solidFill>
                  <a:srgbClr val="003300"/>
                </a:solidFill>
                <a:latin typeface="Arial"/>
                <a:cs typeface="Arial"/>
              </a:rPr>
              <a:t>II - Os Valdenses </a:t>
            </a:r>
            <a:endParaRPr lang="pt-BR" sz="3200" dirty="0">
              <a:solidFill>
                <a:srgbClr val="003300"/>
              </a:solidFill>
              <a:latin typeface="Arial"/>
              <a:cs typeface="Arial"/>
            </a:endParaRPr>
          </a:p>
        </p:txBody>
      </p:sp>
      <p:sp>
        <p:nvSpPr>
          <p:cNvPr id="17" name="TextBox 14">
            <a:extLst>
              <a:ext uri="{FF2B5EF4-FFF2-40B4-BE49-F238E27FC236}">
                <a16:creationId xmlns:a16="http://schemas.microsoft.com/office/drawing/2014/main" id="{A5AE1ACD-42AF-554C-8922-DDDF0D1132AF}"/>
              </a:ext>
            </a:extLst>
          </p:cNvPr>
          <p:cNvSpPr txBox="1"/>
          <p:nvPr/>
        </p:nvSpPr>
        <p:spPr>
          <a:xfrm>
            <a:off x="1658282" y="1568072"/>
            <a:ext cx="5827436" cy="646331"/>
          </a:xfrm>
          <a:prstGeom prst="rect">
            <a:avLst/>
          </a:prstGeom>
          <a:noFill/>
        </p:spPr>
        <p:txBody>
          <a:bodyPr wrap="square" rtlCol="0">
            <a:spAutoFit/>
          </a:bodyPr>
          <a:lstStyle/>
          <a:p>
            <a:pPr algn="ctr"/>
            <a:r>
              <a:rPr lang="pt-BR" sz="3600" dirty="0">
                <a:solidFill>
                  <a:srgbClr val="003300"/>
                </a:solidFill>
              </a:rPr>
              <a:t>Princípios de Mobilização</a:t>
            </a:r>
          </a:p>
        </p:txBody>
      </p:sp>
    </p:spTree>
    <p:extLst>
      <p:ext uri="{BB962C8B-B14F-4D97-AF65-F5344CB8AC3E}">
        <p14:creationId xmlns:p14="http://schemas.microsoft.com/office/powerpoint/2010/main" val="83896016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5DEEFFA-2614-414D-BF61-383F41086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pic>
        <p:nvPicPr>
          <p:cNvPr id="3" name="Picture 2" descr="WaldoAtLutherDenkma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91477">
            <a:off x="1259632" y="1628800"/>
            <a:ext cx="3497312" cy="481869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5" name="TextBox 14"/>
          <p:cNvSpPr txBox="1"/>
          <p:nvPr/>
        </p:nvSpPr>
        <p:spPr>
          <a:xfrm>
            <a:off x="5148064" y="2924944"/>
            <a:ext cx="3672408" cy="1015663"/>
          </a:xfrm>
          <a:prstGeom prst="rect">
            <a:avLst/>
          </a:prstGeom>
          <a:noFill/>
        </p:spPr>
        <p:txBody>
          <a:bodyPr wrap="square" rtlCol="0">
            <a:spAutoFit/>
          </a:bodyPr>
          <a:lstStyle/>
          <a:p>
            <a:pPr algn="ctr"/>
            <a:r>
              <a:rPr lang="en-US" sz="3200" dirty="0">
                <a:solidFill>
                  <a:srgbClr val="003300"/>
                </a:solidFill>
              </a:rPr>
              <a:t>Pedro Valdo</a:t>
            </a:r>
          </a:p>
          <a:p>
            <a:pPr algn="ctr"/>
            <a:r>
              <a:rPr lang="en-US" sz="2800" dirty="0">
                <a:solidFill>
                  <a:srgbClr val="003300"/>
                </a:solidFill>
              </a:rPr>
              <a:t>1140 - 1218</a:t>
            </a:r>
          </a:p>
        </p:txBody>
      </p:sp>
      <p:sp>
        <p:nvSpPr>
          <p:cNvPr id="13" name="TextBox 12"/>
          <p:cNvSpPr txBox="1"/>
          <p:nvPr/>
        </p:nvSpPr>
        <p:spPr>
          <a:xfrm>
            <a:off x="395536" y="190381"/>
            <a:ext cx="5040560" cy="646331"/>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a:t>
            </a:r>
          </a:p>
        </p:txBody>
      </p:sp>
    </p:spTree>
    <p:extLst>
      <p:ext uri="{BB962C8B-B14F-4D97-AF65-F5344CB8AC3E}">
        <p14:creationId xmlns:p14="http://schemas.microsoft.com/office/powerpoint/2010/main" val="281632686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060C3A6-D4ED-A043-B62A-507869ED3C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395536" y="190381"/>
            <a:ext cx="7344816" cy="646331"/>
          </a:xfrm>
          <a:prstGeom prst="rect">
            <a:avLst/>
          </a:prstGeom>
          <a:noFill/>
        </p:spPr>
        <p:txBody>
          <a:bodyPr wrap="square" rtlCol="0">
            <a:spAutoFit/>
          </a:bodyPr>
          <a:lstStyle/>
          <a:p>
            <a:r>
              <a:rPr lang="pt-BR" sz="3600" dirty="0">
                <a:solidFill>
                  <a:srgbClr val="003300"/>
                </a:solidFill>
                <a:latin typeface="Arial"/>
                <a:cs typeface="Arial"/>
              </a:rPr>
              <a:t>II - Os Morávios </a:t>
            </a:r>
            <a:endParaRPr lang="pt-BR" sz="2800" dirty="0">
              <a:solidFill>
                <a:srgbClr val="003300"/>
              </a:solidFill>
              <a:latin typeface="Arial"/>
              <a:cs typeface="Arial"/>
            </a:endParaRPr>
          </a:p>
        </p:txBody>
      </p:sp>
      <p:sp>
        <p:nvSpPr>
          <p:cNvPr id="11" name="TextBox 10"/>
          <p:cNvSpPr txBox="1"/>
          <p:nvPr/>
        </p:nvSpPr>
        <p:spPr>
          <a:xfrm>
            <a:off x="179512" y="2495798"/>
            <a:ext cx="8496944" cy="954107"/>
          </a:xfrm>
          <a:prstGeom prst="rect">
            <a:avLst/>
          </a:prstGeom>
          <a:noFill/>
        </p:spPr>
        <p:txBody>
          <a:bodyPr wrap="square" rtlCol="0">
            <a:spAutoFit/>
          </a:bodyPr>
          <a:lstStyle/>
          <a:p>
            <a:pPr lvl="1" algn="just"/>
            <a:r>
              <a:rPr lang="pt-BR" sz="2800" dirty="0">
                <a:solidFill>
                  <a:srgbClr val="003300"/>
                </a:solidFill>
              </a:rPr>
              <a:t>Descendentes espirituais de John </a:t>
            </a:r>
            <a:r>
              <a:rPr lang="pt-BR" sz="2800" dirty="0" err="1">
                <a:solidFill>
                  <a:srgbClr val="003300"/>
                </a:solidFill>
              </a:rPr>
              <a:t>Huss</a:t>
            </a:r>
            <a:r>
              <a:rPr lang="pt-BR" sz="2800" dirty="0">
                <a:solidFill>
                  <a:srgbClr val="003300"/>
                </a:solidFill>
              </a:rPr>
              <a:t> que viviam na região da Boêmia em 1415. </a:t>
            </a:r>
          </a:p>
        </p:txBody>
      </p:sp>
    </p:spTree>
    <p:extLst>
      <p:ext uri="{BB962C8B-B14F-4D97-AF65-F5344CB8AC3E}">
        <p14:creationId xmlns:p14="http://schemas.microsoft.com/office/powerpoint/2010/main" val="58310709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AF7E8AD-1FB8-E04E-B9BB-2F1743AA7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395536" y="190381"/>
            <a:ext cx="7344816" cy="646331"/>
          </a:xfrm>
          <a:prstGeom prst="rect">
            <a:avLst/>
          </a:prstGeom>
          <a:noFill/>
        </p:spPr>
        <p:txBody>
          <a:bodyPr wrap="square" rtlCol="0">
            <a:spAutoFit/>
          </a:bodyPr>
          <a:lstStyle/>
          <a:p>
            <a:r>
              <a:rPr lang="pt-BR" sz="3600" dirty="0">
                <a:solidFill>
                  <a:srgbClr val="003300"/>
                </a:solidFill>
                <a:latin typeface="Arial"/>
                <a:cs typeface="Arial"/>
              </a:rPr>
              <a:t>II - Os Morávios </a:t>
            </a:r>
            <a:endParaRPr lang="pt-BR" sz="2800" dirty="0">
              <a:solidFill>
                <a:srgbClr val="003300"/>
              </a:solidFill>
              <a:latin typeface="Arial"/>
              <a:cs typeface="Arial"/>
            </a:endParaRPr>
          </a:p>
        </p:txBody>
      </p:sp>
      <p:sp>
        <p:nvSpPr>
          <p:cNvPr id="11" name="TextBox 10"/>
          <p:cNvSpPr txBox="1"/>
          <p:nvPr/>
        </p:nvSpPr>
        <p:spPr>
          <a:xfrm>
            <a:off x="179512" y="2495798"/>
            <a:ext cx="8496944" cy="1815882"/>
          </a:xfrm>
          <a:prstGeom prst="rect">
            <a:avLst/>
          </a:prstGeom>
          <a:noFill/>
        </p:spPr>
        <p:txBody>
          <a:bodyPr wrap="square" rtlCol="0">
            <a:spAutoFit/>
          </a:bodyPr>
          <a:lstStyle/>
          <a:p>
            <a:pPr lvl="1" algn="just"/>
            <a:r>
              <a:rPr lang="pt-BR" sz="2800" dirty="0">
                <a:solidFill>
                  <a:srgbClr val="003300"/>
                </a:solidFill>
              </a:rPr>
              <a:t>De 1621 a 1722 aqueles que não renunciaram a fé passaram a viver como a “Semente Escondida”, mantendo reuniões secretas e transmitindo a fé de pai para filho.</a:t>
            </a:r>
          </a:p>
        </p:txBody>
      </p:sp>
    </p:spTree>
    <p:extLst>
      <p:ext uri="{BB962C8B-B14F-4D97-AF65-F5344CB8AC3E}">
        <p14:creationId xmlns:p14="http://schemas.microsoft.com/office/powerpoint/2010/main" val="249580148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139D6E8-77A4-C142-85A4-31D25DB3B1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395536" y="190381"/>
            <a:ext cx="7344816" cy="646331"/>
          </a:xfrm>
          <a:prstGeom prst="rect">
            <a:avLst/>
          </a:prstGeom>
          <a:noFill/>
        </p:spPr>
        <p:txBody>
          <a:bodyPr wrap="square" rtlCol="0">
            <a:spAutoFit/>
          </a:bodyPr>
          <a:lstStyle/>
          <a:p>
            <a:r>
              <a:rPr lang="pt-BR" sz="3600" dirty="0">
                <a:solidFill>
                  <a:srgbClr val="003300"/>
                </a:solidFill>
                <a:latin typeface="Arial"/>
                <a:cs typeface="Arial"/>
              </a:rPr>
              <a:t>II - Os Morávios </a:t>
            </a:r>
            <a:endParaRPr lang="pt-BR" sz="2800" dirty="0">
              <a:solidFill>
                <a:srgbClr val="003300"/>
              </a:solidFill>
              <a:latin typeface="Arial"/>
              <a:cs typeface="Arial"/>
            </a:endParaRPr>
          </a:p>
        </p:txBody>
      </p:sp>
      <p:sp>
        <p:nvSpPr>
          <p:cNvPr id="11" name="TextBox 10"/>
          <p:cNvSpPr txBox="1"/>
          <p:nvPr/>
        </p:nvSpPr>
        <p:spPr>
          <a:xfrm>
            <a:off x="179512" y="2495798"/>
            <a:ext cx="8496944" cy="1384995"/>
          </a:xfrm>
          <a:prstGeom prst="rect">
            <a:avLst/>
          </a:prstGeom>
          <a:noFill/>
        </p:spPr>
        <p:txBody>
          <a:bodyPr wrap="square" rtlCol="0">
            <a:spAutoFit/>
          </a:bodyPr>
          <a:lstStyle/>
          <a:p>
            <a:pPr lvl="1" algn="just"/>
            <a:r>
              <a:rPr lang="pt-BR" sz="2800" dirty="0">
                <a:solidFill>
                  <a:srgbClr val="003300"/>
                </a:solidFill>
              </a:rPr>
              <a:t>Torna claro o que acontece quando uma visão poderosa alcança corações disponíveis e desejosos de serem usados por Deus.</a:t>
            </a:r>
          </a:p>
        </p:txBody>
      </p:sp>
    </p:spTree>
    <p:extLst>
      <p:ext uri="{BB962C8B-B14F-4D97-AF65-F5344CB8AC3E}">
        <p14:creationId xmlns:p14="http://schemas.microsoft.com/office/powerpoint/2010/main" val="147154862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82EFC71-18D1-A44F-90D5-A97BECCA9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395536" y="190381"/>
            <a:ext cx="7344816" cy="646331"/>
          </a:xfrm>
          <a:prstGeom prst="rect">
            <a:avLst/>
          </a:prstGeom>
          <a:noFill/>
        </p:spPr>
        <p:txBody>
          <a:bodyPr wrap="square" rtlCol="0">
            <a:spAutoFit/>
          </a:bodyPr>
          <a:lstStyle/>
          <a:p>
            <a:r>
              <a:rPr lang="pt-BR" sz="3600" dirty="0">
                <a:solidFill>
                  <a:srgbClr val="003300"/>
                </a:solidFill>
                <a:latin typeface="Arial"/>
                <a:cs typeface="Arial"/>
              </a:rPr>
              <a:t>II - Os Morávios </a:t>
            </a:r>
            <a:endParaRPr lang="pt-BR" sz="2800" dirty="0">
              <a:solidFill>
                <a:srgbClr val="003300"/>
              </a:solidFill>
              <a:latin typeface="Arial"/>
              <a:cs typeface="Arial"/>
            </a:endParaRPr>
          </a:p>
        </p:txBody>
      </p:sp>
      <p:sp>
        <p:nvSpPr>
          <p:cNvPr id="11" name="TextBox 10"/>
          <p:cNvSpPr txBox="1"/>
          <p:nvPr/>
        </p:nvSpPr>
        <p:spPr>
          <a:xfrm>
            <a:off x="5220072" y="2639814"/>
            <a:ext cx="3744416" cy="954107"/>
          </a:xfrm>
          <a:prstGeom prst="rect">
            <a:avLst/>
          </a:prstGeom>
          <a:noFill/>
        </p:spPr>
        <p:txBody>
          <a:bodyPr wrap="square" rtlCol="0">
            <a:spAutoFit/>
          </a:bodyPr>
          <a:lstStyle/>
          <a:p>
            <a:pPr lvl="1" algn="just"/>
            <a:r>
              <a:rPr lang="pt-BR" sz="2800" dirty="0">
                <a:solidFill>
                  <a:srgbClr val="003300"/>
                </a:solidFill>
              </a:rPr>
              <a:t>Nicolau Von </a:t>
            </a:r>
          </a:p>
          <a:p>
            <a:pPr lvl="1" algn="just"/>
            <a:r>
              <a:rPr lang="pt-BR" sz="2800" dirty="0" err="1">
                <a:solidFill>
                  <a:srgbClr val="003300"/>
                </a:solidFill>
              </a:rPr>
              <a:t>Zinzendorf</a:t>
            </a:r>
            <a:endParaRPr lang="pt-BR" sz="2800" dirty="0">
              <a:solidFill>
                <a:srgbClr val="003300"/>
              </a:solidFill>
            </a:endParaRPr>
          </a:p>
        </p:txBody>
      </p:sp>
      <p:pic>
        <p:nvPicPr>
          <p:cNvPr id="1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41032">
            <a:off x="624921" y="1516643"/>
            <a:ext cx="3638049" cy="50388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252486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DCED33A-9BC2-6F49-B846-0E0153CC4B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395536" y="190381"/>
            <a:ext cx="7344816" cy="646331"/>
          </a:xfrm>
          <a:prstGeom prst="rect">
            <a:avLst/>
          </a:prstGeom>
          <a:noFill/>
        </p:spPr>
        <p:txBody>
          <a:bodyPr wrap="square" rtlCol="0">
            <a:spAutoFit/>
          </a:bodyPr>
          <a:lstStyle/>
          <a:p>
            <a:r>
              <a:rPr lang="pt-BR" sz="3600" dirty="0">
                <a:solidFill>
                  <a:srgbClr val="003300"/>
                </a:solidFill>
                <a:latin typeface="Arial"/>
                <a:cs typeface="Arial"/>
              </a:rPr>
              <a:t>II - Os Morávios </a:t>
            </a:r>
            <a:endParaRPr lang="pt-BR" sz="2800" dirty="0">
              <a:solidFill>
                <a:srgbClr val="003300"/>
              </a:solidFill>
              <a:latin typeface="Arial"/>
              <a:cs typeface="Arial"/>
            </a:endParaRPr>
          </a:p>
        </p:txBody>
      </p:sp>
      <p:sp>
        <p:nvSpPr>
          <p:cNvPr id="11" name="TextBox 10"/>
          <p:cNvSpPr txBox="1"/>
          <p:nvPr/>
        </p:nvSpPr>
        <p:spPr>
          <a:xfrm>
            <a:off x="5220072" y="2639814"/>
            <a:ext cx="3744416" cy="954107"/>
          </a:xfrm>
          <a:prstGeom prst="rect">
            <a:avLst/>
          </a:prstGeom>
          <a:noFill/>
        </p:spPr>
        <p:txBody>
          <a:bodyPr wrap="square" rtlCol="0">
            <a:spAutoFit/>
          </a:bodyPr>
          <a:lstStyle/>
          <a:p>
            <a:pPr lvl="1" algn="just"/>
            <a:r>
              <a:rPr lang="pt-BR" sz="2800" dirty="0">
                <a:solidFill>
                  <a:srgbClr val="003300"/>
                </a:solidFill>
              </a:rPr>
              <a:t>Nicolau Von </a:t>
            </a:r>
          </a:p>
          <a:p>
            <a:pPr lvl="1" algn="just"/>
            <a:r>
              <a:rPr lang="pt-BR" sz="2800" dirty="0" err="1">
                <a:solidFill>
                  <a:srgbClr val="003300"/>
                </a:solidFill>
              </a:rPr>
              <a:t>Zinzendorf</a:t>
            </a:r>
            <a:endParaRPr lang="pt-BR" sz="2800" dirty="0">
              <a:solidFill>
                <a:srgbClr val="003300"/>
              </a:solidFill>
            </a:endParaRPr>
          </a:p>
        </p:txBody>
      </p:sp>
      <p:pic>
        <p:nvPicPr>
          <p:cNvPr id="13"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13807">
            <a:off x="690159" y="1455187"/>
            <a:ext cx="3381760" cy="51380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9220551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267B105-3C89-D14F-B042-58BCEE1D3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395536" y="190381"/>
            <a:ext cx="7344816" cy="646331"/>
          </a:xfrm>
          <a:prstGeom prst="rect">
            <a:avLst/>
          </a:prstGeom>
          <a:noFill/>
        </p:spPr>
        <p:txBody>
          <a:bodyPr wrap="square" rtlCol="0">
            <a:spAutoFit/>
          </a:bodyPr>
          <a:lstStyle/>
          <a:p>
            <a:r>
              <a:rPr lang="pt-BR" sz="3600" dirty="0">
                <a:solidFill>
                  <a:srgbClr val="003300"/>
                </a:solidFill>
                <a:latin typeface="Arial"/>
                <a:cs typeface="Arial"/>
              </a:rPr>
              <a:t>II - Os Morávios </a:t>
            </a:r>
            <a:endParaRPr lang="pt-BR" sz="2800" dirty="0">
              <a:solidFill>
                <a:srgbClr val="003300"/>
              </a:solidFill>
              <a:latin typeface="Arial"/>
              <a:cs typeface="Arial"/>
            </a:endParaRPr>
          </a:p>
        </p:txBody>
      </p:sp>
      <p:pic>
        <p:nvPicPr>
          <p:cNvPr id="15" name="Image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600" y="1340768"/>
            <a:ext cx="2102537" cy="31944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Imagem 4"/>
          <p:cNvPicPr/>
          <p:nvPr/>
        </p:nvPicPr>
        <p:blipFill>
          <a:blip r:embed="rId5" cstate="print">
            <a:extLst>
              <a:ext uri="{28A0092B-C50C-407E-A947-70E740481C1C}">
                <a14:useLocalDpi xmlns:a14="http://schemas.microsoft.com/office/drawing/2010/main" val="0"/>
              </a:ext>
            </a:extLst>
          </a:blip>
          <a:stretch>
            <a:fillRect/>
          </a:stretch>
        </p:blipFill>
        <p:spPr>
          <a:xfrm>
            <a:off x="4283968" y="1340768"/>
            <a:ext cx="3456384" cy="39365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5145324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1F9AA5F-64A4-C943-83B1-2B1FCFE76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395536" y="190381"/>
            <a:ext cx="7344816" cy="646331"/>
          </a:xfrm>
          <a:prstGeom prst="rect">
            <a:avLst/>
          </a:prstGeom>
          <a:noFill/>
        </p:spPr>
        <p:txBody>
          <a:bodyPr wrap="square" rtlCol="0">
            <a:spAutoFit/>
          </a:bodyPr>
          <a:lstStyle/>
          <a:p>
            <a:r>
              <a:rPr lang="pt-BR" sz="3600" dirty="0">
                <a:solidFill>
                  <a:srgbClr val="003300"/>
                </a:solidFill>
                <a:latin typeface="Arial"/>
                <a:cs typeface="Arial"/>
              </a:rPr>
              <a:t>II - Os Morávios </a:t>
            </a:r>
            <a:endParaRPr lang="pt-BR" sz="2800" dirty="0">
              <a:solidFill>
                <a:srgbClr val="003300"/>
              </a:solidFill>
              <a:latin typeface="Arial"/>
              <a:cs typeface="Arial"/>
            </a:endParaRPr>
          </a:p>
        </p:txBody>
      </p:sp>
      <p:sp>
        <p:nvSpPr>
          <p:cNvPr id="11" name="TextBox 10"/>
          <p:cNvSpPr txBox="1"/>
          <p:nvPr/>
        </p:nvSpPr>
        <p:spPr>
          <a:xfrm>
            <a:off x="4716016" y="2639814"/>
            <a:ext cx="3816424" cy="954107"/>
          </a:xfrm>
          <a:prstGeom prst="rect">
            <a:avLst/>
          </a:prstGeom>
          <a:noFill/>
        </p:spPr>
        <p:txBody>
          <a:bodyPr wrap="square" rtlCol="0">
            <a:spAutoFit/>
          </a:bodyPr>
          <a:lstStyle/>
          <a:p>
            <a:pPr lvl="1" algn="ctr"/>
            <a:r>
              <a:rPr lang="pt-BR" sz="2800" dirty="0"/>
              <a:t>Em 1722 comprou a vila </a:t>
            </a:r>
            <a:r>
              <a:rPr lang="pt-BR" sz="2800" dirty="0" err="1"/>
              <a:t>Berthlsdorf</a:t>
            </a:r>
            <a:r>
              <a:rPr lang="pt-BR" sz="2800" dirty="0"/>
              <a:t>.</a:t>
            </a:r>
            <a:endParaRPr lang="pt-BR" sz="2800" dirty="0">
              <a:solidFill>
                <a:srgbClr val="003300"/>
              </a:solidFill>
            </a:endParaRPr>
          </a:p>
        </p:txBody>
      </p:sp>
      <p:pic>
        <p:nvPicPr>
          <p:cNvPr id="16" name="Image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04753">
            <a:off x="775260" y="1404048"/>
            <a:ext cx="3452603" cy="51918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1207385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9EF8D19-1D44-0748-901D-CB9D840FB7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395536" y="190381"/>
            <a:ext cx="7344816" cy="646331"/>
          </a:xfrm>
          <a:prstGeom prst="rect">
            <a:avLst/>
          </a:prstGeom>
          <a:noFill/>
        </p:spPr>
        <p:txBody>
          <a:bodyPr wrap="square" rtlCol="0">
            <a:spAutoFit/>
          </a:bodyPr>
          <a:lstStyle/>
          <a:p>
            <a:r>
              <a:rPr lang="pt-BR" sz="3600" dirty="0">
                <a:solidFill>
                  <a:srgbClr val="003300"/>
                </a:solidFill>
                <a:latin typeface="Arial"/>
                <a:cs typeface="Arial"/>
              </a:rPr>
              <a:t>II - Os Morávios </a:t>
            </a:r>
            <a:endParaRPr lang="pt-BR" sz="2800" dirty="0">
              <a:solidFill>
                <a:srgbClr val="003300"/>
              </a:solidFill>
              <a:latin typeface="Arial"/>
              <a:cs typeface="Arial"/>
            </a:endParaRPr>
          </a:p>
        </p:txBody>
      </p:sp>
      <p:sp>
        <p:nvSpPr>
          <p:cNvPr id="11" name="TextBox 10"/>
          <p:cNvSpPr txBox="1"/>
          <p:nvPr/>
        </p:nvSpPr>
        <p:spPr>
          <a:xfrm>
            <a:off x="4139952" y="2420888"/>
            <a:ext cx="4608512" cy="1384995"/>
          </a:xfrm>
          <a:prstGeom prst="rect">
            <a:avLst/>
          </a:prstGeom>
          <a:noFill/>
        </p:spPr>
        <p:txBody>
          <a:bodyPr wrap="square" rtlCol="0">
            <a:spAutoFit/>
          </a:bodyPr>
          <a:lstStyle/>
          <a:p>
            <a:pPr lvl="1" algn="just"/>
            <a:r>
              <a:rPr lang="pt-BR" sz="2800" dirty="0">
                <a:solidFill>
                  <a:srgbClr val="003300"/>
                </a:solidFill>
              </a:rPr>
              <a:t>Em 1727 passou a dedicar-se inteiramente a sua comunidade</a:t>
            </a:r>
          </a:p>
        </p:txBody>
      </p:sp>
      <p:pic>
        <p:nvPicPr>
          <p:cNvPr id="16" name="Image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04753">
            <a:off x="437588" y="1503773"/>
            <a:ext cx="3111058" cy="46782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6986588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7FCEE88-6050-EE49-8544-CA33E6075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395536" y="190381"/>
            <a:ext cx="7344816" cy="646331"/>
          </a:xfrm>
          <a:prstGeom prst="rect">
            <a:avLst/>
          </a:prstGeom>
          <a:noFill/>
        </p:spPr>
        <p:txBody>
          <a:bodyPr wrap="square" rtlCol="0">
            <a:spAutoFit/>
          </a:bodyPr>
          <a:lstStyle/>
          <a:p>
            <a:r>
              <a:rPr lang="pt-BR" sz="3600" dirty="0">
                <a:solidFill>
                  <a:srgbClr val="003300"/>
                </a:solidFill>
                <a:latin typeface="Arial"/>
                <a:cs typeface="Arial"/>
              </a:rPr>
              <a:t>II - Os Morávios </a:t>
            </a:r>
            <a:endParaRPr lang="pt-BR" sz="2800" dirty="0">
              <a:solidFill>
                <a:srgbClr val="003300"/>
              </a:solidFill>
              <a:latin typeface="Arial"/>
              <a:cs typeface="Arial"/>
            </a:endParaRPr>
          </a:p>
        </p:txBody>
      </p:sp>
      <p:sp>
        <p:nvSpPr>
          <p:cNvPr id="11" name="TextBox 10"/>
          <p:cNvSpPr txBox="1"/>
          <p:nvPr/>
        </p:nvSpPr>
        <p:spPr>
          <a:xfrm>
            <a:off x="179512" y="1761778"/>
            <a:ext cx="8964488" cy="3539430"/>
          </a:xfrm>
          <a:prstGeom prst="rect">
            <a:avLst/>
          </a:prstGeom>
          <a:noFill/>
        </p:spPr>
        <p:txBody>
          <a:bodyPr wrap="square" rtlCol="0">
            <a:spAutoFit/>
          </a:bodyPr>
          <a:lstStyle/>
          <a:p>
            <a:pPr lvl="1" algn="just"/>
            <a:r>
              <a:rPr lang="pt-BR" sz="2800" b="1" dirty="0">
                <a:solidFill>
                  <a:srgbClr val="003300"/>
                </a:solidFill>
              </a:rPr>
              <a:t>Algumas ações:</a:t>
            </a:r>
          </a:p>
          <a:p>
            <a:pPr lvl="1" algn="just"/>
            <a:endParaRPr lang="pt-BR" sz="2800" b="1" dirty="0">
              <a:solidFill>
                <a:srgbClr val="003300"/>
              </a:solidFill>
            </a:endParaRPr>
          </a:p>
          <a:p>
            <a:pPr marL="914400" lvl="1" indent="-457200" algn="just">
              <a:buFont typeface="Arial"/>
              <a:buChar char="•"/>
            </a:pPr>
            <a:r>
              <a:rPr lang="pt-BR" sz="2800" dirty="0">
                <a:solidFill>
                  <a:srgbClr val="003300"/>
                </a:solidFill>
              </a:rPr>
              <a:t>Leigos para diferentes ministérios.</a:t>
            </a:r>
          </a:p>
          <a:p>
            <a:pPr marL="914400" lvl="1" indent="-457200" algn="just">
              <a:buFont typeface="Arial"/>
              <a:buChar char="•"/>
            </a:pPr>
            <a:r>
              <a:rPr lang="pt-BR" sz="2800" dirty="0">
                <a:solidFill>
                  <a:srgbClr val="003300"/>
                </a:solidFill>
              </a:rPr>
              <a:t>Sete homens e sete mulheres representantes.</a:t>
            </a:r>
          </a:p>
          <a:p>
            <a:pPr marL="914400" lvl="1" indent="-457200" algn="just">
              <a:buFont typeface="Arial"/>
              <a:buChar char="•"/>
            </a:pPr>
            <a:r>
              <a:rPr lang="pt-BR" sz="2800" dirty="0">
                <a:solidFill>
                  <a:srgbClr val="003300"/>
                </a:solidFill>
              </a:rPr>
              <a:t>Pequenos grupos para cuidado pastoral.</a:t>
            </a:r>
          </a:p>
          <a:p>
            <a:pPr marL="914400" lvl="1" indent="-457200" algn="just">
              <a:buFont typeface="Arial"/>
              <a:buChar char="•"/>
            </a:pPr>
            <a:r>
              <a:rPr lang="pt-BR" sz="2800" dirty="0">
                <a:solidFill>
                  <a:srgbClr val="003300"/>
                </a:solidFill>
              </a:rPr>
              <a:t>Conferência bíblica</a:t>
            </a:r>
          </a:p>
          <a:p>
            <a:pPr marL="914400" lvl="1" indent="-457200" algn="just">
              <a:buFont typeface="Arial"/>
              <a:buChar char="•"/>
            </a:pPr>
            <a:r>
              <a:rPr lang="pt-BR" sz="2800" dirty="0">
                <a:solidFill>
                  <a:srgbClr val="003300"/>
                </a:solidFill>
              </a:rPr>
              <a:t>Senso de reavivamento e unidade</a:t>
            </a:r>
          </a:p>
          <a:p>
            <a:pPr marL="914400" lvl="1" indent="-457200" algn="just">
              <a:buFont typeface="Arial"/>
              <a:buChar char="•"/>
            </a:pPr>
            <a:endParaRPr lang="pt-BR" sz="2800" dirty="0">
              <a:solidFill>
                <a:srgbClr val="003300"/>
              </a:solidFill>
            </a:endParaRPr>
          </a:p>
        </p:txBody>
      </p:sp>
    </p:spTree>
    <p:extLst>
      <p:ext uri="{BB962C8B-B14F-4D97-AF65-F5344CB8AC3E}">
        <p14:creationId xmlns:p14="http://schemas.microsoft.com/office/powerpoint/2010/main" val="79745907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3619BF5-E3B5-384A-86E5-A98796E1C9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395536" y="190381"/>
            <a:ext cx="7344816" cy="646331"/>
          </a:xfrm>
          <a:prstGeom prst="rect">
            <a:avLst/>
          </a:prstGeom>
          <a:noFill/>
        </p:spPr>
        <p:txBody>
          <a:bodyPr wrap="square" rtlCol="0">
            <a:spAutoFit/>
          </a:bodyPr>
          <a:lstStyle/>
          <a:p>
            <a:r>
              <a:rPr lang="pt-BR" sz="3600" dirty="0">
                <a:solidFill>
                  <a:srgbClr val="003300"/>
                </a:solidFill>
                <a:latin typeface="Arial"/>
                <a:cs typeface="Arial"/>
              </a:rPr>
              <a:t>II -Os Morávios </a:t>
            </a:r>
            <a:endParaRPr lang="pt-BR" sz="2800" dirty="0">
              <a:solidFill>
                <a:srgbClr val="003300"/>
              </a:solidFill>
              <a:latin typeface="Arial"/>
              <a:cs typeface="Arial"/>
            </a:endParaRPr>
          </a:p>
        </p:txBody>
      </p:sp>
      <p:sp>
        <p:nvSpPr>
          <p:cNvPr id="11" name="TextBox 10"/>
          <p:cNvSpPr txBox="1"/>
          <p:nvPr/>
        </p:nvSpPr>
        <p:spPr>
          <a:xfrm>
            <a:off x="5004048" y="2639814"/>
            <a:ext cx="3995936" cy="1077218"/>
          </a:xfrm>
          <a:prstGeom prst="rect">
            <a:avLst/>
          </a:prstGeom>
          <a:noFill/>
        </p:spPr>
        <p:txBody>
          <a:bodyPr wrap="square" rtlCol="0">
            <a:spAutoFit/>
          </a:bodyPr>
          <a:lstStyle/>
          <a:p>
            <a:pPr lvl="1" algn="ctr"/>
            <a:r>
              <a:rPr lang="pt-BR" sz="3200" dirty="0">
                <a:solidFill>
                  <a:srgbClr val="003300"/>
                </a:solidFill>
              </a:rPr>
              <a:t>O  Pentecoste </a:t>
            </a:r>
          </a:p>
          <a:p>
            <a:pPr lvl="1" algn="ctr"/>
            <a:r>
              <a:rPr lang="pt-BR" sz="3200" dirty="0">
                <a:solidFill>
                  <a:srgbClr val="003300"/>
                </a:solidFill>
              </a:rPr>
              <a:t>Morávio</a:t>
            </a:r>
          </a:p>
        </p:txBody>
      </p:sp>
      <p:pic>
        <p:nvPicPr>
          <p:cNvPr id="13"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56335">
            <a:off x="378604" y="1726656"/>
            <a:ext cx="4930514" cy="37637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4634239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3971AEB-2730-9C4F-AB77-4670701FF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5" name="TextBox 14"/>
          <p:cNvSpPr txBox="1"/>
          <p:nvPr/>
        </p:nvSpPr>
        <p:spPr>
          <a:xfrm>
            <a:off x="5724128" y="2924944"/>
            <a:ext cx="3672408" cy="1015663"/>
          </a:xfrm>
          <a:prstGeom prst="rect">
            <a:avLst/>
          </a:prstGeom>
          <a:noFill/>
        </p:spPr>
        <p:txBody>
          <a:bodyPr wrap="square" rtlCol="0">
            <a:spAutoFit/>
          </a:bodyPr>
          <a:lstStyle/>
          <a:p>
            <a:pPr algn="ctr"/>
            <a:r>
              <a:rPr lang="pt-BR" sz="3200" dirty="0">
                <a:solidFill>
                  <a:srgbClr val="003300"/>
                </a:solidFill>
              </a:rPr>
              <a:t>Tradução do N.T.</a:t>
            </a:r>
          </a:p>
          <a:p>
            <a:pPr algn="ctr"/>
            <a:r>
              <a:rPr lang="pt-BR" sz="2800" dirty="0">
                <a:solidFill>
                  <a:srgbClr val="003300"/>
                </a:solidFill>
              </a:rPr>
              <a:t>1180</a:t>
            </a:r>
            <a:endParaRPr lang="pt-BR" sz="2400" dirty="0">
              <a:solidFill>
                <a:srgbClr val="003300"/>
              </a:solidFill>
            </a:endParaRPr>
          </a:p>
        </p:txBody>
      </p:sp>
      <p:pic>
        <p:nvPicPr>
          <p:cNvPr id="9" name="Picture 8" descr="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99686">
            <a:off x="302146" y="1866580"/>
            <a:ext cx="5546877" cy="367390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3" name="TextBox 12"/>
          <p:cNvSpPr txBox="1"/>
          <p:nvPr/>
        </p:nvSpPr>
        <p:spPr>
          <a:xfrm>
            <a:off x="395536" y="190381"/>
            <a:ext cx="5040560" cy="646331"/>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a:t>
            </a:r>
          </a:p>
        </p:txBody>
      </p:sp>
    </p:spTree>
    <p:extLst>
      <p:ext uri="{BB962C8B-B14F-4D97-AF65-F5344CB8AC3E}">
        <p14:creationId xmlns:p14="http://schemas.microsoft.com/office/powerpoint/2010/main" val="393033729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778C5C7-F620-914B-BC39-C18E0FAD1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395536" y="190381"/>
            <a:ext cx="7344816" cy="646331"/>
          </a:xfrm>
          <a:prstGeom prst="rect">
            <a:avLst/>
          </a:prstGeom>
          <a:noFill/>
        </p:spPr>
        <p:txBody>
          <a:bodyPr wrap="square" rtlCol="0">
            <a:spAutoFit/>
          </a:bodyPr>
          <a:lstStyle/>
          <a:p>
            <a:r>
              <a:rPr lang="pt-BR" sz="3600" dirty="0">
                <a:solidFill>
                  <a:srgbClr val="003300"/>
                </a:solidFill>
                <a:latin typeface="Arial"/>
                <a:cs typeface="Arial"/>
              </a:rPr>
              <a:t>II - Os Morávios </a:t>
            </a:r>
            <a:endParaRPr lang="pt-BR" sz="2800" dirty="0">
              <a:solidFill>
                <a:srgbClr val="003300"/>
              </a:solidFill>
              <a:latin typeface="Arial"/>
              <a:cs typeface="Arial"/>
            </a:endParaRPr>
          </a:p>
        </p:txBody>
      </p:sp>
      <p:sp>
        <p:nvSpPr>
          <p:cNvPr id="11" name="TextBox 10"/>
          <p:cNvSpPr txBox="1"/>
          <p:nvPr/>
        </p:nvSpPr>
        <p:spPr>
          <a:xfrm>
            <a:off x="5112568" y="2420888"/>
            <a:ext cx="3995936" cy="1384995"/>
          </a:xfrm>
          <a:prstGeom prst="rect">
            <a:avLst/>
          </a:prstGeom>
          <a:noFill/>
        </p:spPr>
        <p:txBody>
          <a:bodyPr wrap="square" rtlCol="0">
            <a:spAutoFit/>
          </a:bodyPr>
          <a:lstStyle/>
          <a:p>
            <a:pPr lvl="1" algn="ctr"/>
            <a:r>
              <a:rPr lang="pt-BR" sz="2800" dirty="0">
                <a:solidFill>
                  <a:srgbClr val="003300"/>
                </a:solidFill>
              </a:rPr>
              <a:t>Ser um cristão é ser envolvido na missão a todo o mundo</a:t>
            </a:r>
          </a:p>
        </p:txBody>
      </p:sp>
      <p:pic>
        <p:nvPicPr>
          <p:cNvPr id="15"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97979">
            <a:off x="411697" y="1937465"/>
            <a:ext cx="4749514" cy="35920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05597653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572175-9040-EF46-BBE4-5330F4E3F2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395536" y="190381"/>
            <a:ext cx="7344816" cy="646331"/>
          </a:xfrm>
          <a:prstGeom prst="rect">
            <a:avLst/>
          </a:prstGeom>
          <a:noFill/>
        </p:spPr>
        <p:txBody>
          <a:bodyPr wrap="square" rtlCol="0">
            <a:spAutoFit/>
          </a:bodyPr>
          <a:lstStyle/>
          <a:p>
            <a:r>
              <a:rPr lang="pt-BR" sz="3600" dirty="0">
                <a:solidFill>
                  <a:srgbClr val="003300"/>
                </a:solidFill>
                <a:latin typeface="Arial"/>
                <a:cs typeface="Arial"/>
              </a:rPr>
              <a:t>II - Os Morávios </a:t>
            </a:r>
            <a:endParaRPr lang="pt-BR" sz="2800" dirty="0">
              <a:solidFill>
                <a:srgbClr val="003300"/>
              </a:solidFill>
              <a:latin typeface="Arial"/>
              <a:cs typeface="Arial"/>
            </a:endParaRPr>
          </a:p>
        </p:txBody>
      </p:sp>
      <p:sp>
        <p:nvSpPr>
          <p:cNvPr id="11" name="TextBox 10"/>
          <p:cNvSpPr txBox="1"/>
          <p:nvPr/>
        </p:nvSpPr>
        <p:spPr>
          <a:xfrm>
            <a:off x="4139952" y="2420888"/>
            <a:ext cx="4608512" cy="1384995"/>
          </a:xfrm>
          <a:prstGeom prst="rect">
            <a:avLst/>
          </a:prstGeom>
          <a:noFill/>
        </p:spPr>
        <p:txBody>
          <a:bodyPr wrap="square" rtlCol="0">
            <a:spAutoFit/>
          </a:bodyPr>
          <a:lstStyle/>
          <a:p>
            <a:pPr lvl="1" algn="ctr"/>
            <a:r>
              <a:rPr lang="pt-BR" sz="2800" dirty="0">
                <a:solidFill>
                  <a:srgbClr val="003300"/>
                </a:solidFill>
              </a:rPr>
              <a:t>Em vinte e oito anos: cinco continentes e vinte e oito países. </a:t>
            </a:r>
          </a:p>
        </p:txBody>
      </p:sp>
      <p:pic>
        <p:nvPicPr>
          <p:cNvPr id="16" name="Image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04753">
            <a:off x="437588" y="1503773"/>
            <a:ext cx="3111058" cy="46782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1499736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6DE284B-5EB1-F243-A7DC-155455148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395536" y="190381"/>
            <a:ext cx="7344816" cy="646331"/>
          </a:xfrm>
          <a:prstGeom prst="rect">
            <a:avLst/>
          </a:prstGeom>
          <a:noFill/>
        </p:spPr>
        <p:txBody>
          <a:bodyPr wrap="square" rtlCol="0">
            <a:spAutoFit/>
          </a:bodyPr>
          <a:lstStyle/>
          <a:p>
            <a:r>
              <a:rPr lang="pt-BR" sz="3600" dirty="0">
                <a:solidFill>
                  <a:srgbClr val="003300"/>
                </a:solidFill>
                <a:latin typeface="Arial"/>
                <a:cs typeface="Arial"/>
              </a:rPr>
              <a:t>II - Os Morávios </a:t>
            </a:r>
            <a:endParaRPr lang="pt-BR" sz="2800" dirty="0">
              <a:solidFill>
                <a:srgbClr val="003300"/>
              </a:solidFill>
              <a:latin typeface="Arial"/>
              <a:cs typeface="Arial"/>
            </a:endParaRPr>
          </a:p>
        </p:txBody>
      </p:sp>
      <p:sp>
        <p:nvSpPr>
          <p:cNvPr id="11" name="TextBox 10"/>
          <p:cNvSpPr txBox="1"/>
          <p:nvPr/>
        </p:nvSpPr>
        <p:spPr>
          <a:xfrm>
            <a:off x="107504" y="1484784"/>
            <a:ext cx="8496944" cy="1384995"/>
          </a:xfrm>
          <a:prstGeom prst="rect">
            <a:avLst/>
          </a:prstGeom>
          <a:noFill/>
        </p:spPr>
        <p:txBody>
          <a:bodyPr wrap="square" rtlCol="0">
            <a:spAutoFit/>
          </a:bodyPr>
          <a:lstStyle/>
          <a:p>
            <a:pPr lvl="1" algn="just"/>
            <a:r>
              <a:rPr lang="pt-BR" sz="2800" dirty="0">
                <a:solidFill>
                  <a:srgbClr val="003300"/>
                </a:solidFill>
              </a:rPr>
              <a:t>Em 21 de agosto de 1732, Tobias </a:t>
            </a:r>
            <a:r>
              <a:rPr lang="pt-BR" sz="2800" dirty="0" err="1">
                <a:solidFill>
                  <a:srgbClr val="003300"/>
                </a:solidFill>
              </a:rPr>
              <a:t>Leupold</a:t>
            </a:r>
            <a:r>
              <a:rPr lang="pt-BR" sz="2800" dirty="0">
                <a:solidFill>
                  <a:srgbClr val="003300"/>
                </a:solidFill>
              </a:rPr>
              <a:t> e David Nitschmann foram enviados para as Ilhas Ocidentais (América Central).</a:t>
            </a:r>
          </a:p>
        </p:txBody>
      </p:sp>
      <p:pic>
        <p:nvPicPr>
          <p:cNvPr id="13" name="Image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6167" y="3429000"/>
            <a:ext cx="4379969" cy="28798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0364980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DA9F21-1DFA-4044-A075-EB3C8E2253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395536" y="190381"/>
            <a:ext cx="7344816" cy="646331"/>
          </a:xfrm>
          <a:prstGeom prst="rect">
            <a:avLst/>
          </a:prstGeom>
          <a:noFill/>
        </p:spPr>
        <p:txBody>
          <a:bodyPr wrap="square" rtlCol="0">
            <a:spAutoFit/>
          </a:bodyPr>
          <a:lstStyle/>
          <a:p>
            <a:r>
              <a:rPr lang="pt-BR" sz="3600" dirty="0">
                <a:solidFill>
                  <a:srgbClr val="003300"/>
                </a:solidFill>
                <a:latin typeface="Arial"/>
                <a:cs typeface="Arial"/>
              </a:rPr>
              <a:t>II - Os Morávios </a:t>
            </a:r>
            <a:endParaRPr lang="pt-BR" sz="2800" dirty="0">
              <a:solidFill>
                <a:srgbClr val="003300"/>
              </a:solidFill>
              <a:latin typeface="Arial"/>
              <a:cs typeface="Arial"/>
            </a:endParaRPr>
          </a:p>
        </p:txBody>
      </p:sp>
      <p:sp>
        <p:nvSpPr>
          <p:cNvPr id="11" name="TextBox 10"/>
          <p:cNvSpPr txBox="1"/>
          <p:nvPr/>
        </p:nvSpPr>
        <p:spPr>
          <a:xfrm>
            <a:off x="5112568" y="2420888"/>
            <a:ext cx="3995936" cy="1815882"/>
          </a:xfrm>
          <a:prstGeom prst="rect">
            <a:avLst/>
          </a:prstGeom>
          <a:noFill/>
        </p:spPr>
        <p:txBody>
          <a:bodyPr wrap="square" rtlCol="0">
            <a:spAutoFit/>
          </a:bodyPr>
          <a:lstStyle/>
          <a:p>
            <a:pPr lvl="1" algn="ctr"/>
            <a:r>
              <a:rPr lang="pt-BR" sz="2800" dirty="0">
                <a:solidFill>
                  <a:srgbClr val="003300"/>
                </a:solidFill>
              </a:rPr>
              <a:t>Tornaram-se escravos para terem a chance de pregar para os escravos. </a:t>
            </a:r>
          </a:p>
        </p:txBody>
      </p:sp>
      <p:pic>
        <p:nvPicPr>
          <p:cNvPr id="15"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97979">
            <a:off x="411697" y="1937465"/>
            <a:ext cx="4749514" cy="35920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3170930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2F3B42A-2922-7B48-A50D-FBA0531F00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395536" y="190381"/>
            <a:ext cx="7344816" cy="646331"/>
          </a:xfrm>
          <a:prstGeom prst="rect">
            <a:avLst/>
          </a:prstGeom>
          <a:noFill/>
        </p:spPr>
        <p:txBody>
          <a:bodyPr wrap="square" rtlCol="0">
            <a:spAutoFit/>
          </a:bodyPr>
          <a:lstStyle/>
          <a:p>
            <a:r>
              <a:rPr lang="pt-BR" sz="3600" dirty="0">
                <a:solidFill>
                  <a:srgbClr val="003300"/>
                </a:solidFill>
                <a:latin typeface="Arial"/>
                <a:cs typeface="Arial"/>
              </a:rPr>
              <a:t>II - Os Morávios </a:t>
            </a:r>
            <a:endParaRPr lang="pt-BR" sz="2800" dirty="0">
              <a:solidFill>
                <a:srgbClr val="003300"/>
              </a:solidFill>
              <a:latin typeface="Arial"/>
              <a:cs typeface="Arial"/>
            </a:endParaRPr>
          </a:p>
        </p:txBody>
      </p:sp>
      <p:sp>
        <p:nvSpPr>
          <p:cNvPr id="11" name="TextBox 10"/>
          <p:cNvSpPr txBox="1"/>
          <p:nvPr/>
        </p:nvSpPr>
        <p:spPr>
          <a:xfrm>
            <a:off x="2987824" y="3916213"/>
            <a:ext cx="5976664" cy="1384995"/>
          </a:xfrm>
          <a:prstGeom prst="rect">
            <a:avLst/>
          </a:prstGeom>
          <a:noFill/>
        </p:spPr>
        <p:txBody>
          <a:bodyPr wrap="square" rtlCol="0">
            <a:spAutoFit/>
          </a:bodyPr>
          <a:lstStyle/>
          <a:p>
            <a:pPr lvl="1" algn="just"/>
            <a:r>
              <a:rPr lang="pt-BR" sz="2800" dirty="0"/>
              <a:t>Uma em cada treze pessoas da sua comunidade foi enviada como missionário.</a:t>
            </a:r>
            <a:endParaRPr lang="pt-BR" sz="2800" dirty="0">
              <a:solidFill>
                <a:srgbClr val="003300"/>
              </a:solidFill>
            </a:endParaRPr>
          </a:p>
        </p:txBody>
      </p:sp>
      <p:pic>
        <p:nvPicPr>
          <p:cNvPr id="16"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7944" y="842814"/>
            <a:ext cx="3203478" cy="22261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8"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388" y="2464531"/>
            <a:ext cx="3290220" cy="4393469"/>
          </a:xfrm>
          <a:prstGeom prst="rect">
            <a:avLst/>
          </a:prstGeom>
        </p:spPr>
      </p:pic>
      <p:pic>
        <p:nvPicPr>
          <p:cNvPr id="17" name="Image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04" y="1268760"/>
            <a:ext cx="4051354" cy="22264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961965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5DCB823-09A6-A64B-B24C-697DF979A7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395536" y="190381"/>
            <a:ext cx="7344816" cy="707886"/>
          </a:xfrm>
          <a:prstGeom prst="rect">
            <a:avLst/>
          </a:prstGeom>
          <a:noFill/>
        </p:spPr>
        <p:txBody>
          <a:bodyPr wrap="square" rtlCol="0">
            <a:spAutoFit/>
          </a:bodyPr>
          <a:lstStyle/>
          <a:p>
            <a:r>
              <a:rPr lang="pt-BR" sz="4000" dirty="0">
                <a:solidFill>
                  <a:srgbClr val="003300"/>
                </a:solidFill>
                <a:latin typeface="Arial"/>
                <a:cs typeface="Arial"/>
              </a:rPr>
              <a:t>III - Os Morávios </a:t>
            </a:r>
            <a:endParaRPr lang="pt-BR" sz="3200" dirty="0">
              <a:solidFill>
                <a:srgbClr val="003300"/>
              </a:solidFill>
              <a:latin typeface="Arial"/>
              <a:cs typeface="Arial"/>
            </a:endParaRPr>
          </a:p>
        </p:txBody>
      </p:sp>
      <p:sp>
        <p:nvSpPr>
          <p:cNvPr id="19" name="TextBox 10">
            <a:extLst>
              <a:ext uri="{FF2B5EF4-FFF2-40B4-BE49-F238E27FC236}">
                <a16:creationId xmlns:a16="http://schemas.microsoft.com/office/drawing/2014/main" id="{5EEC4035-218A-436F-922C-8B624405AF84}"/>
              </a:ext>
            </a:extLst>
          </p:cNvPr>
          <p:cNvSpPr txBox="1"/>
          <p:nvPr/>
        </p:nvSpPr>
        <p:spPr>
          <a:xfrm>
            <a:off x="395536" y="2708920"/>
            <a:ext cx="8352928" cy="2246769"/>
          </a:xfrm>
          <a:prstGeom prst="rect">
            <a:avLst/>
          </a:prstGeom>
          <a:noFill/>
        </p:spPr>
        <p:txBody>
          <a:bodyPr wrap="square" rtlCol="0">
            <a:spAutoFit/>
          </a:bodyPr>
          <a:lstStyle/>
          <a:p>
            <a:pPr marL="971550" lvl="1" indent="-514350">
              <a:buFont typeface="+mj-lt"/>
              <a:buAutoNum type="arabicPeriod"/>
            </a:pPr>
            <a:r>
              <a:rPr lang="pt-BR" sz="2800" dirty="0">
                <a:solidFill>
                  <a:srgbClr val="003300"/>
                </a:solidFill>
              </a:rPr>
              <a:t>Espiritualidade – Os Morávios tinham três cultos semanais. Aos domingos, os cultos de adoração eram de 5 da manhã às 9 da noite, mas isso não substituía a devoção pessoal que consistia de oração, leitura da bíblia e meditação.</a:t>
            </a:r>
          </a:p>
        </p:txBody>
      </p:sp>
      <p:sp>
        <p:nvSpPr>
          <p:cNvPr id="13" name="TextBox 14">
            <a:extLst>
              <a:ext uri="{FF2B5EF4-FFF2-40B4-BE49-F238E27FC236}">
                <a16:creationId xmlns:a16="http://schemas.microsoft.com/office/drawing/2014/main" id="{32143FA9-E579-804D-8AC9-D5F82520A327}"/>
              </a:ext>
            </a:extLst>
          </p:cNvPr>
          <p:cNvSpPr txBox="1"/>
          <p:nvPr/>
        </p:nvSpPr>
        <p:spPr>
          <a:xfrm>
            <a:off x="1658282" y="1568072"/>
            <a:ext cx="5827436" cy="646331"/>
          </a:xfrm>
          <a:prstGeom prst="rect">
            <a:avLst/>
          </a:prstGeom>
          <a:noFill/>
        </p:spPr>
        <p:txBody>
          <a:bodyPr wrap="square" rtlCol="0">
            <a:spAutoFit/>
          </a:bodyPr>
          <a:lstStyle/>
          <a:p>
            <a:pPr algn="ctr"/>
            <a:r>
              <a:rPr lang="pt-BR" sz="3600" dirty="0">
                <a:solidFill>
                  <a:srgbClr val="003300"/>
                </a:solidFill>
              </a:rPr>
              <a:t>Princípios de Mobilização</a:t>
            </a:r>
          </a:p>
        </p:txBody>
      </p:sp>
    </p:spTree>
    <p:extLst>
      <p:ext uri="{BB962C8B-B14F-4D97-AF65-F5344CB8AC3E}">
        <p14:creationId xmlns:p14="http://schemas.microsoft.com/office/powerpoint/2010/main" val="169550594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626ECB4-2A01-E846-AEC8-A457AF77EE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395536" y="190381"/>
            <a:ext cx="7344816" cy="707886"/>
          </a:xfrm>
          <a:prstGeom prst="rect">
            <a:avLst/>
          </a:prstGeom>
          <a:noFill/>
        </p:spPr>
        <p:txBody>
          <a:bodyPr wrap="square" rtlCol="0">
            <a:spAutoFit/>
          </a:bodyPr>
          <a:lstStyle/>
          <a:p>
            <a:r>
              <a:rPr lang="pt-BR" sz="4000" dirty="0">
                <a:solidFill>
                  <a:srgbClr val="003300"/>
                </a:solidFill>
                <a:latin typeface="Arial"/>
                <a:cs typeface="Arial"/>
              </a:rPr>
              <a:t>III - Os Morávios </a:t>
            </a:r>
            <a:endParaRPr lang="pt-BR" sz="3200" dirty="0">
              <a:solidFill>
                <a:srgbClr val="003300"/>
              </a:solidFill>
              <a:latin typeface="Arial"/>
              <a:cs typeface="Arial"/>
            </a:endParaRPr>
          </a:p>
        </p:txBody>
      </p:sp>
      <p:sp>
        <p:nvSpPr>
          <p:cNvPr id="19" name="TextBox 10">
            <a:extLst>
              <a:ext uri="{FF2B5EF4-FFF2-40B4-BE49-F238E27FC236}">
                <a16:creationId xmlns:a16="http://schemas.microsoft.com/office/drawing/2014/main" id="{5EEC4035-218A-436F-922C-8B624405AF84}"/>
              </a:ext>
            </a:extLst>
          </p:cNvPr>
          <p:cNvSpPr txBox="1"/>
          <p:nvPr/>
        </p:nvSpPr>
        <p:spPr>
          <a:xfrm>
            <a:off x="395536" y="2685107"/>
            <a:ext cx="8352928" cy="2616101"/>
          </a:xfrm>
          <a:prstGeom prst="rect">
            <a:avLst/>
          </a:prstGeom>
          <a:noFill/>
        </p:spPr>
        <p:txBody>
          <a:bodyPr wrap="square" rtlCol="0">
            <a:spAutoFit/>
          </a:bodyPr>
          <a:lstStyle/>
          <a:p>
            <a:pPr marL="971550" lvl="1" indent="-514350">
              <a:buFont typeface="+mj-lt"/>
              <a:buAutoNum type="arabicPeriod" startAt="2"/>
            </a:pPr>
            <a:r>
              <a:rPr lang="pt-BR" sz="2800" dirty="0">
                <a:solidFill>
                  <a:srgbClr val="003300"/>
                </a:solidFill>
              </a:rPr>
              <a:t>Viver a fé antes de pregá-la – </a:t>
            </a:r>
            <a:r>
              <a:rPr lang="pt-BR" sz="2800" dirty="0" err="1">
                <a:solidFill>
                  <a:srgbClr val="003300"/>
                </a:solidFill>
              </a:rPr>
              <a:t>Zinzendorf</a:t>
            </a:r>
            <a:r>
              <a:rPr lang="pt-BR" sz="2800" dirty="0">
                <a:solidFill>
                  <a:srgbClr val="003300"/>
                </a:solidFill>
              </a:rPr>
              <a:t> dizia: “Deixem as pessoas verem o tipo de homem que vocês são até que sejam forçados a perguntar, ‘Quem faz homens como estes?’”</a:t>
            </a:r>
          </a:p>
          <a:p>
            <a:pPr lvl="1"/>
            <a:endParaRPr lang="pt-BR" sz="2800" dirty="0">
              <a:solidFill>
                <a:srgbClr val="003300"/>
              </a:solidFill>
            </a:endParaRPr>
          </a:p>
          <a:p>
            <a:pPr lvl="1"/>
            <a:r>
              <a:rPr lang="en-US" dirty="0"/>
              <a:t>						</a:t>
            </a:r>
            <a:r>
              <a:rPr lang="en-US" sz="2000" dirty="0">
                <a:solidFill>
                  <a:srgbClr val="003C0D"/>
                </a:solidFill>
              </a:rPr>
              <a:t>Lewes, </a:t>
            </a:r>
            <a:r>
              <a:rPr lang="en-US" sz="2000" i="1" dirty="0">
                <a:solidFill>
                  <a:srgbClr val="003C0D"/>
                </a:solidFill>
              </a:rPr>
              <a:t>Zinzendorf,</a:t>
            </a:r>
            <a:r>
              <a:rPr lang="en-US" sz="2000" dirty="0">
                <a:solidFill>
                  <a:srgbClr val="003C0D"/>
                </a:solidFill>
              </a:rPr>
              <a:t> 91.</a:t>
            </a:r>
            <a:endParaRPr lang="pt-BR" sz="3200" dirty="0">
              <a:solidFill>
                <a:srgbClr val="003C0D"/>
              </a:solidFill>
            </a:endParaRPr>
          </a:p>
        </p:txBody>
      </p:sp>
      <p:sp>
        <p:nvSpPr>
          <p:cNvPr id="13" name="TextBox 14">
            <a:extLst>
              <a:ext uri="{FF2B5EF4-FFF2-40B4-BE49-F238E27FC236}">
                <a16:creationId xmlns:a16="http://schemas.microsoft.com/office/drawing/2014/main" id="{BAC583B0-ABA9-3C42-A534-F9C9EE37E111}"/>
              </a:ext>
            </a:extLst>
          </p:cNvPr>
          <p:cNvSpPr txBox="1"/>
          <p:nvPr/>
        </p:nvSpPr>
        <p:spPr>
          <a:xfrm>
            <a:off x="1658282" y="1568072"/>
            <a:ext cx="5827436" cy="646331"/>
          </a:xfrm>
          <a:prstGeom prst="rect">
            <a:avLst/>
          </a:prstGeom>
          <a:noFill/>
        </p:spPr>
        <p:txBody>
          <a:bodyPr wrap="square" rtlCol="0">
            <a:spAutoFit/>
          </a:bodyPr>
          <a:lstStyle/>
          <a:p>
            <a:pPr algn="ctr"/>
            <a:r>
              <a:rPr lang="pt-BR" sz="3600" dirty="0">
                <a:solidFill>
                  <a:srgbClr val="003300"/>
                </a:solidFill>
              </a:rPr>
              <a:t>Princípios de Mobilização</a:t>
            </a:r>
          </a:p>
        </p:txBody>
      </p:sp>
    </p:spTree>
    <p:extLst>
      <p:ext uri="{BB962C8B-B14F-4D97-AF65-F5344CB8AC3E}">
        <p14:creationId xmlns:p14="http://schemas.microsoft.com/office/powerpoint/2010/main" val="326973991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1694848-D385-7744-B25E-AB07E87C8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395536" y="190381"/>
            <a:ext cx="7344816" cy="707886"/>
          </a:xfrm>
          <a:prstGeom prst="rect">
            <a:avLst/>
          </a:prstGeom>
          <a:noFill/>
        </p:spPr>
        <p:txBody>
          <a:bodyPr wrap="square" rtlCol="0">
            <a:spAutoFit/>
          </a:bodyPr>
          <a:lstStyle/>
          <a:p>
            <a:r>
              <a:rPr lang="pt-BR" sz="4000" dirty="0">
                <a:solidFill>
                  <a:srgbClr val="003300"/>
                </a:solidFill>
                <a:latin typeface="Arial"/>
                <a:cs typeface="Arial"/>
              </a:rPr>
              <a:t>III - Os Morávios </a:t>
            </a:r>
            <a:endParaRPr lang="pt-BR" sz="3200" dirty="0">
              <a:solidFill>
                <a:srgbClr val="003300"/>
              </a:solidFill>
              <a:latin typeface="Arial"/>
              <a:cs typeface="Arial"/>
            </a:endParaRPr>
          </a:p>
        </p:txBody>
      </p:sp>
      <p:sp>
        <p:nvSpPr>
          <p:cNvPr id="19" name="TextBox 10">
            <a:extLst>
              <a:ext uri="{FF2B5EF4-FFF2-40B4-BE49-F238E27FC236}">
                <a16:creationId xmlns:a16="http://schemas.microsoft.com/office/drawing/2014/main" id="{5EEC4035-218A-436F-922C-8B624405AF84}"/>
              </a:ext>
            </a:extLst>
          </p:cNvPr>
          <p:cNvSpPr txBox="1"/>
          <p:nvPr/>
        </p:nvSpPr>
        <p:spPr>
          <a:xfrm>
            <a:off x="7938" y="2513216"/>
            <a:ext cx="8352928" cy="3724096"/>
          </a:xfrm>
          <a:prstGeom prst="rect">
            <a:avLst/>
          </a:prstGeom>
          <a:noFill/>
        </p:spPr>
        <p:txBody>
          <a:bodyPr wrap="square" rtlCol="0">
            <a:spAutoFit/>
          </a:bodyPr>
          <a:lstStyle/>
          <a:p>
            <a:pPr marL="971550" lvl="1" indent="-514350">
              <a:buFont typeface="+mj-lt"/>
              <a:buAutoNum type="arabicPeriod" startAt="3"/>
            </a:pPr>
            <a:r>
              <a:rPr lang="pt-BR" sz="2800" dirty="0">
                <a:solidFill>
                  <a:srgbClr val="003300"/>
                </a:solidFill>
              </a:rPr>
              <a:t>Entrega e renúncia – “O missionário não deve buscar nada para si mesmo, nenhum lugar de honra ou fama. Ele deve estar satisfeito com sofrer, morrer e ser esquecido”.</a:t>
            </a:r>
          </a:p>
          <a:p>
            <a:pPr lvl="1"/>
            <a:endParaRPr lang="pt-BR" sz="2800" dirty="0">
              <a:solidFill>
                <a:srgbClr val="003300"/>
              </a:solidFill>
            </a:endParaRPr>
          </a:p>
          <a:p>
            <a:pPr lvl="1"/>
            <a:endParaRPr lang="pt-BR" sz="2800" dirty="0">
              <a:solidFill>
                <a:srgbClr val="003300"/>
              </a:solidFill>
            </a:endParaRPr>
          </a:p>
          <a:p>
            <a:pPr lvl="1"/>
            <a:r>
              <a:rPr lang="pt-BR" dirty="0">
                <a:solidFill>
                  <a:srgbClr val="003300"/>
                </a:solidFill>
              </a:rPr>
              <a:t>	LEWES, A. J., </a:t>
            </a:r>
            <a:r>
              <a:rPr lang="pt-BR" i="1" dirty="0" err="1">
                <a:solidFill>
                  <a:srgbClr val="003300"/>
                </a:solidFill>
              </a:rPr>
              <a:t>Zinzendorf</a:t>
            </a:r>
            <a:r>
              <a:rPr lang="pt-BR" i="1" dirty="0">
                <a:solidFill>
                  <a:srgbClr val="003300"/>
                </a:solidFill>
              </a:rPr>
              <a:t>, </a:t>
            </a:r>
            <a:r>
              <a:rPr lang="pt-BR" i="1" dirty="0" err="1">
                <a:solidFill>
                  <a:srgbClr val="003300"/>
                </a:solidFill>
              </a:rPr>
              <a:t>the</a:t>
            </a:r>
            <a:r>
              <a:rPr lang="pt-BR" i="1" dirty="0">
                <a:solidFill>
                  <a:srgbClr val="003300"/>
                </a:solidFill>
              </a:rPr>
              <a:t> </a:t>
            </a:r>
            <a:r>
              <a:rPr lang="pt-BR" i="1" dirty="0" err="1">
                <a:solidFill>
                  <a:srgbClr val="003300"/>
                </a:solidFill>
              </a:rPr>
              <a:t>Ecumenical</a:t>
            </a:r>
            <a:r>
              <a:rPr lang="pt-BR" i="1" dirty="0">
                <a:solidFill>
                  <a:srgbClr val="003300"/>
                </a:solidFill>
              </a:rPr>
              <a:t> </a:t>
            </a:r>
            <a:r>
              <a:rPr lang="pt-BR" i="1" dirty="0" err="1">
                <a:solidFill>
                  <a:srgbClr val="003300"/>
                </a:solidFill>
              </a:rPr>
              <a:t>Pionner</a:t>
            </a:r>
            <a:r>
              <a:rPr lang="pt-BR" i="1" dirty="0">
                <a:solidFill>
                  <a:srgbClr val="003300"/>
                </a:solidFill>
              </a:rPr>
              <a:t>,</a:t>
            </a:r>
            <a:r>
              <a:rPr lang="pt-BR" dirty="0">
                <a:solidFill>
                  <a:srgbClr val="003300"/>
                </a:solidFill>
              </a:rPr>
              <a:t> </a:t>
            </a:r>
          </a:p>
          <a:p>
            <a:pPr lvl="1"/>
            <a:r>
              <a:rPr lang="pt-BR" dirty="0">
                <a:solidFill>
                  <a:srgbClr val="003300"/>
                </a:solidFill>
              </a:rPr>
              <a:t>	(Philadelphia: The Westminster Press, 1962), 92.</a:t>
            </a:r>
          </a:p>
          <a:p>
            <a:pPr lvl="1"/>
            <a:endParaRPr lang="pt-BR" sz="3200" dirty="0">
              <a:solidFill>
                <a:srgbClr val="003C0D"/>
              </a:solidFill>
            </a:endParaRPr>
          </a:p>
        </p:txBody>
      </p:sp>
      <p:sp>
        <p:nvSpPr>
          <p:cNvPr id="13" name="TextBox 14">
            <a:extLst>
              <a:ext uri="{FF2B5EF4-FFF2-40B4-BE49-F238E27FC236}">
                <a16:creationId xmlns:a16="http://schemas.microsoft.com/office/drawing/2014/main" id="{2380DC71-2B14-6949-AF4A-263D7229F962}"/>
              </a:ext>
            </a:extLst>
          </p:cNvPr>
          <p:cNvSpPr txBox="1"/>
          <p:nvPr/>
        </p:nvSpPr>
        <p:spPr>
          <a:xfrm>
            <a:off x="1658282" y="1568072"/>
            <a:ext cx="5827436" cy="646331"/>
          </a:xfrm>
          <a:prstGeom prst="rect">
            <a:avLst/>
          </a:prstGeom>
          <a:noFill/>
        </p:spPr>
        <p:txBody>
          <a:bodyPr wrap="square" rtlCol="0">
            <a:spAutoFit/>
          </a:bodyPr>
          <a:lstStyle/>
          <a:p>
            <a:pPr algn="ctr"/>
            <a:r>
              <a:rPr lang="pt-BR" sz="3600" dirty="0">
                <a:solidFill>
                  <a:srgbClr val="003300"/>
                </a:solidFill>
              </a:rPr>
              <a:t>Princípios de Mobilização</a:t>
            </a:r>
          </a:p>
        </p:txBody>
      </p:sp>
    </p:spTree>
    <p:extLst>
      <p:ext uri="{BB962C8B-B14F-4D97-AF65-F5344CB8AC3E}">
        <p14:creationId xmlns:p14="http://schemas.microsoft.com/office/powerpoint/2010/main" val="11449662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CC61C26-C924-0A42-BB3D-F2866136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395536" y="190381"/>
            <a:ext cx="7344816" cy="707886"/>
          </a:xfrm>
          <a:prstGeom prst="rect">
            <a:avLst/>
          </a:prstGeom>
          <a:noFill/>
        </p:spPr>
        <p:txBody>
          <a:bodyPr wrap="square" rtlCol="0">
            <a:spAutoFit/>
          </a:bodyPr>
          <a:lstStyle/>
          <a:p>
            <a:r>
              <a:rPr lang="pt-BR" sz="4000" dirty="0">
                <a:solidFill>
                  <a:srgbClr val="003300"/>
                </a:solidFill>
                <a:latin typeface="Arial"/>
                <a:cs typeface="Arial"/>
              </a:rPr>
              <a:t>III - Os Morávios </a:t>
            </a:r>
            <a:endParaRPr lang="pt-BR" sz="3200" dirty="0">
              <a:solidFill>
                <a:srgbClr val="003300"/>
              </a:solidFill>
              <a:latin typeface="Arial"/>
              <a:cs typeface="Arial"/>
            </a:endParaRPr>
          </a:p>
        </p:txBody>
      </p:sp>
      <p:sp>
        <p:nvSpPr>
          <p:cNvPr id="19" name="TextBox 10">
            <a:extLst>
              <a:ext uri="{FF2B5EF4-FFF2-40B4-BE49-F238E27FC236}">
                <a16:creationId xmlns:a16="http://schemas.microsoft.com/office/drawing/2014/main" id="{5EEC4035-218A-436F-922C-8B624405AF84}"/>
              </a:ext>
            </a:extLst>
          </p:cNvPr>
          <p:cNvSpPr txBox="1"/>
          <p:nvPr/>
        </p:nvSpPr>
        <p:spPr>
          <a:xfrm>
            <a:off x="5247" y="2513216"/>
            <a:ext cx="8352928" cy="2862322"/>
          </a:xfrm>
          <a:prstGeom prst="rect">
            <a:avLst/>
          </a:prstGeom>
          <a:noFill/>
        </p:spPr>
        <p:txBody>
          <a:bodyPr wrap="square" rtlCol="0">
            <a:spAutoFit/>
          </a:bodyPr>
          <a:lstStyle/>
          <a:p>
            <a:pPr marL="971550" lvl="1" indent="-514350">
              <a:buFont typeface="+mj-lt"/>
              <a:buAutoNum type="arabicPeriod" startAt="4"/>
            </a:pPr>
            <a:r>
              <a:rPr lang="pt-BR" sz="2800" dirty="0">
                <a:solidFill>
                  <a:srgbClr val="003300"/>
                </a:solidFill>
              </a:rPr>
              <a:t>Serviços Relevantes – Os Morávios trabalhavam pelo crescimento moral e civil das pessoas. Muitas vezes governos insistiam para que se estabelecessem em seus territórios.</a:t>
            </a:r>
          </a:p>
          <a:p>
            <a:pPr lvl="1" algn="just"/>
            <a:endParaRPr lang="pt-BR" sz="3200" dirty="0">
              <a:solidFill>
                <a:srgbClr val="003300"/>
              </a:solidFill>
            </a:endParaRPr>
          </a:p>
          <a:p>
            <a:pPr lvl="1" algn="just"/>
            <a:endParaRPr lang="pt-BR" sz="3600" dirty="0">
              <a:solidFill>
                <a:srgbClr val="003C0D"/>
              </a:solidFill>
            </a:endParaRPr>
          </a:p>
        </p:txBody>
      </p:sp>
      <p:sp>
        <p:nvSpPr>
          <p:cNvPr id="13" name="TextBox 14">
            <a:extLst>
              <a:ext uri="{FF2B5EF4-FFF2-40B4-BE49-F238E27FC236}">
                <a16:creationId xmlns:a16="http://schemas.microsoft.com/office/drawing/2014/main" id="{FFD2E749-D011-0B4B-9881-F7244083F948}"/>
              </a:ext>
            </a:extLst>
          </p:cNvPr>
          <p:cNvSpPr txBox="1"/>
          <p:nvPr/>
        </p:nvSpPr>
        <p:spPr>
          <a:xfrm>
            <a:off x="1658282" y="1568072"/>
            <a:ext cx="5827436" cy="646331"/>
          </a:xfrm>
          <a:prstGeom prst="rect">
            <a:avLst/>
          </a:prstGeom>
          <a:noFill/>
        </p:spPr>
        <p:txBody>
          <a:bodyPr wrap="square" rtlCol="0">
            <a:spAutoFit/>
          </a:bodyPr>
          <a:lstStyle/>
          <a:p>
            <a:pPr algn="ctr"/>
            <a:r>
              <a:rPr lang="pt-BR" sz="3600" dirty="0">
                <a:solidFill>
                  <a:srgbClr val="003300"/>
                </a:solidFill>
              </a:rPr>
              <a:t>Princípios de Mobilização</a:t>
            </a:r>
          </a:p>
        </p:txBody>
      </p:sp>
    </p:spTree>
    <p:extLst>
      <p:ext uri="{BB962C8B-B14F-4D97-AF65-F5344CB8AC3E}">
        <p14:creationId xmlns:p14="http://schemas.microsoft.com/office/powerpoint/2010/main" val="227831666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E52B84E-6E5F-CC49-9D11-8F0DE8BB1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395536" y="190381"/>
            <a:ext cx="7344816" cy="707886"/>
          </a:xfrm>
          <a:prstGeom prst="rect">
            <a:avLst/>
          </a:prstGeom>
          <a:noFill/>
        </p:spPr>
        <p:txBody>
          <a:bodyPr wrap="square" rtlCol="0">
            <a:spAutoFit/>
          </a:bodyPr>
          <a:lstStyle/>
          <a:p>
            <a:r>
              <a:rPr lang="pt-BR" sz="4000" dirty="0">
                <a:solidFill>
                  <a:srgbClr val="003300"/>
                </a:solidFill>
                <a:latin typeface="Arial"/>
                <a:cs typeface="Arial"/>
              </a:rPr>
              <a:t>III - Os Morávios </a:t>
            </a:r>
            <a:endParaRPr lang="pt-BR" sz="3200" dirty="0">
              <a:solidFill>
                <a:srgbClr val="003300"/>
              </a:solidFill>
              <a:latin typeface="Arial"/>
              <a:cs typeface="Arial"/>
            </a:endParaRPr>
          </a:p>
        </p:txBody>
      </p:sp>
      <p:sp>
        <p:nvSpPr>
          <p:cNvPr id="19" name="TextBox 10">
            <a:extLst>
              <a:ext uri="{FF2B5EF4-FFF2-40B4-BE49-F238E27FC236}">
                <a16:creationId xmlns:a16="http://schemas.microsoft.com/office/drawing/2014/main" id="{5EEC4035-218A-436F-922C-8B624405AF84}"/>
              </a:ext>
            </a:extLst>
          </p:cNvPr>
          <p:cNvSpPr txBox="1"/>
          <p:nvPr/>
        </p:nvSpPr>
        <p:spPr>
          <a:xfrm>
            <a:off x="-49951" y="2634005"/>
            <a:ext cx="9001000" cy="2739211"/>
          </a:xfrm>
          <a:prstGeom prst="rect">
            <a:avLst/>
          </a:prstGeom>
          <a:noFill/>
        </p:spPr>
        <p:txBody>
          <a:bodyPr wrap="square" rtlCol="0">
            <a:spAutoFit/>
          </a:bodyPr>
          <a:lstStyle/>
          <a:p>
            <a:pPr marL="971550" lvl="1" indent="-514350">
              <a:buFont typeface="+mj-lt"/>
              <a:buAutoNum type="arabicPeriod" startAt="5"/>
            </a:pPr>
            <a:r>
              <a:rPr lang="pt-BR" sz="2800" dirty="0">
                <a:solidFill>
                  <a:srgbClr val="003300"/>
                </a:solidFill>
              </a:rPr>
              <a:t>A escolha dos missionários – Quatro qualidades eram  necessárias: (1) conhecimento das Escrituras; (2) bom senso; (3) disposição amigável; e (4) um coração cheiro do amor de Deus.</a:t>
            </a:r>
          </a:p>
          <a:p>
            <a:pPr lvl="1" algn="just"/>
            <a:endParaRPr lang="pt-BR" sz="2800" dirty="0">
              <a:solidFill>
                <a:srgbClr val="003300"/>
              </a:solidFill>
            </a:endParaRPr>
          </a:p>
          <a:p>
            <a:pPr lvl="1" algn="just"/>
            <a:endParaRPr lang="pt-BR" sz="3200" dirty="0">
              <a:solidFill>
                <a:srgbClr val="003C0D"/>
              </a:solidFill>
            </a:endParaRPr>
          </a:p>
        </p:txBody>
      </p:sp>
      <p:sp>
        <p:nvSpPr>
          <p:cNvPr id="13" name="TextBox 14">
            <a:extLst>
              <a:ext uri="{FF2B5EF4-FFF2-40B4-BE49-F238E27FC236}">
                <a16:creationId xmlns:a16="http://schemas.microsoft.com/office/drawing/2014/main" id="{300E3689-1E0F-8949-8FE7-7E0AEB4189CE}"/>
              </a:ext>
            </a:extLst>
          </p:cNvPr>
          <p:cNvSpPr txBox="1"/>
          <p:nvPr/>
        </p:nvSpPr>
        <p:spPr>
          <a:xfrm>
            <a:off x="1658282" y="1568072"/>
            <a:ext cx="5827436" cy="646331"/>
          </a:xfrm>
          <a:prstGeom prst="rect">
            <a:avLst/>
          </a:prstGeom>
          <a:noFill/>
        </p:spPr>
        <p:txBody>
          <a:bodyPr wrap="square" rtlCol="0">
            <a:spAutoFit/>
          </a:bodyPr>
          <a:lstStyle/>
          <a:p>
            <a:pPr algn="ctr"/>
            <a:r>
              <a:rPr lang="pt-BR" sz="3600" dirty="0">
                <a:solidFill>
                  <a:srgbClr val="003300"/>
                </a:solidFill>
              </a:rPr>
              <a:t>Princípios de Mobilização</a:t>
            </a:r>
          </a:p>
        </p:txBody>
      </p:sp>
    </p:spTree>
    <p:extLst>
      <p:ext uri="{BB962C8B-B14F-4D97-AF65-F5344CB8AC3E}">
        <p14:creationId xmlns:p14="http://schemas.microsoft.com/office/powerpoint/2010/main" val="252094805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CA96AE1-11AF-C743-892C-1DC9295FD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5" name="TextBox 14"/>
          <p:cNvSpPr txBox="1"/>
          <p:nvPr/>
        </p:nvSpPr>
        <p:spPr>
          <a:xfrm>
            <a:off x="6012160" y="2708920"/>
            <a:ext cx="3672408" cy="1077218"/>
          </a:xfrm>
          <a:prstGeom prst="rect">
            <a:avLst/>
          </a:prstGeom>
          <a:noFill/>
        </p:spPr>
        <p:txBody>
          <a:bodyPr wrap="square" rtlCol="0">
            <a:spAutoFit/>
          </a:bodyPr>
          <a:lstStyle/>
          <a:p>
            <a:pPr algn="ctr"/>
            <a:r>
              <a:rPr lang="pt-BR" sz="3200">
                <a:solidFill>
                  <a:srgbClr val="003300"/>
                </a:solidFill>
              </a:rPr>
              <a:t>Alpes do</a:t>
            </a:r>
          </a:p>
          <a:p>
            <a:pPr algn="ctr"/>
            <a:r>
              <a:rPr lang="pt-BR" sz="3200">
                <a:solidFill>
                  <a:srgbClr val="003300"/>
                </a:solidFill>
              </a:rPr>
              <a:t> Piedmont </a:t>
            </a:r>
          </a:p>
        </p:txBody>
      </p:sp>
      <p:pic>
        <p:nvPicPr>
          <p:cNvPr id="9" name="Picture 8" descr="7.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30820">
            <a:off x="411692" y="1496058"/>
            <a:ext cx="6153154" cy="40754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3" name="TextBox 12"/>
          <p:cNvSpPr txBox="1"/>
          <p:nvPr/>
        </p:nvSpPr>
        <p:spPr>
          <a:xfrm>
            <a:off x="395536" y="190381"/>
            <a:ext cx="5040560" cy="646331"/>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a:t>
            </a:r>
          </a:p>
        </p:txBody>
      </p:sp>
    </p:spTree>
    <p:extLst>
      <p:ext uri="{BB962C8B-B14F-4D97-AF65-F5344CB8AC3E}">
        <p14:creationId xmlns:p14="http://schemas.microsoft.com/office/powerpoint/2010/main" val="428192787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B37C638-E952-D144-BD7D-D0286BA85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395536" y="190381"/>
            <a:ext cx="7344816" cy="707886"/>
          </a:xfrm>
          <a:prstGeom prst="rect">
            <a:avLst/>
          </a:prstGeom>
          <a:noFill/>
        </p:spPr>
        <p:txBody>
          <a:bodyPr wrap="square" rtlCol="0">
            <a:spAutoFit/>
          </a:bodyPr>
          <a:lstStyle/>
          <a:p>
            <a:r>
              <a:rPr lang="pt-BR" sz="4000" dirty="0">
                <a:solidFill>
                  <a:srgbClr val="003300"/>
                </a:solidFill>
                <a:latin typeface="Arial"/>
                <a:cs typeface="Arial"/>
              </a:rPr>
              <a:t>III - Os Morávios </a:t>
            </a:r>
            <a:endParaRPr lang="pt-BR" sz="3200" dirty="0">
              <a:solidFill>
                <a:srgbClr val="003300"/>
              </a:solidFill>
              <a:latin typeface="Arial"/>
              <a:cs typeface="Arial"/>
            </a:endParaRPr>
          </a:p>
        </p:txBody>
      </p:sp>
      <p:sp>
        <p:nvSpPr>
          <p:cNvPr id="19" name="TextBox 10">
            <a:extLst>
              <a:ext uri="{FF2B5EF4-FFF2-40B4-BE49-F238E27FC236}">
                <a16:creationId xmlns:a16="http://schemas.microsoft.com/office/drawing/2014/main" id="{5EEC4035-218A-436F-922C-8B624405AF84}"/>
              </a:ext>
            </a:extLst>
          </p:cNvPr>
          <p:cNvSpPr txBox="1"/>
          <p:nvPr/>
        </p:nvSpPr>
        <p:spPr>
          <a:xfrm>
            <a:off x="-30275" y="2574771"/>
            <a:ext cx="9001000" cy="3662541"/>
          </a:xfrm>
          <a:prstGeom prst="rect">
            <a:avLst/>
          </a:prstGeom>
          <a:noFill/>
        </p:spPr>
        <p:txBody>
          <a:bodyPr wrap="square" rtlCol="0">
            <a:spAutoFit/>
          </a:bodyPr>
          <a:lstStyle/>
          <a:p>
            <a:pPr marL="971550" lvl="1" indent="-514350">
              <a:buFont typeface="+mj-lt"/>
              <a:buAutoNum type="arabicPeriod" startAt="8"/>
            </a:pPr>
            <a:r>
              <a:rPr lang="pt-BR" sz="2800" dirty="0">
                <a:solidFill>
                  <a:srgbClr val="003300"/>
                </a:solidFill>
              </a:rPr>
              <a:t>O papel do líder – Como um grande comandante, </a:t>
            </a:r>
            <a:r>
              <a:rPr lang="pt-BR" sz="2800" dirty="0" err="1">
                <a:solidFill>
                  <a:srgbClr val="003300"/>
                </a:solidFill>
              </a:rPr>
              <a:t>Zinzendorf</a:t>
            </a:r>
            <a:r>
              <a:rPr lang="pt-BR" sz="2800" dirty="0">
                <a:solidFill>
                  <a:srgbClr val="003300"/>
                </a:solidFill>
              </a:rPr>
              <a:t> conhecia  a realidade da batalha na teoria e na prática. Ele tornou claro aos missionários a mensagem que eles deveriam pregar, a postura que deveriam adotar e todo o propósito do que estavam fazendo.</a:t>
            </a:r>
          </a:p>
          <a:p>
            <a:pPr lvl="1" algn="just"/>
            <a:endParaRPr lang="pt-BR" sz="2800" dirty="0">
              <a:solidFill>
                <a:srgbClr val="003300"/>
              </a:solidFill>
            </a:endParaRPr>
          </a:p>
          <a:p>
            <a:pPr lvl="1" algn="just"/>
            <a:endParaRPr lang="pt-BR" sz="3200" dirty="0">
              <a:solidFill>
                <a:srgbClr val="003C0D"/>
              </a:solidFill>
            </a:endParaRPr>
          </a:p>
        </p:txBody>
      </p:sp>
      <p:sp>
        <p:nvSpPr>
          <p:cNvPr id="13" name="TextBox 14">
            <a:extLst>
              <a:ext uri="{FF2B5EF4-FFF2-40B4-BE49-F238E27FC236}">
                <a16:creationId xmlns:a16="http://schemas.microsoft.com/office/drawing/2014/main" id="{E463E72B-2058-1A4C-8F3A-C70DF8FC90C9}"/>
              </a:ext>
            </a:extLst>
          </p:cNvPr>
          <p:cNvSpPr txBox="1"/>
          <p:nvPr/>
        </p:nvSpPr>
        <p:spPr>
          <a:xfrm>
            <a:off x="1658282" y="1568072"/>
            <a:ext cx="5827436" cy="646331"/>
          </a:xfrm>
          <a:prstGeom prst="rect">
            <a:avLst/>
          </a:prstGeom>
          <a:noFill/>
        </p:spPr>
        <p:txBody>
          <a:bodyPr wrap="square" rtlCol="0">
            <a:spAutoFit/>
          </a:bodyPr>
          <a:lstStyle/>
          <a:p>
            <a:pPr algn="ctr"/>
            <a:r>
              <a:rPr lang="pt-BR" sz="3600" dirty="0">
                <a:solidFill>
                  <a:srgbClr val="003300"/>
                </a:solidFill>
              </a:rPr>
              <a:t>Princípios de Mobilização</a:t>
            </a:r>
          </a:p>
        </p:txBody>
      </p:sp>
    </p:spTree>
    <p:extLst>
      <p:ext uri="{BB962C8B-B14F-4D97-AF65-F5344CB8AC3E}">
        <p14:creationId xmlns:p14="http://schemas.microsoft.com/office/powerpoint/2010/main" val="155725336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FF8DBF4-DBA1-F340-9877-D3CADBDDF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395536" y="190381"/>
            <a:ext cx="7992888" cy="646331"/>
          </a:xfrm>
          <a:prstGeom prst="rect">
            <a:avLst/>
          </a:prstGeom>
          <a:noFill/>
        </p:spPr>
        <p:txBody>
          <a:bodyPr wrap="square" rtlCol="0">
            <a:spAutoFit/>
          </a:bodyPr>
          <a:lstStyle/>
          <a:p>
            <a:r>
              <a:rPr lang="pt-BR" sz="3600" dirty="0">
                <a:solidFill>
                  <a:srgbClr val="003300"/>
                </a:solidFill>
                <a:latin typeface="Arial"/>
                <a:cs typeface="Arial"/>
              </a:rPr>
              <a:t>III - As Sociedades Missionárias</a:t>
            </a:r>
            <a:endParaRPr lang="pt-BR" sz="2800" dirty="0">
              <a:solidFill>
                <a:srgbClr val="003300"/>
              </a:solidFill>
              <a:latin typeface="Arial"/>
              <a:cs typeface="Arial"/>
            </a:endParaRPr>
          </a:p>
        </p:txBody>
      </p:sp>
      <p:pic>
        <p:nvPicPr>
          <p:cNvPr id="13"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484784"/>
            <a:ext cx="7911279" cy="362902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411504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9A88EF0-22CB-0842-ACDA-C7F1D7CCF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395536" y="190381"/>
            <a:ext cx="7992888" cy="707886"/>
          </a:xfrm>
          <a:prstGeom prst="rect">
            <a:avLst/>
          </a:prstGeom>
          <a:noFill/>
        </p:spPr>
        <p:txBody>
          <a:bodyPr wrap="square" rtlCol="0">
            <a:spAutoFit/>
          </a:bodyPr>
          <a:lstStyle/>
          <a:p>
            <a:r>
              <a:rPr lang="pt-BR" sz="4000" dirty="0">
                <a:solidFill>
                  <a:srgbClr val="003300"/>
                </a:solidFill>
                <a:latin typeface="Arial"/>
                <a:cs typeface="Arial"/>
              </a:rPr>
              <a:t>IV - As Sociedades Missionárias</a:t>
            </a:r>
            <a:endParaRPr lang="pt-BR" sz="3200" dirty="0">
              <a:solidFill>
                <a:srgbClr val="003300"/>
              </a:solidFill>
              <a:latin typeface="Arial"/>
              <a:cs typeface="Arial"/>
            </a:endParaRPr>
          </a:p>
        </p:txBody>
      </p:sp>
      <p:sp>
        <p:nvSpPr>
          <p:cNvPr id="11" name="TextBox 10">
            <a:extLst>
              <a:ext uri="{FF2B5EF4-FFF2-40B4-BE49-F238E27FC236}">
                <a16:creationId xmlns:a16="http://schemas.microsoft.com/office/drawing/2014/main" id="{CFF26D9D-FD5D-4EBA-B2C3-135425CDBD85}"/>
              </a:ext>
            </a:extLst>
          </p:cNvPr>
          <p:cNvSpPr txBox="1"/>
          <p:nvPr/>
        </p:nvSpPr>
        <p:spPr>
          <a:xfrm>
            <a:off x="179512" y="2456309"/>
            <a:ext cx="8954658" cy="1692771"/>
          </a:xfrm>
          <a:prstGeom prst="rect">
            <a:avLst/>
          </a:prstGeom>
          <a:noFill/>
        </p:spPr>
        <p:txBody>
          <a:bodyPr wrap="square" rtlCol="0">
            <a:spAutoFit/>
          </a:bodyPr>
          <a:lstStyle/>
          <a:p>
            <a:pPr lvl="4"/>
            <a:endParaRPr lang="en-US" sz="2000" dirty="0">
              <a:solidFill>
                <a:srgbClr val="003C0D"/>
              </a:solidFill>
            </a:endParaRPr>
          </a:p>
          <a:p>
            <a:pPr marL="971550" lvl="1" indent="-514350">
              <a:buFont typeface="+mj-lt"/>
              <a:buAutoNum type="arabicPeriod"/>
            </a:pPr>
            <a:r>
              <a:rPr lang="pt-BR" sz="2800" dirty="0">
                <a:solidFill>
                  <a:srgbClr val="003C0D"/>
                </a:solidFill>
              </a:rPr>
              <a:t>Foco e Flexibilidade – Adaptação, criatividade e metodologias inovadoras são essenciais a fim de construir pontes relacionais e transmitir o evangelho. </a:t>
            </a:r>
          </a:p>
        </p:txBody>
      </p:sp>
      <p:sp>
        <p:nvSpPr>
          <p:cNvPr id="15" name="TextBox 14">
            <a:extLst>
              <a:ext uri="{FF2B5EF4-FFF2-40B4-BE49-F238E27FC236}">
                <a16:creationId xmlns:a16="http://schemas.microsoft.com/office/drawing/2014/main" id="{C07EBFEC-F8BB-EA47-8161-CFBF2F8EF276}"/>
              </a:ext>
            </a:extLst>
          </p:cNvPr>
          <p:cNvSpPr txBox="1"/>
          <p:nvPr/>
        </p:nvSpPr>
        <p:spPr>
          <a:xfrm>
            <a:off x="1658282" y="1568072"/>
            <a:ext cx="5827436" cy="646331"/>
          </a:xfrm>
          <a:prstGeom prst="rect">
            <a:avLst/>
          </a:prstGeom>
          <a:noFill/>
        </p:spPr>
        <p:txBody>
          <a:bodyPr wrap="square" rtlCol="0">
            <a:spAutoFit/>
          </a:bodyPr>
          <a:lstStyle/>
          <a:p>
            <a:pPr algn="ctr"/>
            <a:r>
              <a:rPr lang="pt-BR" sz="3600" dirty="0">
                <a:solidFill>
                  <a:srgbClr val="003300"/>
                </a:solidFill>
              </a:rPr>
              <a:t>Princípios de Mobilização</a:t>
            </a:r>
          </a:p>
        </p:txBody>
      </p:sp>
    </p:spTree>
    <p:extLst>
      <p:ext uri="{BB962C8B-B14F-4D97-AF65-F5344CB8AC3E}">
        <p14:creationId xmlns:p14="http://schemas.microsoft.com/office/powerpoint/2010/main" val="348000464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7202A63-8C13-D54B-9EF1-2A0BE0374A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395536" y="190381"/>
            <a:ext cx="7992888" cy="707886"/>
          </a:xfrm>
          <a:prstGeom prst="rect">
            <a:avLst/>
          </a:prstGeom>
          <a:noFill/>
        </p:spPr>
        <p:txBody>
          <a:bodyPr wrap="square" rtlCol="0">
            <a:spAutoFit/>
          </a:bodyPr>
          <a:lstStyle/>
          <a:p>
            <a:r>
              <a:rPr lang="pt-BR" sz="4000" dirty="0">
                <a:solidFill>
                  <a:srgbClr val="003300"/>
                </a:solidFill>
                <a:latin typeface="Arial"/>
                <a:cs typeface="Arial"/>
              </a:rPr>
              <a:t>IV - As Sociedades Missionárias</a:t>
            </a:r>
            <a:endParaRPr lang="pt-BR" sz="3200" dirty="0">
              <a:solidFill>
                <a:srgbClr val="003300"/>
              </a:solidFill>
              <a:latin typeface="Arial"/>
              <a:cs typeface="Arial"/>
            </a:endParaRPr>
          </a:p>
        </p:txBody>
      </p:sp>
      <p:sp>
        <p:nvSpPr>
          <p:cNvPr id="11" name="TextBox 10">
            <a:extLst>
              <a:ext uri="{FF2B5EF4-FFF2-40B4-BE49-F238E27FC236}">
                <a16:creationId xmlns:a16="http://schemas.microsoft.com/office/drawing/2014/main" id="{CFF26D9D-FD5D-4EBA-B2C3-135425CDBD85}"/>
              </a:ext>
            </a:extLst>
          </p:cNvPr>
          <p:cNvSpPr txBox="1"/>
          <p:nvPr/>
        </p:nvSpPr>
        <p:spPr>
          <a:xfrm>
            <a:off x="179512" y="2054291"/>
            <a:ext cx="8954658" cy="2985433"/>
          </a:xfrm>
          <a:prstGeom prst="rect">
            <a:avLst/>
          </a:prstGeom>
          <a:noFill/>
        </p:spPr>
        <p:txBody>
          <a:bodyPr wrap="square" rtlCol="0">
            <a:spAutoFit/>
          </a:bodyPr>
          <a:lstStyle/>
          <a:p>
            <a:pPr lvl="4"/>
            <a:endParaRPr lang="en-US" sz="2000" dirty="0">
              <a:solidFill>
                <a:srgbClr val="003C0D"/>
              </a:solidFill>
            </a:endParaRPr>
          </a:p>
          <a:p>
            <a:pPr marL="971550" lvl="1" indent="-514350">
              <a:buFont typeface="+mj-lt"/>
              <a:buAutoNum type="arabicPeriod" startAt="2"/>
            </a:pPr>
            <a:r>
              <a:rPr lang="pt-BR" sz="2800" dirty="0">
                <a:solidFill>
                  <a:srgbClr val="003C0D"/>
                </a:solidFill>
              </a:rPr>
              <a:t>Reavivamento – Reavivamento religioso frequentemente precede realizações missionárias. Antes de selecionar locais, desenvolver estratégias missionárias e contratar pessoal, precisamos ajudar os membros a desenvolverem um relacionamento profundo com Cristo.</a:t>
            </a:r>
            <a:endParaRPr lang="pt-BR" sz="1600" dirty="0">
              <a:solidFill>
                <a:srgbClr val="003C0D"/>
              </a:solidFill>
            </a:endParaRPr>
          </a:p>
        </p:txBody>
      </p:sp>
      <p:sp>
        <p:nvSpPr>
          <p:cNvPr id="16" name="TextBox 15">
            <a:extLst>
              <a:ext uri="{FF2B5EF4-FFF2-40B4-BE49-F238E27FC236}">
                <a16:creationId xmlns:a16="http://schemas.microsoft.com/office/drawing/2014/main" id="{98C1E628-6DB7-A443-B8AA-E19EF53A67E7}"/>
              </a:ext>
            </a:extLst>
          </p:cNvPr>
          <p:cNvSpPr txBox="1"/>
          <p:nvPr/>
        </p:nvSpPr>
        <p:spPr>
          <a:xfrm>
            <a:off x="1658282" y="1568072"/>
            <a:ext cx="5827436" cy="646331"/>
          </a:xfrm>
          <a:prstGeom prst="rect">
            <a:avLst/>
          </a:prstGeom>
          <a:noFill/>
        </p:spPr>
        <p:txBody>
          <a:bodyPr wrap="square" rtlCol="0">
            <a:spAutoFit/>
          </a:bodyPr>
          <a:lstStyle/>
          <a:p>
            <a:pPr algn="ctr"/>
            <a:r>
              <a:rPr lang="pt-BR" sz="3600" dirty="0">
                <a:solidFill>
                  <a:srgbClr val="003300"/>
                </a:solidFill>
              </a:rPr>
              <a:t>Princípios de Mobilização</a:t>
            </a:r>
          </a:p>
        </p:txBody>
      </p:sp>
    </p:spTree>
    <p:extLst>
      <p:ext uri="{BB962C8B-B14F-4D97-AF65-F5344CB8AC3E}">
        <p14:creationId xmlns:p14="http://schemas.microsoft.com/office/powerpoint/2010/main" val="156685023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72CB516-7A70-B74A-AE9A-3432459E0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395536" y="190381"/>
            <a:ext cx="7992888" cy="707886"/>
          </a:xfrm>
          <a:prstGeom prst="rect">
            <a:avLst/>
          </a:prstGeom>
          <a:noFill/>
        </p:spPr>
        <p:txBody>
          <a:bodyPr wrap="square" rtlCol="0">
            <a:spAutoFit/>
          </a:bodyPr>
          <a:lstStyle/>
          <a:p>
            <a:r>
              <a:rPr lang="pt-BR" sz="4000" dirty="0">
                <a:solidFill>
                  <a:srgbClr val="003300"/>
                </a:solidFill>
                <a:latin typeface="Arial"/>
                <a:cs typeface="Arial"/>
              </a:rPr>
              <a:t>IV - As Sociedades Missionárias</a:t>
            </a:r>
            <a:endParaRPr lang="pt-BR" sz="3200" dirty="0">
              <a:solidFill>
                <a:srgbClr val="003300"/>
              </a:solidFill>
              <a:latin typeface="Arial"/>
              <a:cs typeface="Arial"/>
            </a:endParaRPr>
          </a:p>
        </p:txBody>
      </p:sp>
      <p:sp>
        <p:nvSpPr>
          <p:cNvPr id="11" name="TextBox 10">
            <a:extLst>
              <a:ext uri="{FF2B5EF4-FFF2-40B4-BE49-F238E27FC236}">
                <a16:creationId xmlns:a16="http://schemas.microsoft.com/office/drawing/2014/main" id="{CFF26D9D-FD5D-4EBA-B2C3-135425CDBD85}"/>
              </a:ext>
            </a:extLst>
          </p:cNvPr>
          <p:cNvSpPr txBox="1"/>
          <p:nvPr/>
        </p:nvSpPr>
        <p:spPr>
          <a:xfrm>
            <a:off x="179512" y="2098591"/>
            <a:ext cx="8954658" cy="2554545"/>
          </a:xfrm>
          <a:prstGeom prst="rect">
            <a:avLst/>
          </a:prstGeom>
          <a:noFill/>
        </p:spPr>
        <p:txBody>
          <a:bodyPr wrap="square" rtlCol="0">
            <a:spAutoFit/>
          </a:bodyPr>
          <a:lstStyle/>
          <a:p>
            <a:pPr lvl="4"/>
            <a:endParaRPr lang="en-US" sz="2000" dirty="0">
              <a:solidFill>
                <a:srgbClr val="003C0D"/>
              </a:solidFill>
            </a:endParaRPr>
          </a:p>
          <a:p>
            <a:pPr marL="971550" lvl="1" indent="-514350">
              <a:buFont typeface="+mj-lt"/>
              <a:buAutoNum type="arabicPeriod" startAt="3"/>
            </a:pPr>
            <a:r>
              <a:rPr lang="pt-BR" sz="2800" dirty="0">
                <a:solidFill>
                  <a:srgbClr val="003C0D"/>
                </a:solidFill>
              </a:rPr>
              <a:t>Treinamento mental – No campo missionário, treinamento aliado a trabalho consistente são mais importantes do que carisma e boa vontade. Missionários melhor preparados provêm os resultados mais duradouros.</a:t>
            </a:r>
            <a:endParaRPr lang="pt-BR" sz="1600" dirty="0">
              <a:solidFill>
                <a:srgbClr val="003C0D"/>
              </a:solidFill>
            </a:endParaRPr>
          </a:p>
        </p:txBody>
      </p:sp>
      <p:sp>
        <p:nvSpPr>
          <p:cNvPr id="15" name="TextBox 14">
            <a:extLst>
              <a:ext uri="{FF2B5EF4-FFF2-40B4-BE49-F238E27FC236}">
                <a16:creationId xmlns:a16="http://schemas.microsoft.com/office/drawing/2014/main" id="{7362B3A2-2A08-7348-9C28-DFCE2240BBF3}"/>
              </a:ext>
            </a:extLst>
          </p:cNvPr>
          <p:cNvSpPr txBox="1"/>
          <p:nvPr/>
        </p:nvSpPr>
        <p:spPr>
          <a:xfrm>
            <a:off x="1658282" y="1568072"/>
            <a:ext cx="5827436" cy="646331"/>
          </a:xfrm>
          <a:prstGeom prst="rect">
            <a:avLst/>
          </a:prstGeom>
          <a:noFill/>
        </p:spPr>
        <p:txBody>
          <a:bodyPr wrap="square" rtlCol="0">
            <a:spAutoFit/>
          </a:bodyPr>
          <a:lstStyle/>
          <a:p>
            <a:pPr algn="ctr"/>
            <a:r>
              <a:rPr lang="pt-BR" sz="3600" dirty="0">
                <a:solidFill>
                  <a:srgbClr val="003300"/>
                </a:solidFill>
              </a:rPr>
              <a:t>Princípios de Mobilização</a:t>
            </a:r>
          </a:p>
        </p:txBody>
      </p:sp>
    </p:spTree>
    <p:extLst>
      <p:ext uri="{BB962C8B-B14F-4D97-AF65-F5344CB8AC3E}">
        <p14:creationId xmlns:p14="http://schemas.microsoft.com/office/powerpoint/2010/main" val="329286747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231A340-C1E0-E149-BC91-279299D4D6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395536" y="190381"/>
            <a:ext cx="7992888" cy="707886"/>
          </a:xfrm>
          <a:prstGeom prst="rect">
            <a:avLst/>
          </a:prstGeom>
          <a:noFill/>
        </p:spPr>
        <p:txBody>
          <a:bodyPr wrap="square" rtlCol="0">
            <a:spAutoFit/>
          </a:bodyPr>
          <a:lstStyle/>
          <a:p>
            <a:r>
              <a:rPr lang="pt-BR" sz="4000" dirty="0">
                <a:solidFill>
                  <a:srgbClr val="003300"/>
                </a:solidFill>
                <a:latin typeface="Arial"/>
                <a:cs typeface="Arial"/>
              </a:rPr>
              <a:t>IV - As Sociedades Missionárias</a:t>
            </a:r>
            <a:endParaRPr lang="pt-BR" sz="3200" dirty="0">
              <a:solidFill>
                <a:srgbClr val="003300"/>
              </a:solidFill>
              <a:latin typeface="Arial"/>
              <a:cs typeface="Arial"/>
            </a:endParaRPr>
          </a:p>
        </p:txBody>
      </p:sp>
      <p:sp>
        <p:nvSpPr>
          <p:cNvPr id="11" name="TextBox 10">
            <a:extLst>
              <a:ext uri="{FF2B5EF4-FFF2-40B4-BE49-F238E27FC236}">
                <a16:creationId xmlns:a16="http://schemas.microsoft.com/office/drawing/2014/main" id="{CFF26D9D-FD5D-4EBA-B2C3-135425CDBD85}"/>
              </a:ext>
            </a:extLst>
          </p:cNvPr>
          <p:cNvSpPr txBox="1"/>
          <p:nvPr/>
        </p:nvSpPr>
        <p:spPr>
          <a:xfrm>
            <a:off x="179512" y="2171759"/>
            <a:ext cx="8954658" cy="2985433"/>
          </a:xfrm>
          <a:prstGeom prst="rect">
            <a:avLst/>
          </a:prstGeom>
          <a:noFill/>
        </p:spPr>
        <p:txBody>
          <a:bodyPr wrap="square" rtlCol="0">
            <a:spAutoFit/>
          </a:bodyPr>
          <a:lstStyle/>
          <a:p>
            <a:pPr lvl="4"/>
            <a:endParaRPr lang="en-US" sz="2000" dirty="0">
              <a:solidFill>
                <a:srgbClr val="003C0D"/>
              </a:solidFill>
            </a:endParaRPr>
          </a:p>
          <a:p>
            <a:pPr marL="971550" lvl="1" indent="-514350">
              <a:buFont typeface="+mj-lt"/>
              <a:buAutoNum type="arabicPeriod" startAt="4"/>
            </a:pPr>
            <a:r>
              <a:rPr lang="pt-BR" sz="2800" dirty="0">
                <a:solidFill>
                  <a:srgbClr val="003C0D"/>
                </a:solidFill>
              </a:rPr>
              <a:t>Voluntariado – As sociedades missionárias ajudaram a igreja institucional a perceber que havia um vasto exército disponível e pronto para o serviço missionário. Por meio delas, centenas de milhares de pessoas passaram da passividade para o serviço ativo em favor do evangelho.</a:t>
            </a:r>
            <a:endParaRPr lang="pt-BR" sz="1600" dirty="0">
              <a:solidFill>
                <a:srgbClr val="003C0D"/>
              </a:solidFill>
            </a:endParaRPr>
          </a:p>
        </p:txBody>
      </p:sp>
      <p:sp>
        <p:nvSpPr>
          <p:cNvPr id="15" name="TextBox 14">
            <a:extLst>
              <a:ext uri="{FF2B5EF4-FFF2-40B4-BE49-F238E27FC236}">
                <a16:creationId xmlns:a16="http://schemas.microsoft.com/office/drawing/2014/main" id="{E6E84A66-CFC0-364E-9F52-260391C6ACEE}"/>
              </a:ext>
            </a:extLst>
          </p:cNvPr>
          <p:cNvSpPr txBox="1"/>
          <p:nvPr/>
        </p:nvSpPr>
        <p:spPr>
          <a:xfrm>
            <a:off x="1658282" y="1568072"/>
            <a:ext cx="5827436" cy="646331"/>
          </a:xfrm>
          <a:prstGeom prst="rect">
            <a:avLst/>
          </a:prstGeom>
          <a:noFill/>
        </p:spPr>
        <p:txBody>
          <a:bodyPr wrap="square" rtlCol="0">
            <a:spAutoFit/>
          </a:bodyPr>
          <a:lstStyle/>
          <a:p>
            <a:pPr algn="ctr"/>
            <a:r>
              <a:rPr lang="pt-BR" sz="3600" dirty="0">
                <a:solidFill>
                  <a:srgbClr val="003300"/>
                </a:solidFill>
              </a:rPr>
              <a:t>Princípios de Mobilização</a:t>
            </a:r>
          </a:p>
        </p:txBody>
      </p:sp>
    </p:spTree>
    <p:extLst>
      <p:ext uri="{BB962C8B-B14F-4D97-AF65-F5344CB8AC3E}">
        <p14:creationId xmlns:p14="http://schemas.microsoft.com/office/powerpoint/2010/main" val="346395502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4" descr="Slide00"/>
          <p:cNvPicPr>
            <a:picLocks noChangeAspect="1" noChangeArrowheads="1"/>
          </p:cNvPicPr>
          <p:nvPr/>
        </p:nvPicPr>
        <p:blipFill>
          <a:blip r:embed="rId3"/>
          <a:srcRect/>
          <a:stretch>
            <a:fillRect/>
          </a:stretch>
        </p:blipFill>
        <p:spPr bwMode="auto">
          <a:xfrm>
            <a:off x="0" y="1588"/>
            <a:ext cx="9144000" cy="6853237"/>
          </a:xfrm>
          <a:prstGeom prst="rect">
            <a:avLst/>
          </a:prstGeom>
          <a:solidFill>
            <a:schemeClr val="accent3">
              <a:lumMod val="50000"/>
            </a:schemeClr>
          </a:solidFill>
          <a:ln w="9525">
            <a:solidFill>
              <a:srgbClr val="003300"/>
            </a:solidFill>
            <a:miter lim="800000"/>
            <a:headEnd/>
            <a:tailEnd/>
          </a:ln>
        </p:spPr>
      </p:pic>
      <p:pic>
        <p:nvPicPr>
          <p:cNvPr id="2" name="Picture 1" descr="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80728"/>
            <a:ext cx="9144000" cy="1497450"/>
          </a:xfrm>
          <a:prstGeom prst="rect">
            <a:avLst/>
          </a:prstGeom>
          <a:solidFill>
            <a:schemeClr val="tx1"/>
          </a:solidFill>
          <a:ln>
            <a:noFill/>
          </a:ln>
        </p:spPr>
      </p:pic>
      <p:sp>
        <p:nvSpPr>
          <p:cNvPr id="3" name="TextBox 2"/>
          <p:cNvSpPr txBox="1"/>
          <p:nvPr/>
        </p:nvSpPr>
        <p:spPr>
          <a:xfrm>
            <a:off x="1331640" y="1178260"/>
            <a:ext cx="6696744" cy="923330"/>
          </a:xfrm>
          <a:prstGeom prst="rect">
            <a:avLst/>
          </a:prstGeom>
          <a:noFill/>
        </p:spPr>
        <p:txBody>
          <a:bodyPr wrap="square" rtlCol="0">
            <a:spAutoFit/>
          </a:bodyPr>
          <a:lstStyle/>
          <a:p>
            <a:pPr algn="ctr"/>
            <a:r>
              <a:rPr lang="pt-BR" sz="5400" b="1" dirty="0">
                <a:solidFill>
                  <a:srgbClr val="003300"/>
                </a:solidFill>
                <a:latin typeface="Arial"/>
                <a:cs typeface="Arial"/>
              </a:rPr>
              <a:t>200</a:t>
            </a:r>
            <a:r>
              <a:rPr lang="en-US" sz="5400" b="1" dirty="0">
                <a:solidFill>
                  <a:srgbClr val="003300"/>
                </a:solidFill>
                <a:latin typeface="Arial"/>
                <a:cs typeface="Arial"/>
              </a:rPr>
              <a:t> </a:t>
            </a:r>
            <a:r>
              <a:rPr lang="en-US" sz="5400" b="1" dirty="0" err="1">
                <a:solidFill>
                  <a:srgbClr val="003300"/>
                </a:solidFill>
                <a:latin typeface="Arial"/>
                <a:cs typeface="Arial"/>
              </a:rPr>
              <a:t>Anos</a:t>
            </a:r>
            <a:r>
              <a:rPr lang="en-US" sz="5400" b="1" dirty="0">
                <a:solidFill>
                  <a:srgbClr val="003300"/>
                </a:solidFill>
                <a:latin typeface="Arial"/>
                <a:cs typeface="Arial"/>
              </a:rPr>
              <a:t> </a:t>
            </a:r>
            <a:r>
              <a:rPr lang="en-US" sz="5400" b="1" dirty="0" err="1">
                <a:solidFill>
                  <a:srgbClr val="003300"/>
                </a:solidFill>
                <a:latin typeface="Arial"/>
                <a:cs typeface="Arial"/>
              </a:rPr>
              <a:t>Depois</a:t>
            </a:r>
            <a:r>
              <a:rPr lang="en-US" sz="5400" b="1" dirty="0">
                <a:solidFill>
                  <a:srgbClr val="003300"/>
                </a:solidFill>
                <a:latin typeface="Arial"/>
                <a:cs typeface="Arial"/>
              </a:rPr>
              <a:t>…</a:t>
            </a:r>
          </a:p>
        </p:txBody>
      </p:sp>
      <p:pic>
        <p:nvPicPr>
          <p:cNvPr id="7" name="Picture 4" descr="Slide00">
            <a:extLst>
              <a:ext uri="{FF2B5EF4-FFF2-40B4-BE49-F238E27FC236}">
                <a16:creationId xmlns:a16="http://schemas.microsoft.com/office/drawing/2014/main" id="{41F39DD1-FF16-0C40-9768-6C564B945CAB}"/>
              </a:ext>
            </a:extLst>
          </p:cNvPr>
          <p:cNvPicPr>
            <a:picLocks noChangeAspect="1" noChangeArrowheads="1"/>
          </p:cNvPicPr>
          <p:nvPr/>
        </p:nvPicPr>
        <p:blipFill rotWithShape="1">
          <a:blip r:embed="rId3"/>
          <a:srcRect l="32675" t="2729" r="37400" b="88865"/>
          <a:stretch/>
        </p:blipFill>
        <p:spPr bwMode="auto">
          <a:xfrm>
            <a:off x="6228184" y="28075"/>
            <a:ext cx="2736304" cy="576065"/>
          </a:xfrm>
          <a:prstGeom prst="rect">
            <a:avLst/>
          </a:prstGeom>
          <a:noFill/>
          <a:ln w="9525">
            <a:noFill/>
            <a:miter lim="800000"/>
            <a:headEnd/>
            <a:tailEnd/>
          </a:ln>
        </p:spPr>
      </p:pic>
    </p:spTree>
    <p:extLst>
      <p:ext uri="{BB962C8B-B14F-4D97-AF65-F5344CB8AC3E}">
        <p14:creationId xmlns:p14="http://schemas.microsoft.com/office/powerpoint/2010/main" val="3249441763"/>
      </p:ext>
    </p:extLst>
  </p:cSld>
  <p:clrMapOvr>
    <a:masterClrMapping/>
  </p:clrMapOvr>
  <p:transition>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7DA3CC8-B64C-374F-8F55-DD3545AFB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1" name="TextBox 10"/>
          <p:cNvSpPr txBox="1"/>
          <p:nvPr/>
        </p:nvSpPr>
        <p:spPr>
          <a:xfrm>
            <a:off x="251520" y="190381"/>
            <a:ext cx="9001000" cy="707886"/>
          </a:xfrm>
          <a:prstGeom prst="rect">
            <a:avLst/>
          </a:prstGeom>
          <a:noFill/>
        </p:spPr>
        <p:txBody>
          <a:bodyPr wrap="square" rtlCol="0">
            <a:spAutoFit/>
          </a:bodyPr>
          <a:lstStyle/>
          <a:p>
            <a:r>
              <a:rPr lang="pt-BR" sz="3600" dirty="0">
                <a:solidFill>
                  <a:srgbClr val="003300"/>
                </a:solidFill>
                <a:latin typeface="Arial"/>
                <a:cs typeface="Arial"/>
              </a:rPr>
              <a:t>IV - 200 Anos Depois</a:t>
            </a:r>
            <a:r>
              <a:rPr lang="pt-BR" sz="4000" dirty="0">
                <a:solidFill>
                  <a:srgbClr val="003300"/>
                </a:solidFill>
                <a:latin typeface="Arial"/>
                <a:cs typeface="Arial"/>
              </a:rPr>
              <a:t>…</a:t>
            </a:r>
            <a:r>
              <a:rPr lang="pt-BR" sz="2400" dirty="0">
                <a:solidFill>
                  <a:srgbClr val="003300"/>
                </a:solidFill>
                <a:latin typeface="Arial"/>
                <a:cs typeface="Arial"/>
              </a:rPr>
              <a:t>Sociedades Missionárias</a:t>
            </a:r>
          </a:p>
        </p:txBody>
      </p:sp>
      <p:pic>
        <p:nvPicPr>
          <p:cNvPr id="13" name="Espaço Reservado para Conteúdo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340768"/>
            <a:ext cx="4629706" cy="30664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Image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1920" y="3212976"/>
            <a:ext cx="5112568" cy="33862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93786493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7C4103F-E8B3-9741-96A2-6CE927E4E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6" name="TextBox 15"/>
          <p:cNvSpPr txBox="1"/>
          <p:nvPr/>
        </p:nvSpPr>
        <p:spPr>
          <a:xfrm>
            <a:off x="251520" y="190381"/>
            <a:ext cx="9001000" cy="646331"/>
          </a:xfrm>
          <a:prstGeom prst="rect">
            <a:avLst/>
          </a:prstGeom>
          <a:noFill/>
        </p:spPr>
        <p:txBody>
          <a:bodyPr wrap="square" rtlCol="0">
            <a:spAutoFit/>
          </a:bodyPr>
          <a:lstStyle/>
          <a:p>
            <a:r>
              <a:rPr lang="pt-BR" sz="3600" dirty="0">
                <a:solidFill>
                  <a:srgbClr val="003300"/>
                </a:solidFill>
                <a:latin typeface="Arial"/>
                <a:cs typeface="Arial"/>
              </a:rPr>
              <a:t>IV - 200 Anos Depois… - </a:t>
            </a:r>
            <a:r>
              <a:rPr lang="pt-BR" sz="2400" dirty="0">
                <a:solidFill>
                  <a:srgbClr val="003300"/>
                </a:solidFill>
                <a:latin typeface="Arial"/>
                <a:cs typeface="Arial"/>
              </a:rPr>
              <a:t>Os Morávios</a:t>
            </a:r>
          </a:p>
        </p:txBody>
      </p:sp>
      <p:pic>
        <p:nvPicPr>
          <p:cNvPr id="17" name="Espaço Reservado para Conteúdo 4"/>
          <p:cNvPicPr>
            <a:picLocks noChangeAspect="1"/>
          </p:cNvPicPr>
          <p:nvPr/>
        </p:nvPicPr>
        <p:blipFill rotWithShape="1">
          <a:blip r:embed="rId4">
            <a:extLst>
              <a:ext uri="{28A0092B-C50C-407E-A947-70E740481C1C}">
                <a14:useLocalDpi xmlns:a14="http://schemas.microsoft.com/office/drawing/2010/main" val="0"/>
              </a:ext>
            </a:extLst>
          </a:blip>
          <a:srcRect l="1" r="583" b="8530"/>
          <a:stretch/>
        </p:blipFill>
        <p:spPr>
          <a:xfrm>
            <a:off x="910208" y="1268760"/>
            <a:ext cx="6326088" cy="38802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5354218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B54081-CDE4-7444-A98F-C49D27D40F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6" name="TextBox 15"/>
          <p:cNvSpPr txBox="1"/>
          <p:nvPr/>
        </p:nvSpPr>
        <p:spPr>
          <a:xfrm>
            <a:off x="251520" y="190381"/>
            <a:ext cx="9001000" cy="646331"/>
          </a:xfrm>
          <a:prstGeom prst="rect">
            <a:avLst/>
          </a:prstGeom>
          <a:noFill/>
        </p:spPr>
        <p:txBody>
          <a:bodyPr wrap="square" rtlCol="0">
            <a:spAutoFit/>
          </a:bodyPr>
          <a:lstStyle/>
          <a:p>
            <a:r>
              <a:rPr lang="pt-BR" sz="3600" dirty="0">
                <a:solidFill>
                  <a:srgbClr val="003300"/>
                </a:solidFill>
                <a:latin typeface="Arial"/>
                <a:cs typeface="Arial"/>
              </a:rPr>
              <a:t>IV - 200 Anos Depois… - </a:t>
            </a:r>
            <a:r>
              <a:rPr lang="pt-BR" sz="2400" dirty="0">
                <a:solidFill>
                  <a:srgbClr val="003300"/>
                </a:solidFill>
                <a:latin typeface="Arial"/>
                <a:cs typeface="Arial"/>
              </a:rPr>
              <a:t>Os Valdenses</a:t>
            </a:r>
          </a:p>
        </p:txBody>
      </p:sp>
      <p:pic>
        <p:nvPicPr>
          <p:cNvPr id="18" name="Espaço Reservado para Conteúdo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632" y="1340768"/>
            <a:ext cx="5976664" cy="39585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1534595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692D2DE-CE08-0445-9133-E920F6792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5" name="TextBox 14"/>
          <p:cNvSpPr txBox="1"/>
          <p:nvPr/>
        </p:nvSpPr>
        <p:spPr>
          <a:xfrm>
            <a:off x="6012160" y="2708920"/>
            <a:ext cx="3672408" cy="1077218"/>
          </a:xfrm>
          <a:prstGeom prst="rect">
            <a:avLst/>
          </a:prstGeom>
          <a:noFill/>
        </p:spPr>
        <p:txBody>
          <a:bodyPr wrap="square" rtlCol="0">
            <a:spAutoFit/>
          </a:bodyPr>
          <a:lstStyle/>
          <a:p>
            <a:pPr algn="ctr"/>
            <a:r>
              <a:rPr lang="pt-BR" sz="3200">
                <a:solidFill>
                  <a:srgbClr val="003300"/>
                </a:solidFill>
              </a:rPr>
              <a:t>Colégio de</a:t>
            </a:r>
          </a:p>
          <a:p>
            <a:pPr algn="ctr"/>
            <a:r>
              <a:rPr lang="pt-BR" sz="3200">
                <a:solidFill>
                  <a:srgbClr val="003300"/>
                </a:solidFill>
              </a:rPr>
              <a:t>Barba</a:t>
            </a:r>
            <a:endParaRPr lang="pt-BR" sz="2400">
              <a:solidFill>
                <a:srgbClr val="003300"/>
              </a:solidFill>
            </a:endParaRPr>
          </a:p>
        </p:txBody>
      </p:sp>
      <p:pic>
        <p:nvPicPr>
          <p:cNvPr id="3" name="Picture 2" descr="1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07775">
            <a:off x="251520" y="1511609"/>
            <a:ext cx="6409498" cy="42452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4" name="TextBox 13"/>
          <p:cNvSpPr txBox="1"/>
          <p:nvPr/>
        </p:nvSpPr>
        <p:spPr>
          <a:xfrm>
            <a:off x="395536" y="190381"/>
            <a:ext cx="7920880" cy="646331"/>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 - </a:t>
            </a:r>
            <a:r>
              <a:rPr lang="pt-BR" sz="2800" dirty="0">
                <a:solidFill>
                  <a:srgbClr val="003300"/>
                </a:solidFill>
                <a:latin typeface="Arial"/>
                <a:cs typeface="Arial"/>
              </a:rPr>
              <a:t>Treinamento</a:t>
            </a:r>
          </a:p>
        </p:txBody>
      </p:sp>
    </p:spTree>
    <p:extLst>
      <p:ext uri="{BB962C8B-B14F-4D97-AF65-F5344CB8AC3E}">
        <p14:creationId xmlns:p14="http://schemas.microsoft.com/office/powerpoint/2010/main" val="393673430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4E8B1C9-8791-D041-BE72-04E6C724C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4644008" y="2505670"/>
            <a:ext cx="4139952" cy="954107"/>
          </a:xfrm>
          <a:prstGeom prst="rect">
            <a:avLst/>
          </a:prstGeom>
          <a:noFill/>
        </p:spPr>
        <p:txBody>
          <a:bodyPr wrap="square" rtlCol="0">
            <a:spAutoFit/>
          </a:bodyPr>
          <a:lstStyle/>
          <a:p>
            <a:pPr lvl="1" algn="ctr"/>
            <a:r>
              <a:rPr lang="en-US" sz="2800" dirty="0" err="1">
                <a:solidFill>
                  <a:srgbClr val="003300"/>
                </a:solidFill>
              </a:rPr>
              <a:t>Chamforans</a:t>
            </a:r>
            <a:endParaRPr lang="en-US" sz="2800" dirty="0">
              <a:solidFill>
                <a:srgbClr val="003300"/>
              </a:solidFill>
            </a:endParaRPr>
          </a:p>
          <a:p>
            <a:pPr lvl="1" algn="ctr"/>
            <a:r>
              <a:rPr lang="en-US" sz="2800" dirty="0">
                <a:solidFill>
                  <a:srgbClr val="003300"/>
                </a:solidFill>
              </a:rPr>
              <a:t>12 de </a:t>
            </a:r>
            <a:r>
              <a:rPr lang="en-US" sz="2800" dirty="0" err="1">
                <a:solidFill>
                  <a:srgbClr val="003300"/>
                </a:solidFill>
              </a:rPr>
              <a:t>Outubro</a:t>
            </a:r>
            <a:r>
              <a:rPr lang="en-US" sz="2800" dirty="0">
                <a:solidFill>
                  <a:srgbClr val="003300"/>
                </a:solidFill>
              </a:rPr>
              <a:t> 1532.</a:t>
            </a:r>
          </a:p>
        </p:txBody>
      </p:sp>
      <p:pic>
        <p:nvPicPr>
          <p:cNvPr id="3" name="Picture 2" descr="DSC_066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032011">
            <a:off x="-90165" y="2149799"/>
            <a:ext cx="5435897" cy="3600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5" name="TextBox 14"/>
          <p:cNvSpPr txBox="1"/>
          <p:nvPr/>
        </p:nvSpPr>
        <p:spPr>
          <a:xfrm>
            <a:off x="251520" y="190381"/>
            <a:ext cx="9001000" cy="646331"/>
          </a:xfrm>
          <a:prstGeom prst="rect">
            <a:avLst/>
          </a:prstGeom>
          <a:noFill/>
        </p:spPr>
        <p:txBody>
          <a:bodyPr wrap="square" rtlCol="0">
            <a:spAutoFit/>
          </a:bodyPr>
          <a:lstStyle/>
          <a:p>
            <a:r>
              <a:rPr lang="pt-BR" sz="3600" dirty="0">
                <a:solidFill>
                  <a:srgbClr val="003300"/>
                </a:solidFill>
                <a:latin typeface="Arial"/>
                <a:cs typeface="Arial"/>
              </a:rPr>
              <a:t>IV - 200 Anos Depois… - </a:t>
            </a:r>
            <a:r>
              <a:rPr lang="pt-BR" sz="2400" dirty="0">
                <a:solidFill>
                  <a:srgbClr val="003300"/>
                </a:solidFill>
                <a:latin typeface="Arial"/>
                <a:cs typeface="Arial"/>
              </a:rPr>
              <a:t>Os Valdenses</a:t>
            </a:r>
          </a:p>
        </p:txBody>
      </p:sp>
    </p:spTree>
    <p:extLst>
      <p:ext uri="{BB962C8B-B14F-4D97-AF65-F5344CB8AC3E}">
        <p14:creationId xmlns:p14="http://schemas.microsoft.com/office/powerpoint/2010/main" val="226179465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0B39F6C-758E-CD45-84EF-62325C6A14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1" name="TextBox 10"/>
          <p:cNvSpPr txBox="1"/>
          <p:nvPr/>
        </p:nvSpPr>
        <p:spPr>
          <a:xfrm>
            <a:off x="360040" y="2477214"/>
            <a:ext cx="8244408" cy="1815882"/>
          </a:xfrm>
          <a:prstGeom prst="rect">
            <a:avLst/>
          </a:prstGeom>
          <a:noFill/>
        </p:spPr>
        <p:txBody>
          <a:bodyPr wrap="square" rtlCol="0">
            <a:spAutoFit/>
          </a:bodyPr>
          <a:lstStyle/>
          <a:p>
            <a:pPr lvl="1" algn="just"/>
            <a:r>
              <a:rPr lang="pt-BR" sz="2800" dirty="0">
                <a:solidFill>
                  <a:srgbClr val="003300"/>
                </a:solidFill>
              </a:rPr>
              <a:t>Falharam em manter viva a visão que os levaram aos pontos mais remotos deste planeta e que os habilitaram a suportar com resignação e confiança as mais terríveis de formas de perseguição e morte. </a:t>
            </a:r>
          </a:p>
        </p:txBody>
      </p:sp>
      <p:sp>
        <p:nvSpPr>
          <p:cNvPr id="14" name="TextBox 13"/>
          <p:cNvSpPr txBox="1"/>
          <p:nvPr/>
        </p:nvSpPr>
        <p:spPr>
          <a:xfrm>
            <a:off x="251520" y="190381"/>
            <a:ext cx="9001000" cy="646331"/>
          </a:xfrm>
          <a:prstGeom prst="rect">
            <a:avLst/>
          </a:prstGeom>
          <a:noFill/>
        </p:spPr>
        <p:txBody>
          <a:bodyPr wrap="square" rtlCol="0">
            <a:spAutoFit/>
          </a:bodyPr>
          <a:lstStyle/>
          <a:p>
            <a:r>
              <a:rPr lang="pt-BR" sz="3600" dirty="0">
                <a:solidFill>
                  <a:srgbClr val="003300"/>
                </a:solidFill>
                <a:latin typeface="Arial"/>
                <a:cs typeface="Arial"/>
              </a:rPr>
              <a:t>IV - 200 Anos Depois...</a:t>
            </a:r>
            <a:endParaRPr lang="pt-BR" sz="2400" dirty="0">
              <a:solidFill>
                <a:srgbClr val="003300"/>
              </a:solidFill>
              <a:latin typeface="Arial"/>
              <a:cs typeface="Arial"/>
            </a:endParaRPr>
          </a:p>
        </p:txBody>
      </p:sp>
    </p:spTree>
    <p:extLst>
      <p:ext uri="{BB962C8B-B14F-4D97-AF65-F5344CB8AC3E}">
        <p14:creationId xmlns:p14="http://schemas.microsoft.com/office/powerpoint/2010/main" val="413502781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B8B08F-74E5-9943-BA04-E713463917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251520" y="190381"/>
            <a:ext cx="9001000" cy="646331"/>
          </a:xfrm>
          <a:prstGeom prst="rect">
            <a:avLst/>
          </a:prstGeom>
          <a:noFill/>
        </p:spPr>
        <p:txBody>
          <a:bodyPr wrap="square" rtlCol="0">
            <a:spAutoFit/>
          </a:bodyPr>
          <a:lstStyle/>
          <a:p>
            <a:r>
              <a:rPr lang="pt-BR" sz="3600" dirty="0">
                <a:solidFill>
                  <a:srgbClr val="003300"/>
                </a:solidFill>
                <a:latin typeface="Arial"/>
                <a:cs typeface="Arial"/>
              </a:rPr>
              <a:t>V - O Diferencial do Adventismo</a:t>
            </a:r>
            <a:endParaRPr lang="pt-BR" sz="2400" dirty="0">
              <a:solidFill>
                <a:srgbClr val="003300"/>
              </a:solidFill>
              <a:latin typeface="Arial"/>
              <a:cs typeface="Arial"/>
            </a:endParaRPr>
          </a:p>
        </p:txBody>
      </p:sp>
      <p:pic>
        <p:nvPicPr>
          <p:cNvPr id="9" name="Picture 8" descr="logoIASD-pret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736" y="1512168"/>
            <a:ext cx="3645024" cy="3645024"/>
          </a:xfrm>
          <a:prstGeom prst="rect">
            <a:avLst/>
          </a:prstGeom>
        </p:spPr>
      </p:pic>
    </p:spTree>
    <p:extLst>
      <p:ext uri="{BB962C8B-B14F-4D97-AF65-F5344CB8AC3E}">
        <p14:creationId xmlns:p14="http://schemas.microsoft.com/office/powerpoint/2010/main" val="419668966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5530" y="0"/>
            <a:ext cx="9153830" cy="6848475"/>
            <a:chOff x="-15530" y="0"/>
            <a:chExt cx="9153830" cy="6848475"/>
          </a:xfrm>
        </p:grpSpPr>
        <p:grpSp>
          <p:nvGrpSpPr>
            <p:cNvPr id="6" name="Grupo 5"/>
            <p:cNvGrpSpPr/>
            <p:nvPr/>
          </p:nvGrpSpPr>
          <p:grpSpPr>
            <a:xfrm>
              <a:off x="5700" y="7938"/>
              <a:ext cx="9132600" cy="6840537"/>
              <a:chOff x="5700" y="7938"/>
              <a:chExt cx="9132600" cy="6840537"/>
            </a:xfrm>
          </p:grpSpPr>
          <p:pic>
            <p:nvPicPr>
              <p:cNvPr id="7" name="Picture 1033" descr="Slide03"/>
              <p:cNvPicPr>
                <a:picLocks noChangeAspect="1" noChangeArrowheads="1"/>
              </p:cNvPicPr>
              <p:nvPr/>
            </p:nvPicPr>
            <p:blipFill>
              <a:blip r:embed="rId3"/>
              <a:srcRect/>
              <a:stretch>
                <a:fillRect/>
              </a:stretch>
            </p:blipFill>
            <p:spPr bwMode="auto">
              <a:xfrm>
                <a:off x="7938" y="7938"/>
                <a:ext cx="9128125" cy="6840537"/>
              </a:xfrm>
              <a:prstGeom prst="rect">
                <a:avLst/>
              </a:prstGeom>
              <a:noFill/>
              <a:ln w="9525">
                <a:noFill/>
                <a:miter lim="800000"/>
                <a:headEnd/>
                <a:tailEnd/>
              </a:ln>
            </p:spPr>
          </p:pic>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0" y="7938"/>
                <a:ext cx="9132600" cy="612750"/>
              </a:xfrm>
              <a:prstGeom prst="rect">
                <a:avLst/>
              </a:prstGeom>
            </p:spPr>
          </p:pic>
        </p:grpSp>
        <p:grpSp>
          <p:nvGrpSpPr>
            <p:cNvPr id="5" name="Group 4"/>
            <p:cNvGrpSpPr/>
            <p:nvPr/>
          </p:nvGrpSpPr>
          <p:grpSpPr>
            <a:xfrm>
              <a:off x="-15530" y="0"/>
              <a:ext cx="9144000" cy="3222985"/>
              <a:chOff x="-15530" y="0"/>
              <a:chExt cx="9144000" cy="3222985"/>
            </a:xfrm>
          </p:grpSpPr>
          <p:pic>
            <p:nvPicPr>
              <p:cNvPr id="2" name="Picture 1" descr="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30" y="0"/>
                <a:ext cx="9144000" cy="3222985"/>
              </a:xfrm>
              <a:prstGeom prst="rect">
                <a:avLst/>
              </a:prstGeom>
            </p:spPr>
          </p:pic>
          <p:cxnSp>
            <p:nvCxnSpPr>
              <p:cNvPr id="4" name="Straight Connector 3"/>
              <p:cNvCxnSpPr/>
              <p:nvPr/>
            </p:nvCxnSpPr>
            <p:spPr>
              <a:xfrm>
                <a:off x="0" y="1052736"/>
                <a:ext cx="7452320" cy="0"/>
              </a:xfrm>
              <a:prstGeom prst="line">
                <a:avLst/>
              </a:prstGeom>
              <a:ln>
                <a:solidFill>
                  <a:srgbClr val="003300"/>
                </a:solidFill>
              </a:ln>
            </p:spPr>
            <p:style>
              <a:lnRef idx="2">
                <a:schemeClr val="accent1"/>
              </a:lnRef>
              <a:fillRef idx="0">
                <a:schemeClr val="accent1"/>
              </a:fillRef>
              <a:effectRef idx="1">
                <a:schemeClr val="accent1"/>
              </a:effectRef>
              <a:fontRef idx="minor">
                <a:schemeClr val="tx1"/>
              </a:fontRef>
            </p:style>
          </p:cxnSp>
        </p:grpSp>
      </p:grpSp>
      <p:sp>
        <p:nvSpPr>
          <p:cNvPr id="14" name="TextBox 13"/>
          <p:cNvSpPr txBox="1"/>
          <p:nvPr/>
        </p:nvSpPr>
        <p:spPr>
          <a:xfrm>
            <a:off x="251520" y="190381"/>
            <a:ext cx="9001000" cy="646331"/>
          </a:xfrm>
          <a:prstGeom prst="rect">
            <a:avLst/>
          </a:prstGeom>
          <a:noFill/>
        </p:spPr>
        <p:txBody>
          <a:bodyPr wrap="square" rtlCol="0">
            <a:spAutoFit/>
          </a:bodyPr>
          <a:lstStyle/>
          <a:p>
            <a:r>
              <a:rPr lang="pt-BR" sz="3600" dirty="0">
                <a:solidFill>
                  <a:srgbClr val="003300"/>
                </a:solidFill>
                <a:latin typeface="Arial"/>
                <a:cs typeface="Arial"/>
              </a:rPr>
              <a:t>V - O Diferencial do Adventismo</a:t>
            </a:r>
            <a:endParaRPr lang="pt-BR" sz="2400" dirty="0">
              <a:solidFill>
                <a:srgbClr val="003300"/>
              </a:solidFill>
              <a:latin typeface="Arial"/>
              <a:cs typeface="Arial"/>
            </a:endParaRPr>
          </a:p>
        </p:txBody>
      </p:sp>
      <p:pic>
        <p:nvPicPr>
          <p:cNvPr id="3" name="Picture 2" descr="DSC_0365_2.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3648" y="1316454"/>
            <a:ext cx="5976664" cy="39585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4979086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A5219E-7CDF-3D45-A87E-DC840850F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251520" y="190381"/>
            <a:ext cx="9001000" cy="646331"/>
          </a:xfrm>
          <a:prstGeom prst="rect">
            <a:avLst/>
          </a:prstGeom>
          <a:noFill/>
        </p:spPr>
        <p:txBody>
          <a:bodyPr wrap="square" rtlCol="0">
            <a:spAutoFit/>
          </a:bodyPr>
          <a:lstStyle/>
          <a:p>
            <a:r>
              <a:rPr lang="pt-BR" sz="3600" dirty="0">
                <a:solidFill>
                  <a:srgbClr val="003300"/>
                </a:solidFill>
                <a:latin typeface="Arial"/>
                <a:cs typeface="Arial"/>
              </a:rPr>
              <a:t>V - O Diferencial do Adventismo</a:t>
            </a:r>
            <a:endParaRPr lang="pt-BR" sz="2400" dirty="0">
              <a:solidFill>
                <a:srgbClr val="003300"/>
              </a:solidFill>
              <a:latin typeface="Arial"/>
              <a:cs typeface="Arial"/>
            </a:endParaRPr>
          </a:p>
        </p:txBody>
      </p:sp>
      <p:sp>
        <p:nvSpPr>
          <p:cNvPr id="11" name="TextBox 10"/>
          <p:cNvSpPr txBox="1"/>
          <p:nvPr/>
        </p:nvSpPr>
        <p:spPr>
          <a:xfrm>
            <a:off x="360040" y="2110204"/>
            <a:ext cx="8244408" cy="2677656"/>
          </a:xfrm>
          <a:prstGeom prst="rect">
            <a:avLst/>
          </a:prstGeom>
          <a:noFill/>
        </p:spPr>
        <p:txBody>
          <a:bodyPr wrap="square" rtlCol="0">
            <a:spAutoFit/>
          </a:bodyPr>
          <a:lstStyle/>
          <a:p>
            <a:pPr lvl="1" algn="just"/>
            <a:r>
              <a:rPr lang="pt-BR" sz="2800" dirty="0">
                <a:solidFill>
                  <a:srgbClr val="003300"/>
                </a:solidFill>
              </a:rPr>
              <a:t>“É uma situação quase embaraçosa estarmos comemorando 150 anos, mas ao mesmo tempo isto é também uma afirmação da nossa fé na volta de Jesus”.</a:t>
            </a:r>
          </a:p>
          <a:p>
            <a:pPr lvl="1" algn="just"/>
            <a:endParaRPr lang="pt-BR" sz="2800" dirty="0">
              <a:solidFill>
                <a:srgbClr val="003300"/>
              </a:solidFill>
            </a:endParaRPr>
          </a:p>
          <a:p>
            <a:pPr lvl="1" algn="just"/>
            <a:r>
              <a:rPr lang="pt-BR" sz="2800" dirty="0">
                <a:solidFill>
                  <a:srgbClr val="003300"/>
                </a:solidFill>
              </a:rPr>
              <a:t>					Lisa </a:t>
            </a:r>
            <a:r>
              <a:rPr lang="pt-BR" sz="2800" dirty="0" err="1">
                <a:solidFill>
                  <a:srgbClr val="003300"/>
                </a:solidFill>
              </a:rPr>
              <a:t>Beardsley-Hardy</a:t>
            </a:r>
            <a:r>
              <a:rPr lang="pt-BR" sz="2800" dirty="0">
                <a:solidFill>
                  <a:srgbClr val="003300"/>
                </a:solidFill>
              </a:rPr>
              <a:t> </a:t>
            </a:r>
          </a:p>
        </p:txBody>
      </p:sp>
    </p:spTree>
    <p:extLst>
      <p:ext uri="{BB962C8B-B14F-4D97-AF65-F5344CB8AC3E}">
        <p14:creationId xmlns:p14="http://schemas.microsoft.com/office/powerpoint/2010/main" val="305641861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D310B5D-A505-5744-B118-F4770F990E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sp>
        <p:nvSpPr>
          <p:cNvPr id="14" name="TextBox 13"/>
          <p:cNvSpPr txBox="1"/>
          <p:nvPr/>
        </p:nvSpPr>
        <p:spPr>
          <a:xfrm>
            <a:off x="251520" y="190381"/>
            <a:ext cx="9001000" cy="646331"/>
          </a:xfrm>
          <a:prstGeom prst="rect">
            <a:avLst/>
          </a:prstGeom>
          <a:noFill/>
        </p:spPr>
        <p:txBody>
          <a:bodyPr wrap="square" rtlCol="0">
            <a:spAutoFit/>
          </a:bodyPr>
          <a:lstStyle/>
          <a:p>
            <a:r>
              <a:rPr lang="pt-BR" sz="3600" dirty="0">
                <a:solidFill>
                  <a:srgbClr val="003300"/>
                </a:solidFill>
                <a:latin typeface="Arial"/>
                <a:cs typeface="Arial"/>
              </a:rPr>
              <a:t>V - O Diferencial do Adventismo</a:t>
            </a:r>
            <a:endParaRPr lang="pt-BR" sz="2400" dirty="0">
              <a:solidFill>
                <a:srgbClr val="003300"/>
              </a:solidFill>
              <a:latin typeface="Arial"/>
              <a:cs typeface="Arial"/>
            </a:endParaRPr>
          </a:p>
        </p:txBody>
      </p:sp>
      <p:sp>
        <p:nvSpPr>
          <p:cNvPr id="11" name="TextBox 10"/>
          <p:cNvSpPr txBox="1"/>
          <p:nvPr/>
        </p:nvSpPr>
        <p:spPr>
          <a:xfrm>
            <a:off x="360040" y="2263512"/>
            <a:ext cx="8244408" cy="2677656"/>
          </a:xfrm>
          <a:prstGeom prst="rect">
            <a:avLst/>
          </a:prstGeom>
          <a:noFill/>
        </p:spPr>
        <p:txBody>
          <a:bodyPr wrap="square" rtlCol="0">
            <a:spAutoFit/>
          </a:bodyPr>
          <a:lstStyle/>
          <a:p>
            <a:pPr lvl="1" algn="just"/>
            <a:r>
              <a:rPr lang="pt-BR" sz="2800" dirty="0">
                <a:solidFill>
                  <a:srgbClr val="003300"/>
                </a:solidFill>
              </a:rPr>
              <a:t>A mensagem da volta de Jesus em conexão com a proclamação do evangelho eterno como forma de preparação do mundo para este evento são o antídoto do Adventismo contra a irrelevância.</a:t>
            </a:r>
          </a:p>
          <a:p>
            <a:pPr lvl="1" algn="just"/>
            <a:endParaRPr lang="pt-BR" sz="2800" dirty="0">
              <a:solidFill>
                <a:srgbClr val="003300"/>
              </a:solidFill>
            </a:endParaRPr>
          </a:p>
          <a:p>
            <a:pPr lvl="1" algn="just"/>
            <a:r>
              <a:rPr lang="pt-BR" sz="2800" dirty="0">
                <a:solidFill>
                  <a:srgbClr val="003300"/>
                </a:solidFill>
              </a:rPr>
              <a:t>					</a:t>
            </a:r>
          </a:p>
        </p:txBody>
      </p:sp>
    </p:spTree>
    <p:extLst>
      <p:ext uri="{BB962C8B-B14F-4D97-AF65-F5344CB8AC3E}">
        <p14:creationId xmlns:p14="http://schemas.microsoft.com/office/powerpoint/2010/main" val="66392139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4" descr="Slide00"/>
          <p:cNvPicPr>
            <a:picLocks noChangeAspect="1" noChangeArrowheads="1"/>
          </p:cNvPicPr>
          <p:nvPr/>
        </p:nvPicPr>
        <p:blipFill>
          <a:blip r:embed="rId3"/>
          <a:srcRect/>
          <a:stretch>
            <a:fillRect/>
          </a:stretch>
        </p:blipFill>
        <p:spPr bwMode="auto">
          <a:xfrm>
            <a:off x="0" y="1588"/>
            <a:ext cx="9144000" cy="6853237"/>
          </a:xfrm>
          <a:prstGeom prst="rect">
            <a:avLst/>
          </a:prstGeom>
          <a:solidFill>
            <a:schemeClr val="accent3">
              <a:lumMod val="50000"/>
            </a:schemeClr>
          </a:solidFill>
          <a:ln w="9525">
            <a:solidFill>
              <a:srgbClr val="003300"/>
            </a:solidFill>
            <a:miter lim="800000"/>
            <a:headEnd/>
            <a:tailEnd/>
          </a:ln>
        </p:spPr>
      </p:pic>
      <p:pic>
        <p:nvPicPr>
          <p:cNvPr id="2" name="Picture 1" descr="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80728"/>
            <a:ext cx="9144000" cy="1497450"/>
          </a:xfrm>
          <a:prstGeom prst="rect">
            <a:avLst/>
          </a:prstGeom>
          <a:solidFill>
            <a:schemeClr val="tx1"/>
          </a:solidFill>
          <a:ln>
            <a:noFill/>
          </a:ln>
        </p:spPr>
      </p:pic>
      <p:sp>
        <p:nvSpPr>
          <p:cNvPr id="3" name="TextBox 2"/>
          <p:cNvSpPr txBox="1"/>
          <p:nvPr/>
        </p:nvSpPr>
        <p:spPr>
          <a:xfrm>
            <a:off x="467544" y="1301859"/>
            <a:ext cx="8136904" cy="830997"/>
          </a:xfrm>
          <a:prstGeom prst="rect">
            <a:avLst/>
          </a:prstGeom>
          <a:noFill/>
        </p:spPr>
        <p:txBody>
          <a:bodyPr wrap="square" rtlCol="0">
            <a:spAutoFit/>
          </a:bodyPr>
          <a:lstStyle/>
          <a:p>
            <a:pPr algn="ctr"/>
            <a:r>
              <a:rPr lang="en-US" sz="4800" b="1" dirty="0" err="1">
                <a:solidFill>
                  <a:srgbClr val="003300"/>
                </a:solidFill>
                <a:latin typeface="Arial"/>
                <a:cs typeface="Arial"/>
              </a:rPr>
              <a:t>Mantenha</a:t>
            </a:r>
            <a:r>
              <a:rPr lang="en-US" sz="4800" b="1" dirty="0">
                <a:solidFill>
                  <a:srgbClr val="003300"/>
                </a:solidFill>
                <a:latin typeface="Arial"/>
                <a:cs typeface="Arial"/>
              </a:rPr>
              <a:t> viva a </a:t>
            </a:r>
            <a:r>
              <a:rPr lang="en-US" sz="4800" b="1" dirty="0" err="1">
                <a:solidFill>
                  <a:srgbClr val="003300"/>
                </a:solidFill>
                <a:latin typeface="Arial"/>
                <a:cs typeface="Arial"/>
              </a:rPr>
              <a:t>visão</a:t>
            </a:r>
            <a:r>
              <a:rPr lang="en-US" sz="4000" b="1" dirty="0">
                <a:solidFill>
                  <a:srgbClr val="003300"/>
                </a:solidFill>
                <a:latin typeface="Arial"/>
                <a:cs typeface="Arial"/>
              </a:rPr>
              <a:t>!</a:t>
            </a:r>
            <a:endParaRPr lang="en-US" sz="4800" b="1" dirty="0">
              <a:solidFill>
                <a:srgbClr val="003300"/>
              </a:solidFill>
              <a:latin typeface="Arial"/>
              <a:cs typeface="Arial"/>
            </a:endParaRPr>
          </a:p>
        </p:txBody>
      </p:sp>
      <p:pic>
        <p:nvPicPr>
          <p:cNvPr id="7" name="Picture 4" descr="Slide00">
            <a:extLst>
              <a:ext uri="{FF2B5EF4-FFF2-40B4-BE49-F238E27FC236}">
                <a16:creationId xmlns:a16="http://schemas.microsoft.com/office/drawing/2014/main" id="{41F39DD1-FF16-0C40-9768-6C564B945CAB}"/>
              </a:ext>
            </a:extLst>
          </p:cNvPr>
          <p:cNvPicPr>
            <a:picLocks noChangeAspect="1" noChangeArrowheads="1"/>
          </p:cNvPicPr>
          <p:nvPr/>
        </p:nvPicPr>
        <p:blipFill rotWithShape="1">
          <a:blip r:embed="rId3"/>
          <a:srcRect l="32675" t="2729" r="37400" b="88865"/>
          <a:stretch/>
        </p:blipFill>
        <p:spPr bwMode="auto">
          <a:xfrm>
            <a:off x="6228184" y="28075"/>
            <a:ext cx="2736304" cy="576065"/>
          </a:xfrm>
          <a:prstGeom prst="rect">
            <a:avLst/>
          </a:prstGeom>
          <a:noFill/>
          <a:ln w="9525">
            <a:noFill/>
            <a:miter lim="800000"/>
            <a:headEnd/>
            <a:tailEnd/>
          </a:ln>
        </p:spPr>
      </p:pic>
    </p:spTree>
    <p:extLst>
      <p:ext uri="{BB962C8B-B14F-4D97-AF65-F5344CB8AC3E}">
        <p14:creationId xmlns:p14="http://schemas.microsoft.com/office/powerpoint/2010/main" val="1399646555"/>
      </p:ext>
    </p:extLst>
  </p:cSld>
  <p:clrMapOvr>
    <a:masterClrMapping/>
  </p:clrMapOvr>
  <p:transition>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399610C-D49F-914A-84DD-2FD85244BF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pic>
        <p:nvPicPr>
          <p:cNvPr id="9" name="Picture 8" descr="1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14180">
            <a:off x="344553" y="1590415"/>
            <a:ext cx="6198700" cy="41056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3" name="TextBox 12"/>
          <p:cNvSpPr txBox="1"/>
          <p:nvPr/>
        </p:nvSpPr>
        <p:spPr>
          <a:xfrm>
            <a:off x="6012160" y="2708920"/>
            <a:ext cx="3672408" cy="1077218"/>
          </a:xfrm>
          <a:prstGeom prst="rect">
            <a:avLst/>
          </a:prstGeom>
          <a:noFill/>
        </p:spPr>
        <p:txBody>
          <a:bodyPr wrap="square" rtlCol="0">
            <a:spAutoFit/>
          </a:bodyPr>
          <a:lstStyle/>
          <a:p>
            <a:pPr algn="ctr"/>
            <a:r>
              <a:rPr lang="pt-BR" sz="3200" dirty="0">
                <a:solidFill>
                  <a:srgbClr val="003300"/>
                </a:solidFill>
              </a:rPr>
              <a:t>Colégio de</a:t>
            </a:r>
          </a:p>
          <a:p>
            <a:pPr algn="ctr"/>
            <a:r>
              <a:rPr lang="pt-BR" sz="3200" dirty="0">
                <a:solidFill>
                  <a:srgbClr val="003300"/>
                </a:solidFill>
              </a:rPr>
              <a:t>Barba</a:t>
            </a:r>
            <a:endParaRPr lang="pt-BR" sz="2400" dirty="0">
              <a:solidFill>
                <a:srgbClr val="003300"/>
              </a:solidFill>
            </a:endParaRPr>
          </a:p>
        </p:txBody>
      </p:sp>
      <p:sp>
        <p:nvSpPr>
          <p:cNvPr id="15" name="TextBox 14"/>
          <p:cNvSpPr txBox="1"/>
          <p:nvPr/>
        </p:nvSpPr>
        <p:spPr>
          <a:xfrm>
            <a:off x="395536" y="190381"/>
            <a:ext cx="7920880" cy="646331"/>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 - </a:t>
            </a:r>
            <a:r>
              <a:rPr lang="pt-BR" sz="2800" dirty="0">
                <a:solidFill>
                  <a:srgbClr val="003300"/>
                </a:solidFill>
                <a:latin typeface="Arial"/>
                <a:cs typeface="Arial"/>
              </a:rPr>
              <a:t>Treinamento</a:t>
            </a:r>
          </a:p>
        </p:txBody>
      </p:sp>
    </p:spTree>
    <p:extLst>
      <p:ext uri="{BB962C8B-B14F-4D97-AF65-F5344CB8AC3E}">
        <p14:creationId xmlns:p14="http://schemas.microsoft.com/office/powerpoint/2010/main" val="34505512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D891AA0-8C72-D445-9122-772F1841E5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 y="20552"/>
            <a:ext cx="9171568" cy="6837448"/>
          </a:xfrm>
          <a:prstGeom prst="rect">
            <a:avLst/>
          </a:prstGeom>
        </p:spPr>
      </p:pic>
      <p:pic>
        <p:nvPicPr>
          <p:cNvPr id="3" name="Picture 2" descr="1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63898">
            <a:off x="239712" y="1548346"/>
            <a:ext cx="6303801" cy="41752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6" name="TextBox 15"/>
          <p:cNvSpPr txBox="1"/>
          <p:nvPr/>
        </p:nvSpPr>
        <p:spPr>
          <a:xfrm>
            <a:off x="6012160" y="2708920"/>
            <a:ext cx="3672408" cy="1077218"/>
          </a:xfrm>
          <a:prstGeom prst="rect">
            <a:avLst/>
          </a:prstGeom>
          <a:noFill/>
        </p:spPr>
        <p:txBody>
          <a:bodyPr wrap="square" rtlCol="0">
            <a:spAutoFit/>
          </a:bodyPr>
          <a:lstStyle/>
          <a:p>
            <a:pPr algn="ctr"/>
            <a:r>
              <a:rPr lang="pt-BR" sz="3200" dirty="0">
                <a:solidFill>
                  <a:srgbClr val="003300"/>
                </a:solidFill>
              </a:rPr>
              <a:t>Colégio de</a:t>
            </a:r>
          </a:p>
          <a:p>
            <a:pPr algn="ctr"/>
            <a:r>
              <a:rPr lang="pt-BR" sz="3200" dirty="0">
                <a:solidFill>
                  <a:srgbClr val="003300"/>
                </a:solidFill>
              </a:rPr>
              <a:t>Barba</a:t>
            </a:r>
            <a:endParaRPr lang="pt-BR" sz="2400" dirty="0">
              <a:solidFill>
                <a:srgbClr val="003300"/>
              </a:solidFill>
            </a:endParaRPr>
          </a:p>
        </p:txBody>
      </p:sp>
      <p:sp>
        <p:nvSpPr>
          <p:cNvPr id="15" name="TextBox 14"/>
          <p:cNvSpPr txBox="1"/>
          <p:nvPr/>
        </p:nvSpPr>
        <p:spPr>
          <a:xfrm>
            <a:off x="395536" y="190381"/>
            <a:ext cx="7920880" cy="646331"/>
          </a:xfrm>
          <a:prstGeom prst="rect">
            <a:avLst/>
          </a:prstGeom>
          <a:noFill/>
        </p:spPr>
        <p:txBody>
          <a:bodyPr wrap="square" rtlCol="0">
            <a:spAutoFit/>
          </a:bodyPr>
          <a:lstStyle/>
          <a:p>
            <a:r>
              <a:rPr lang="pt-BR" sz="3600" dirty="0" err="1">
                <a:solidFill>
                  <a:srgbClr val="003300"/>
                </a:solidFill>
                <a:latin typeface="Arial"/>
                <a:cs typeface="Arial"/>
              </a:rPr>
              <a:t>I</a:t>
            </a:r>
            <a:r>
              <a:rPr lang="pt-BR" sz="3600" dirty="0">
                <a:solidFill>
                  <a:srgbClr val="003300"/>
                </a:solidFill>
                <a:latin typeface="Arial"/>
                <a:cs typeface="Arial"/>
              </a:rPr>
              <a:t> - Os Valdenses - </a:t>
            </a:r>
            <a:r>
              <a:rPr lang="pt-BR" sz="2800" dirty="0">
                <a:solidFill>
                  <a:srgbClr val="003300"/>
                </a:solidFill>
                <a:latin typeface="Arial"/>
                <a:cs typeface="Arial"/>
              </a:rPr>
              <a:t>Treinamento</a:t>
            </a:r>
          </a:p>
        </p:txBody>
      </p:sp>
    </p:spTree>
    <p:extLst>
      <p:ext uri="{BB962C8B-B14F-4D97-AF65-F5344CB8AC3E}">
        <p14:creationId xmlns:p14="http://schemas.microsoft.com/office/powerpoint/2010/main" val="405924295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11878</TotalTime>
  <Words>6767</Words>
  <Application>Microsoft Macintosh PowerPoint</Application>
  <PresentationFormat>On-screen Show (4:3)</PresentationFormat>
  <Paragraphs>444</Paragraphs>
  <Slides>76</Slides>
  <Notes>76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76</vt:i4>
      </vt:variant>
    </vt:vector>
  </HeadingPairs>
  <TitlesOfParts>
    <vt:vector size="79" baseType="lpstr">
      <vt:lpstr>Arial</vt:lpstr>
      <vt:lpstr>Calibri</vt:lpstr>
      <vt:lpstr>Tema do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APaC - Silvano Barbosa</dc:creator>
  <cp:lastModifiedBy>silvano barbosa</cp:lastModifiedBy>
  <cp:revision>274</cp:revision>
  <dcterms:created xsi:type="dcterms:W3CDTF">2012-01-29T19:19:24Z</dcterms:created>
  <dcterms:modified xsi:type="dcterms:W3CDTF">2019-01-29T19:52:03Z</dcterms:modified>
</cp:coreProperties>
</file>