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81" r:id="rId6"/>
    <p:sldId id="260" r:id="rId7"/>
    <p:sldId id="282" r:id="rId8"/>
    <p:sldId id="283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5" autoAdjust="0"/>
    <p:restoredTop sz="93164" autoAdjust="0"/>
  </p:normalViewPr>
  <p:slideViewPr>
    <p:cSldViewPr>
      <p:cViewPr varScale="1">
        <p:scale>
          <a:sx n="62" d="100"/>
          <a:sy n="62" d="100"/>
        </p:scale>
        <p:origin x="16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0F2EEC9-DE38-43D2-8A31-F5F150B365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F7EB761-82C5-49A7-A6F3-2084C024A9B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D6533F91-1304-4C7E-9A76-B5606D7E235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93F29C82-3A88-4069-A8B9-B5D5D57195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F7E0FBE-DA84-44D1-A4FF-511377A2C3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017ACD8-4D01-466F-B3C7-B7F548AB67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6676AB9-0C54-4458-B40B-1D05406ECD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fld id="{1E812B10-AEC2-4A1D-98EF-45F2DA62B6B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78908C87-BD92-4D39-8543-70889921C6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5543E7FD-F760-4F40-A5C8-7792E645E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os estilos de texto mestres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7DFC3F-4A91-44D6-9675-3ECD4DDEEC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BDFECD-6471-4F21-AAFB-8780411B62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fld id="{44C33663-2B11-4462-9785-2C3577A9A7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/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/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3CD1-EA03-4287-A1AD-5A7F9457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33A3D-BEF6-4C49-AB0E-A4DDFABA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11951-7940-47C7-9C64-9EE033E0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3D90A-69D4-405E-B002-6CD3F84FC72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6888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pt-BR" noProof="0"/>
              <a:t>Arraste a imagem para o espaço reservado ou clique no ícone para adicionar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E12A73-2545-402A-8350-19D7491B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1EF61E-C07A-441A-B0BF-0C4D0227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48C704-F732-4915-8C48-BB94AD37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6DF3D-8EBF-4A2E-9AF1-92DE0C27BEB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711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/>
          <a:lstStyle>
            <a:lvl1pPr>
              <a:defRPr sz="24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39FFAA-2B06-4C0E-ACD3-3175A84A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3DA694-C8D4-4FE9-AC6E-86213219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F68D211-5F26-41EA-802F-E864ABAC9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EA833-EC03-4A13-9F3E-070AF3AC98F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88899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>
            <a:extLst>
              <a:ext uri="{FF2B5EF4-FFF2-40B4-BE49-F238E27FC236}">
                <a16:creationId xmlns:a16="http://schemas.microsoft.com/office/drawing/2014/main" id="{B8C94F5D-C1DD-4E39-B316-ED0FBFD8F72E}"/>
              </a:ext>
            </a:extLst>
          </p:cNvPr>
          <p:cNvSpPr txBox="1"/>
          <p:nvPr/>
        </p:nvSpPr>
        <p:spPr>
          <a:xfrm>
            <a:off x="833438" y="787400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6000" dirty="0">
                <a:effectLst/>
                <a:latin typeface="Tahoma" charset="0"/>
              </a:rPr>
              <a:t>“</a:t>
            </a: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38F458EC-CAAD-409F-91A3-5DF42F8B38FE}"/>
              </a:ext>
            </a:extLst>
          </p:cNvPr>
          <p:cNvSpPr txBox="1"/>
          <p:nvPr/>
        </p:nvSpPr>
        <p:spPr>
          <a:xfrm>
            <a:off x="7827963" y="2743200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6000" dirty="0">
                <a:effectLst/>
                <a:latin typeface="Tahoma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/>
          <a:lstStyle>
            <a:lvl1pPr>
              <a:defRPr sz="33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1F22223D-CEE5-4332-B598-DC632C6358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100D2D0-3F7D-457C-9958-46FC7E8EA57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02019A9-C905-4D08-8AFE-9F8AD42FF2C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A3AAF-2550-4596-8AC9-4FE2BD82E6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9597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85D848-254C-4041-A313-1D44169C7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39009F-4CCB-4022-BC0E-36DB913A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88CF4C-61E1-40EC-BC43-6DAB9905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15AB-1A60-4728-BDDD-5D54050E203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7448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3A02077-7050-4280-B8D1-B01578F39A0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B3F7206-8C52-4022-8C4F-2875A355431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690733E-5EA0-4B1B-997A-7E9057BDF09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8D4A-4F85-48C7-B471-B950C2DD2DC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9870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pt-BR" noProof="0"/>
              <a:t>Arraste a imagem para o espaço reservado ou clique no ícone para adicionar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pt-BR" noProof="0"/>
              <a:t>Arraste a imagem para o espaço reservado ou clique no ícone para adicionar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pt-BR" noProof="0"/>
              <a:t>Arraste a imagem para o espaço reservado ou clique no ícone para adicionar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1E1663D-FF20-4F39-9284-FBBCF763C7BC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426BC77-F3CB-43B8-A1AC-994BC97459ED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C230424-A356-4CDA-81F3-155D82C57F42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7660F-8E19-4766-918D-A2EBA2B7C4E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9794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804BC-DFA3-4008-825E-D49110E38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F390A-36E5-40D2-BED5-1113921E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4B7F9-79C3-4440-8905-E2B95458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56507-0C84-4895-A883-AC06D97E1E6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5168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BED1A-4B58-4C27-9B59-4D818B72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B6BE7-C260-4F93-9DE6-D8BB4EC7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8A7FE-71D4-41F7-AC89-1BC48444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5AA9-2B72-46E5-8FBD-20F2EC909BF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242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E2532-6F77-44A9-B3A8-CBE591DB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03D12-D477-456C-8957-493BB53C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3D58C-7CC5-45B1-84DB-17EEA04E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EA873-0DC7-4E1B-B201-AE3EEB2E8E9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617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/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/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970FD-26B1-4184-9329-9F459E87F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87EE5-1CE0-4585-860B-01C1C768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1C439-EF6A-4681-9E93-E4915F8E9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11907-7B52-459A-BA36-113E279AC3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877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343605-6EF6-4382-A089-866107C15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DABC79-D3F5-4685-8B26-438E44FFE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6DC5B7-E516-40F6-8952-6AAB0846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FA535-42CB-4615-9B84-B07A7A47A15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873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/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anchor="b"/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44005F7-8C1E-4347-8093-CE5DE2CFE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B2A2113-ECCB-452C-B3B0-77C08B875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1AFD5B-C588-4716-BB2A-3674CCB3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9BF6-01DC-4659-BB4F-4AAECB71661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3722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99AB7B6-5934-4004-B432-8DA897C6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F029CBF-C956-4A28-B007-DE1155D7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8C12DA-15EA-4E1B-9A38-EF0CB9DB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FCF4C-CAF8-47F3-9BEB-CC450AFCFE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8059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EF3ACB5-7DC0-4E5C-9719-0C5938B2B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FBE2C17-76BD-446A-8247-1480D250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F5C87E-5E3E-4A63-BD7D-0A1CCDE26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473D8-784B-4DF3-ACBC-009BB8C7EA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108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15E704-3EA2-459E-A483-6E209CB5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B344BC-9E9D-49C8-B323-2E9AC866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F17FBB-1E83-4521-9C32-6F123CB12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E3263-4CE5-42C0-8B07-7E3897DB08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3081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pt-BR" noProof="0"/>
              <a:t>Arraste a imagem para o espaço reservado ou clique no ícone para adicionar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C393F1-D971-4213-8FA3-ACDD603A0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7A3E4B-C75C-4680-8E8B-AF130F13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ABFEAE-5878-4F86-8D27-B027B759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03C53-0B56-43C6-B7E2-5BCF3FC5E93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732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4364-C654-47BD-AACF-78BD66F9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BAF12-E6AF-492D-B844-0085A3953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5"/>
            <a:ext cx="76755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26421-F2FE-4D28-825E-993686A6B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Tahoma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18337-774A-4CBF-9BC4-DA5340A59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Tahoma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5789B-6B4B-4D21-BEB5-EAB10197E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Tahoma" charset="0"/>
              </a:defRPr>
            </a:lvl1pPr>
          </a:lstStyle>
          <a:p>
            <a:pPr>
              <a:defRPr/>
            </a:pPr>
            <a:fld id="{E3B87F08-F1D1-4FC6-A0F5-1587D075139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6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C9904BD-EBD9-4B48-B5B9-C80A01E94C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676400"/>
            <a:ext cx="6858000" cy="1195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>
                <a:solidFill>
                  <a:srgbClr val="FFFF00"/>
                </a:solidFill>
              </a:rPr>
              <a:t>O ANCIÃO  DE IGREJA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7177D2C-D510-45EC-851A-FE39EEBE65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54388" y="3540125"/>
            <a:ext cx="5114925" cy="1793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pt-BR" b="1" dirty="0" err="1"/>
              <a:t>Nenhum</a:t>
            </a:r>
            <a:r>
              <a:rPr lang="en-US" altLang="pt-BR" b="1" dirty="0"/>
              <a:t> outro cargo </a:t>
            </a:r>
            <a:r>
              <a:rPr lang="en-US" altLang="pt-BR" b="1" dirty="0" err="1"/>
              <a:t>é</a:t>
            </a:r>
            <a:r>
              <a:rPr lang="en-US" altLang="pt-BR" b="1" dirty="0"/>
              <a:t> de </a:t>
            </a:r>
            <a:r>
              <a:rPr lang="en-US" altLang="pt-BR" b="1" dirty="0" err="1"/>
              <a:t>importância</a:t>
            </a:r>
            <a:r>
              <a:rPr lang="en-US" altLang="pt-BR" b="1" dirty="0"/>
              <a:t> </a:t>
            </a:r>
            <a:r>
              <a:rPr lang="en-US" altLang="pt-BR" b="1" dirty="0" err="1"/>
              <a:t>maior</a:t>
            </a:r>
            <a:r>
              <a:rPr lang="en-US" altLang="pt-BR" b="1" dirty="0"/>
              <a:t> </a:t>
            </a:r>
            <a:r>
              <a:rPr lang="en-US" altLang="pt-BR" b="1" dirty="0" err="1"/>
              <a:t>em</a:t>
            </a:r>
            <a:r>
              <a:rPr lang="en-US" altLang="pt-BR" b="1" dirty="0"/>
              <a:t> </a:t>
            </a:r>
            <a:r>
              <a:rPr lang="en-US" altLang="pt-BR" b="1" dirty="0" err="1"/>
              <a:t>nossas</a:t>
            </a:r>
            <a:r>
              <a:rPr lang="en-US" altLang="pt-BR" b="1" dirty="0"/>
              <a:t> </a:t>
            </a:r>
            <a:r>
              <a:rPr lang="en-US" altLang="pt-BR" b="1" dirty="0" err="1"/>
              <a:t>igrejas</a:t>
            </a:r>
            <a:r>
              <a:rPr lang="en-US" altLang="pt-BR" b="1" dirty="0"/>
              <a:t> do que o de </a:t>
            </a:r>
            <a:r>
              <a:rPr lang="en-US" altLang="pt-BR" sz="5200" b="1" dirty="0" err="1"/>
              <a:t>ancião</a:t>
            </a:r>
            <a:endParaRPr lang="pt-BR" alt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42EDE07-C89A-4FEB-8F23-860CE86CA5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533400"/>
            <a:ext cx="72390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pt-BR">
                <a:solidFill>
                  <a:schemeClr val="tx1"/>
                </a:solidFill>
              </a:rPr>
              <a:t> 4.</a:t>
            </a:r>
            <a:r>
              <a:rPr lang="en-US" altLang="pt-BR">
                <a:solidFill>
                  <a:srgbClr val="FFFF00"/>
                </a:solidFill>
              </a:rPr>
              <a:t> </a:t>
            </a:r>
            <a:r>
              <a:rPr lang="en-US" altLang="pt-BR" sz="3200">
                <a:solidFill>
                  <a:srgbClr val="FFFF00"/>
                </a:solidFill>
              </a:rPr>
              <a:t>Aptidão como Administrador</a:t>
            </a:r>
            <a:endParaRPr lang="pt-BR" altLang="pt-BR">
              <a:solidFill>
                <a:srgbClr val="FFFF00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7EE34F1-E511-48A3-8630-612B8A0A37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2286000"/>
            <a:ext cx="7239000" cy="3733800"/>
          </a:xfrm>
        </p:spPr>
        <p:txBody>
          <a:bodyPr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Deve planejar.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Deve saber dirigir uma Comissão de Igreja.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Deve saber dirigir uma reunião administrativa de Igreja.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Deve conhecer as finanças da Igreja.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altLang="pt-BR" sz="2800" b="1" dirty="0" err="1"/>
              <a:t>Deve</a:t>
            </a:r>
            <a:r>
              <a:rPr lang="en-US" altLang="pt-BR" sz="2800" b="1" dirty="0"/>
              <a:t> saber </a:t>
            </a:r>
            <a:r>
              <a:rPr lang="en-US" altLang="pt-BR" sz="2800" b="1" dirty="0" err="1"/>
              <a:t>delegar</a:t>
            </a:r>
            <a:r>
              <a:rPr lang="en-US" altLang="pt-BR" sz="2800" b="1" dirty="0"/>
              <a:t> </a:t>
            </a:r>
            <a:r>
              <a:rPr lang="en-US" altLang="pt-BR" sz="2800" b="1" dirty="0" err="1"/>
              <a:t>responsabilidades</a:t>
            </a:r>
            <a:r>
              <a:rPr lang="en-US" altLang="pt-BR" sz="2800" b="1" dirty="0"/>
              <a:t>.</a:t>
            </a:r>
            <a:endParaRPr lang="pt-BR" altLang="pt-BR" sz="2800" b="1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Dever saber orientar os departamentos.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E39BDB3-6A09-4F7D-997C-1A76161F9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55675" y="533400"/>
            <a:ext cx="72390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pt-BR" sz="4000">
                <a:solidFill>
                  <a:srgbClr val="FFFF00"/>
                </a:solidFill>
              </a:rPr>
              <a:t>5. </a:t>
            </a:r>
            <a:r>
              <a:rPr lang="en-US" altLang="pt-BR" sz="3200">
                <a:solidFill>
                  <a:srgbClr val="FFFF00"/>
                </a:solidFill>
              </a:rPr>
              <a:t>Aptidão como Coordenador de Cultos</a:t>
            </a:r>
            <a:endParaRPr lang="pt-BR" altLang="pt-BR" sz="4000">
              <a:solidFill>
                <a:srgbClr val="FFFF00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FBA3B03-32C5-427D-897D-40C3AB5DBB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7702550" cy="4495800"/>
          </a:xfrm>
        </p:spPr>
        <p:txBody>
          <a:bodyPr>
            <a:normAutofit lnSpcReduction="10000"/>
          </a:bodyPr>
          <a:lstStyle/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800" b="1" dirty="0" err="1"/>
              <a:t>Deve</a:t>
            </a:r>
            <a:r>
              <a:rPr lang="en-US" sz="2800" b="1" dirty="0"/>
              <a:t> </a:t>
            </a:r>
            <a:r>
              <a:rPr lang="en-US" sz="2800" b="1" dirty="0" err="1"/>
              <a:t>dirigir</a:t>
            </a:r>
            <a:r>
              <a:rPr lang="en-US" sz="2800" b="1" dirty="0"/>
              <a:t> </a:t>
            </a:r>
            <a:r>
              <a:rPr lang="en-US" sz="2800" b="1" dirty="0" err="1"/>
              <a:t>os</a:t>
            </a:r>
            <a:r>
              <a:rPr lang="en-US" sz="2800" b="1" dirty="0"/>
              <a:t> </a:t>
            </a:r>
            <a:r>
              <a:rPr lang="en-US" sz="2800" b="1" dirty="0" err="1"/>
              <a:t>cultos</a:t>
            </a:r>
            <a:r>
              <a:rPr lang="en-US" sz="2800" b="1" dirty="0"/>
              <a:t> da </a:t>
            </a:r>
            <a:r>
              <a:rPr lang="en-US" sz="2800" b="1" dirty="0" err="1"/>
              <a:t>Igreja</a:t>
            </a:r>
            <a:r>
              <a:rPr lang="en-US" sz="2800" b="1" dirty="0"/>
              <a:t>.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800" b="1" dirty="0" err="1"/>
              <a:t>Deve</a:t>
            </a:r>
            <a:r>
              <a:rPr lang="en-US" sz="2800" b="1" dirty="0"/>
              <a:t> saber </a:t>
            </a:r>
            <a:r>
              <a:rPr lang="en-US" sz="2800" b="1" dirty="0" err="1"/>
              <a:t>dirigir</a:t>
            </a:r>
            <a:r>
              <a:rPr lang="en-US" sz="2800" b="1" dirty="0"/>
              <a:t> a Santa </a:t>
            </a:r>
            <a:r>
              <a:rPr lang="en-US" sz="2800" b="1" dirty="0" err="1"/>
              <a:t>Ceia</a:t>
            </a:r>
            <a:r>
              <a:rPr lang="en-US" sz="2800" b="1" dirty="0"/>
              <a:t> e outros </a:t>
            </a:r>
            <a:r>
              <a:rPr lang="en-US" sz="2800" b="1" dirty="0" err="1"/>
              <a:t>ritos</a:t>
            </a:r>
            <a:endParaRPr lang="en-US" sz="2800" b="1" dirty="0"/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endParaRPr lang="en-US" sz="2800" b="1" dirty="0"/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800" b="1" dirty="0">
                <a:solidFill>
                  <a:srgbClr val="FFFF00"/>
                </a:solidFill>
              </a:rPr>
              <a:t>	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É um </a:t>
            </a:r>
            <a:r>
              <a:rPr lang="en-US" sz="2800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Promotor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800" b="1" dirty="0" err="1"/>
              <a:t>Incentivar</a:t>
            </a:r>
            <a:r>
              <a:rPr lang="en-US" sz="2800" b="1" dirty="0"/>
              <a:t> a </a:t>
            </a:r>
            <a:r>
              <a:rPr lang="en-US" sz="2800" b="1" dirty="0" err="1"/>
              <a:t>fidelidade</a:t>
            </a:r>
            <a:r>
              <a:rPr lang="en-US" sz="2800" b="1" dirty="0"/>
              <a:t> </a:t>
            </a:r>
            <a:r>
              <a:rPr lang="en-US" sz="2800" b="1" dirty="0" err="1"/>
              <a:t>nos</a:t>
            </a:r>
            <a:r>
              <a:rPr lang="en-US" sz="2800" b="1" dirty="0"/>
              <a:t> </a:t>
            </a:r>
            <a:r>
              <a:rPr lang="en-US" sz="2800" b="1" dirty="0" err="1"/>
              <a:t>Dízimos</a:t>
            </a:r>
            <a:r>
              <a:rPr lang="en-US" sz="2800" b="1" dirty="0"/>
              <a:t>.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800" b="1" dirty="0" err="1"/>
              <a:t>Promover</a:t>
            </a:r>
            <a:r>
              <a:rPr lang="en-US" sz="2800" b="1" dirty="0"/>
              <a:t> a </a:t>
            </a:r>
            <a:r>
              <a:rPr lang="en-US" sz="2800" b="1" dirty="0" err="1"/>
              <a:t>obra</a:t>
            </a:r>
            <a:r>
              <a:rPr lang="en-US" sz="2800" b="1" dirty="0"/>
              <a:t> </a:t>
            </a:r>
            <a:r>
              <a:rPr lang="en-US" sz="2800" b="1" dirty="0" err="1"/>
              <a:t>Missionária</a:t>
            </a:r>
            <a:r>
              <a:rPr lang="en-US" sz="2800" b="1" dirty="0"/>
              <a:t> Mundial.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800" b="1" dirty="0" err="1"/>
              <a:t>Promover</a:t>
            </a:r>
            <a:r>
              <a:rPr lang="en-US" sz="2800" b="1" dirty="0"/>
              <a:t> as </a:t>
            </a:r>
            <a:r>
              <a:rPr lang="en-US" sz="2800" b="1" dirty="0" err="1"/>
              <a:t>atividades</a:t>
            </a:r>
            <a:r>
              <a:rPr lang="en-US" sz="2800" b="1" dirty="0"/>
              <a:t> </a:t>
            </a:r>
            <a:r>
              <a:rPr lang="en-US" sz="2800" b="1" dirty="0" err="1"/>
              <a:t>que</a:t>
            </a:r>
            <a:r>
              <a:rPr lang="en-US" sz="2800" b="1" dirty="0"/>
              <a:t> a </a:t>
            </a:r>
            <a:r>
              <a:rPr lang="en-US" sz="2800" b="1" dirty="0" err="1"/>
              <a:t>Associação</a:t>
            </a:r>
            <a:r>
              <a:rPr lang="en-US" sz="2800" b="1" dirty="0"/>
              <a:t> </a:t>
            </a:r>
            <a:r>
              <a:rPr lang="en-US" sz="2800" b="1" dirty="0" err="1"/>
              <a:t>apresentar</a:t>
            </a:r>
            <a:r>
              <a:rPr lang="en-US" sz="2800" b="1" dirty="0"/>
              <a:t> – </a:t>
            </a:r>
            <a:r>
              <a:rPr lang="en-US" sz="2800" b="1" dirty="0" err="1"/>
              <a:t>Programa</a:t>
            </a:r>
            <a:r>
              <a:rPr lang="en-US" sz="2800" b="1" dirty="0"/>
              <a:t> do Campo.</a:t>
            </a:r>
          </a:p>
          <a:p>
            <a:pPr marL="571500" indent="-5715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2800" b="1" dirty="0" err="1"/>
              <a:t>Promover</a:t>
            </a:r>
            <a:r>
              <a:rPr lang="en-US" sz="2800" b="1" dirty="0"/>
              <a:t> as </a:t>
            </a:r>
            <a:r>
              <a:rPr lang="en-US" sz="2800" b="1" dirty="0" err="1"/>
              <a:t>atividades</a:t>
            </a:r>
            <a:r>
              <a:rPr lang="en-US" sz="2800" b="1" dirty="0"/>
              <a:t> dos outros </a:t>
            </a:r>
            <a:r>
              <a:rPr lang="en-US" sz="2800" b="1" dirty="0" err="1"/>
              <a:t>departamentos</a:t>
            </a:r>
            <a:r>
              <a:rPr lang="en-US" sz="2800" b="1" dirty="0"/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pt-B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A0EA74E-CA05-4AC9-9DDC-11038FC6F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72390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4800">
                <a:solidFill>
                  <a:schemeClr val="tx1"/>
                </a:solidFill>
              </a:rPr>
              <a:t>6.</a:t>
            </a:r>
            <a:r>
              <a:rPr lang="pt-BR" altLang="pt-BR" sz="4800">
                <a:solidFill>
                  <a:srgbClr val="FFFF00"/>
                </a:solidFill>
              </a:rPr>
              <a:t> </a:t>
            </a:r>
            <a:r>
              <a:rPr lang="pt-BR" altLang="pt-BR" sz="3600">
                <a:solidFill>
                  <a:srgbClr val="FFFF00"/>
                </a:solidFill>
              </a:rPr>
              <a:t>Aptidão como Sub-Pastor</a:t>
            </a:r>
            <a:endParaRPr lang="pt-BR" altLang="pt-BR" sz="2000">
              <a:solidFill>
                <a:srgbClr val="FFFF00"/>
              </a:solidFill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1583036-7248-4ED9-8BC7-C48E1E477F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239000" cy="4541837"/>
          </a:xfrm>
        </p:spPr>
        <p:txBody>
          <a:bodyPr>
            <a:no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   “Conheço as minhas ovelhas” </a:t>
            </a:r>
            <a:r>
              <a:rPr lang="pt-BR" sz="1800" b="1" dirty="0">
                <a:solidFill>
                  <a:schemeClr val="accent3">
                    <a:lumMod val="75000"/>
                  </a:schemeClr>
                </a:solidFill>
              </a:rPr>
              <a:t>João</a:t>
            </a:r>
            <a:r>
              <a:rPr lang="pt-BR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sz="1600" b="1" dirty="0">
                <a:solidFill>
                  <a:schemeClr val="accent3">
                    <a:lumMod val="75000"/>
                  </a:schemeClr>
                </a:solidFill>
              </a:rPr>
              <a:t>10:14</a:t>
            </a:r>
            <a:endParaRPr lang="pt-BR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	    Fazer visitas na casa dos seus membros.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    “...assim buscarei as minhas ovelhas,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    Livrá-las-ei do dia da escuridão,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    Em bons pastos as apascentarei,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    A perdida buscarei,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    A enferma fortalecerei,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sz="2800" b="1" dirty="0"/>
              <a:t>    A desgarrada tornarei a trazer.” </a:t>
            </a:r>
            <a:r>
              <a:rPr lang="pt-BR" sz="2000" b="1" dirty="0">
                <a:solidFill>
                  <a:schemeClr val="accent3">
                    <a:lumMod val="75000"/>
                  </a:schemeClr>
                </a:solidFill>
              </a:rPr>
              <a:t>Ezequiel 	34: 12-16</a:t>
            </a:r>
            <a:r>
              <a:rPr lang="pt-BR" sz="2800" b="1" dirty="0">
                <a:solidFill>
                  <a:schemeClr val="accent3">
                    <a:lumMod val="75000"/>
                  </a:schemeClr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494A321-60F4-4CD2-B2D0-DC5DBA06F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0238" y="533400"/>
            <a:ext cx="7886700" cy="13255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pt-BR">
                <a:solidFill>
                  <a:srgbClr val="FFFF00"/>
                </a:solidFill>
                <a:latin typeface="Century Gothic" panose="020B0502020202020204" pitchFamily="34" charset="0"/>
              </a:rPr>
              <a:t>DEUS  BUSCOU  LÍDERES PARA  SUA  IGREJA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8697AED-49A6-4DC9-BC7A-2E9A118943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0000" y="2209799"/>
            <a:ext cx="7675350" cy="3429001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dirty="0"/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dirty="0"/>
              <a:t>“O Senhor buscou para Si um homem que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dirty="0"/>
              <a:t>Lhe agrada”.</a:t>
            </a:r>
            <a:r>
              <a:rPr lang="pt-BR" dirty="0"/>
              <a:t>    </a:t>
            </a:r>
            <a:r>
              <a:rPr lang="pt-BR" sz="2000" b="1" dirty="0">
                <a:solidFill>
                  <a:schemeClr val="accent3">
                    <a:lumMod val="75000"/>
                  </a:schemeClr>
                </a:solidFill>
              </a:rPr>
              <a:t>1 Samuel 13:14</a:t>
            </a:r>
            <a:r>
              <a:rPr lang="pt-B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dirty="0">
              <a:solidFill>
                <a:srgbClr val="FFFF00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b="1" dirty="0"/>
              <a:t>  “Busquei entre eles um homem que …. </a:t>
            </a:r>
            <a:r>
              <a:rPr lang="pt-BR" b="1" u="sng" dirty="0"/>
              <a:t>Se colocasse na brecha perante Mim</a:t>
            </a:r>
            <a:r>
              <a:rPr lang="pt-BR" b="1" dirty="0"/>
              <a:t>, a favor desta terra...”.</a:t>
            </a:r>
            <a:r>
              <a:rPr lang="pt-BR" dirty="0"/>
              <a:t>   </a:t>
            </a:r>
            <a:r>
              <a:rPr lang="pt-BR" sz="2000" b="1" dirty="0">
                <a:solidFill>
                  <a:schemeClr val="accent3">
                    <a:lumMod val="75000"/>
                  </a:schemeClr>
                </a:solidFill>
              </a:rPr>
              <a:t>Ezequiel 22:30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EAE446B-F640-43EC-843E-CF764A357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048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pt-BR" sz="4800">
                <a:solidFill>
                  <a:schemeClr val="tx1"/>
                </a:solidFill>
              </a:rPr>
              <a:t>1.</a:t>
            </a:r>
            <a:r>
              <a:rPr lang="en-US" altLang="pt-BR" sz="4800">
                <a:solidFill>
                  <a:srgbClr val="00FFFF"/>
                </a:solidFill>
              </a:rPr>
              <a:t> </a:t>
            </a:r>
            <a:r>
              <a:rPr lang="en-US" altLang="pt-BR" sz="3600">
                <a:solidFill>
                  <a:srgbClr val="FFFF00"/>
                </a:solidFill>
              </a:rPr>
              <a:t>APTIDÃO MORAL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AA2DEE3-C3BB-4BE0-A8DD-A68FFF7A0D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620000" cy="4724400"/>
          </a:xfrm>
        </p:spPr>
        <p:txBody>
          <a:bodyPr>
            <a:normAutofit fontScale="775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2800" b="1" dirty="0"/>
              <a:t>“</a:t>
            </a:r>
            <a:r>
              <a:rPr lang="pt-BR" sz="3400" b="1" dirty="0"/>
              <a:t>Procura dentre o povo </a:t>
            </a:r>
            <a:r>
              <a:rPr lang="pt-BR" sz="3400" b="1" u="sng" dirty="0"/>
              <a:t>homens capazes</a:t>
            </a:r>
            <a:r>
              <a:rPr lang="pt-BR" sz="3400" b="1" dirty="0"/>
              <a:t>,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u="sng" dirty="0"/>
              <a:t>tementes a Deus</a:t>
            </a:r>
            <a:r>
              <a:rPr lang="pt-BR" sz="3400" b="1" dirty="0"/>
              <a:t>, homens </a:t>
            </a:r>
            <a:r>
              <a:rPr lang="pt-BR" sz="3400" b="1" u="sng" dirty="0"/>
              <a:t>de verdade</a:t>
            </a:r>
            <a:r>
              <a:rPr lang="pt-BR" sz="3400" b="1" dirty="0"/>
              <a:t>, que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dirty="0"/>
              <a:t>aborreçam a avareza…”.</a:t>
            </a:r>
            <a:r>
              <a:rPr lang="pt-BR" sz="3400" dirty="0"/>
              <a:t> </a:t>
            </a:r>
            <a:r>
              <a:rPr lang="pt-BR" b="1" dirty="0">
                <a:solidFill>
                  <a:schemeClr val="accent3">
                    <a:lumMod val="75000"/>
                  </a:schemeClr>
                </a:solidFill>
              </a:rPr>
              <a:t>Êxodo 18:21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dirty="0">
              <a:solidFill>
                <a:srgbClr val="FFFF00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dirty="0"/>
              <a:t>“Irmãos, escolhei dentre vós sete homens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u="sng" dirty="0"/>
              <a:t>de boa reputação</a:t>
            </a:r>
            <a:r>
              <a:rPr lang="pt-BR" sz="3400" b="1" dirty="0"/>
              <a:t>,</a:t>
            </a:r>
            <a:r>
              <a:rPr lang="en-US" sz="3400" b="1" dirty="0"/>
              <a:t> </a:t>
            </a:r>
            <a:r>
              <a:rPr lang="pt-BR" sz="3400" b="1" u="sng" dirty="0"/>
              <a:t>cheios do Espírito</a:t>
            </a:r>
            <a:r>
              <a:rPr lang="pt-BR" sz="3400" b="1" dirty="0"/>
              <a:t> e </a:t>
            </a:r>
            <a:r>
              <a:rPr lang="pt-BR" sz="3400" b="1" u="sng" dirty="0"/>
              <a:t>de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u="sng" dirty="0"/>
              <a:t>sabedoria</a:t>
            </a:r>
            <a:r>
              <a:rPr lang="en-US" sz="3400" b="1" dirty="0"/>
              <a:t>”. </a:t>
            </a:r>
            <a:r>
              <a:rPr lang="pt-BR" b="1" dirty="0">
                <a:solidFill>
                  <a:schemeClr val="accent3">
                    <a:lumMod val="75000"/>
                  </a:schemeClr>
                </a:solidFill>
              </a:rPr>
              <a:t>Atos 6:3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b="1" dirty="0">
              <a:solidFill>
                <a:srgbClr val="FFFF00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dirty="0"/>
              <a:t>“O que de minha parte ouviste, através de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dirty="0"/>
              <a:t>muitas testemunhas, isso mesmo transmite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dirty="0"/>
              <a:t>a </a:t>
            </a:r>
            <a:r>
              <a:rPr lang="pt-BR" sz="3400" b="1" u="sng" dirty="0"/>
              <a:t>homens fiéis </a:t>
            </a:r>
            <a:r>
              <a:rPr lang="pt-BR" sz="3400" b="1" dirty="0"/>
              <a:t>e também </a:t>
            </a:r>
            <a:r>
              <a:rPr lang="pt-BR" sz="3400" b="1" u="sng" dirty="0"/>
              <a:t>idôneos para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400" b="1" u="sng" dirty="0"/>
              <a:t>instruir</a:t>
            </a:r>
            <a:r>
              <a:rPr lang="pt-BR" sz="3400" b="1" dirty="0"/>
              <a:t> a outros”.</a:t>
            </a:r>
            <a:r>
              <a:rPr lang="pt-BR" sz="3400" dirty="0">
                <a:solidFill>
                  <a:srgbClr val="FFFF00"/>
                </a:solidFill>
              </a:rPr>
              <a:t> </a:t>
            </a:r>
            <a:r>
              <a:rPr lang="pt-BR" b="1" dirty="0">
                <a:solidFill>
                  <a:schemeClr val="accent3">
                    <a:lumMod val="75000"/>
                  </a:schemeClr>
                </a:solidFill>
              </a:rPr>
              <a:t>II Timóteo</a:t>
            </a:r>
            <a:r>
              <a:rPr lang="pt-BR" sz="3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3">
                    <a:lumMod val="75000"/>
                  </a:schemeClr>
                </a:solidFill>
              </a:rPr>
              <a:t>2:2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FFFF00"/>
                </a:solidFill>
              </a:rPr>
              <a:t> </a:t>
            </a:r>
            <a:endParaRPr lang="pt-B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FE4669F-2109-4E33-88B5-A842F3B33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pt-BR" sz="4800">
                <a:solidFill>
                  <a:schemeClr val="tx1"/>
                </a:solidFill>
              </a:rPr>
              <a:t>2.</a:t>
            </a:r>
            <a:r>
              <a:rPr lang="en-US" altLang="pt-BR" sz="4800">
                <a:solidFill>
                  <a:srgbClr val="FFFF00"/>
                </a:solidFill>
              </a:rPr>
              <a:t> </a:t>
            </a:r>
            <a:r>
              <a:rPr lang="en-US" altLang="pt-BR" sz="3600">
                <a:solidFill>
                  <a:srgbClr val="FFFF00"/>
                </a:solidFill>
              </a:rPr>
              <a:t>APTIDÃO RELIGIOSA</a:t>
            </a:r>
            <a:endParaRPr lang="en-US" altLang="pt-BR" sz="4800">
              <a:solidFill>
                <a:srgbClr val="FFFF00"/>
              </a:solidFill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947184C-D738-40C7-9724-90FE1919AC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1905000"/>
            <a:ext cx="7772400" cy="4114800"/>
          </a:xfrm>
        </p:spPr>
        <p:txBody>
          <a:bodyPr/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600" b="1" dirty="0">
                <a:solidFill>
                  <a:schemeClr val="accent3">
                    <a:lumMod val="75000"/>
                  </a:schemeClr>
                </a:solidFill>
              </a:rPr>
              <a:t>A. NA CONDUTA</a:t>
            </a:r>
            <a:r>
              <a:rPr lang="pt-BR" b="1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pt-BR" sz="2000" b="1" dirty="0">
                <a:solidFill>
                  <a:schemeClr val="accent3">
                    <a:lumMod val="75000"/>
                  </a:schemeClr>
                </a:solidFill>
              </a:rPr>
              <a:t>  I Timóteo </a:t>
            </a:r>
            <a:r>
              <a:rPr lang="pt-BR" sz="1800" b="1" dirty="0">
                <a:solidFill>
                  <a:schemeClr val="accent3">
                    <a:lumMod val="75000"/>
                  </a:schemeClr>
                </a:solidFill>
              </a:rPr>
              <a:t>3:2-7</a:t>
            </a:r>
            <a:r>
              <a:rPr lang="pt-BR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2000" b="1" dirty="0">
              <a:solidFill>
                <a:srgbClr val="FFFF00"/>
              </a:solidFill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2000" b="1" dirty="0">
                <a:solidFill>
                  <a:srgbClr val="FFFF00"/>
                </a:solidFill>
              </a:rPr>
              <a:t> </a:t>
            </a:r>
            <a:r>
              <a:rPr lang="pt-BR" sz="3600" b="1" dirty="0"/>
              <a:t>Líder Espiritual </a:t>
            </a:r>
            <a:endParaRPr lang="pt-BR" b="1" dirty="0"/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b="1" dirty="0"/>
              <a:t> “Irrepreensível,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b="1" dirty="0"/>
              <a:t>  Não violento,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b="1" dirty="0"/>
              <a:t>  Cordato, 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b="1" dirty="0"/>
              <a:t>  Inimigo de contendas…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b="1" dirty="0"/>
              <a:t>  De bom testemunho aos de fora,” 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b="1" dirty="0"/>
              <a:t>  “De linguagem sadia”. </a:t>
            </a:r>
            <a:r>
              <a:rPr lang="pt-BR" b="1" dirty="0">
                <a:solidFill>
                  <a:schemeClr val="tx2"/>
                </a:solidFill>
              </a:rPr>
              <a:t>Tito 2:7,8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EC2917FD-9D0D-4D15-BEFB-ED839EDF6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438400"/>
            <a:ext cx="8510588" cy="2849563"/>
          </a:xfrm>
        </p:spPr>
        <p:txBody>
          <a:bodyPr>
            <a:normAutofit fontScale="90000"/>
          </a:bodyPr>
          <a:lstStyle/>
          <a:p>
            <a:pPr marL="742950" indent="-742950" eaLnBrk="1" fontAlgn="auto" hangingPunct="1">
              <a:spcAft>
                <a:spcPts val="0"/>
              </a:spcAft>
              <a:defRPr/>
            </a:pPr>
            <a:r>
              <a:rPr lang="pt-BR" sz="36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36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B. VIDA DO LAR</a:t>
            </a:r>
            <a:r>
              <a:rPr lang="pt-BR" sz="29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: </a:t>
            </a:r>
            <a:r>
              <a:rPr lang="pt-BR" sz="22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I Timóteo 3:2-7; Tito 1:5 </a:t>
            </a:r>
            <a:br>
              <a:rPr lang="pt-BR" sz="2900" dirty="0">
                <a:solidFill>
                  <a:srgbClr val="FFFF00"/>
                </a:solidFill>
              </a:rPr>
            </a:br>
            <a:br>
              <a:rPr lang="pt-BR" sz="2900" dirty="0">
                <a:solidFill>
                  <a:srgbClr val="FFFF00"/>
                </a:solidFill>
              </a:rPr>
            </a:br>
            <a:r>
              <a:rPr lang="pt-BR" sz="2900" dirty="0">
                <a:solidFill>
                  <a:schemeClr val="tx1"/>
                </a:solidFill>
              </a:rPr>
              <a:t>I.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Esposo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de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uma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só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mulher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,</a:t>
            </a:r>
            <a:b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II. Que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governe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bem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sua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casa,</a:t>
            </a:r>
            <a:b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III.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Criando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seus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filhos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sob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disciplina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:</a:t>
            </a:r>
            <a:b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		- com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todo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respeito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,</a:t>
            </a:r>
            <a:b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		- que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tenha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filhos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crentes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,</a:t>
            </a:r>
            <a:b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		- que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não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sejam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acusados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de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dissoluções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, 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nem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 				</a:t>
            </a:r>
            <a:r>
              <a:rPr lang="en-US" sz="2900" dirty="0" err="1">
                <a:solidFill>
                  <a:schemeClr val="tx1"/>
                </a:solidFill>
                <a:latin typeface="+mn-lt"/>
                <a:cs typeface="Arial" charset="0"/>
              </a:rPr>
              <a:t>insubordinados</a:t>
            </a:r>
            <a:r>
              <a:rPr lang="en-US" sz="2900" dirty="0">
                <a:solidFill>
                  <a:schemeClr val="tx1"/>
                </a:solidFill>
                <a:latin typeface="+mn-lt"/>
                <a:cs typeface="Arial" charset="0"/>
              </a:rPr>
              <a:t>.</a:t>
            </a:r>
            <a:r>
              <a:rPr lang="en-US" sz="2900" dirty="0">
                <a:solidFill>
                  <a:srgbClr val="FFFF00"/>
                </a:solidFill>
                <a:latin typeface="+mn-lt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799ED62A-4B5F-4361-B2FC-618A88B1B8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1217613"/>
            <a:ext cx="6400800" cy="4422775"/>
          </a:xfrm>
          <a:effectLst>
            <a:outerShdw blurRad="63500"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altLang="pt-BR" sz="4000" b="1" dirty="0">
                <a:solidFill>
                  <a:srgbClr val="B24D1D"/>
                </a:solidFill>
              </a:rPr>
              <a:t>		</a:t>
            </a:r>
            <a:r>
              <a:rPr lang="en-US" altLang="pt-BR" sz="4000" b="1" dirty="0">
                <a:solidFill>
                  <a:schemeClr val="accent3">
                    <a:lumMod val="75000"/>
                  </a:schemeClr>
                </a:solidFill>
              </a:rPr>
              <a:t>C. </a:t>
            </a:r>
            <a:r>
              <a:rPr lang="en-US" altLang="pt-BR" sz="4000" b="1" dirty="0" err="1">
                <a:solidFill>
                  <a:schemeClr val="accent3">
                    <a:lumMod val="75000"/>
                  </a:schemeClr>
                </a:solidFill>
              </a:rPr>
              <a:t>Saúde</a:t>
            </a:r>
            <a:r>
              <a:rPr lang="en-US" altLang="pt-BR" sz="4000" b="1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altLang="pt-BR" b="1" dirty="0">
                <a:solidFill>
                  <a:schemeClr val="accent3">
                    <a:lumMod val="75000"/>
                  </a:schemeClr>
                </a:solidFill>
              </a:rPr>
              <a:t>I </a:t>
            </a:r>
            <a:r>
              <a:rPr lang="en-US" altLang="pt-BR" b="1" dirty="0" err="1">
                <a:solidFill>
                  <a:schemeClr val="accent3">
                    <a:lumMod val="75000"/>
                  </a:schemeClr>
                </a:solidFill>
              </a:rPr>
              <a:t>Timóteo</a:t>
            </a:r>
            <a:r>
              <a:rPr lang="en-US" altLang="pt-BR" b="1" dirty="0">
                <a:solidFill>
                  <a:schemeClr val="accent3">
                    <a:lumMod val="75000"/>
                  </a:schemeClr>
                </a:solidFill>
              </a:rPr>
              <a:t> 3:2,3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en-US" altLang="pt-BR" b="1" dirty="0">
              <a:solidFill>
                <a:srgbClr val="FFFF0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romanUcPeriod"/>
              <a:defRPr/>
            </a:pPr>
            <a:r>
              <a:rPr lang="en-US" altLang="pt-BR" sz="3600" b="1" dirty="0"/>
              <a:t>  Vigilante, </a:t>
            </a:r>
          </a:p>
          <a:p>
            <a:pPr marL="857250" indent="-857250" eaLnBrk="1" fontAlgn="auto" hangingPunct="1"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romanUcPeriod"/>
              <a:defRPr/>
            </a:pPr>
            <a:r>
              <a:rPr lang="en-US" altLang="pt-BR" sz="3600" b="1" dirty="0"/>
              <a:t>  </a:t>
            </a:r>
            <a:r>
              <a:rPr lang="en-US" altLang="pt-BR" sz="3600" b="1" dirty="0" err="1"/>
              <a:t>Sóbrio</a:t>
            </a:r>
            <a:r>
              <a:rPr lang="en-US" altLang="pt-BR" sz="3600" b="1" dirty="0"/>
              <a:t>,</a:t>
            </a:r>
          </a:p>
          <a:p>
            <a:pPr marL="857250" indent="-857250" eaLnBrk="1" fontAlgn="auto" hangingPunct="1"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romanUcPeriod"/>
              <a:defRPr/>
            </a:pPr>
            <a:r>
              <a:rPr lang="en-US" altLang="pt-BR" sz="3600" b="1" dirty="0"/>
              <a:t>  </a:t>
            </a:r>
            <a:r>
              <a:rPr lang="en-US" altLang="pt-BR" sz="3600" b="1" dirty="0" err="1"/>
              <a:t>Não</a:t>
            </a:r>
            <a:r>
              <a:rPr lang="en-US" altLang="pt-BR" sz="3600" b="1" dirty="0"/>
              <a:t> dado </a:t>
            </a:r>
            <a:r>
              <a:rPr lang="en-US" altLang="pt-BR" sz="3600" b="1" dirty="0" err="1"/>
              <a:t>ao</a:t>
            </a:r>
            <a:r>
              <a:rPr lang="en-US" altLang="pt-BR" sz="3600" b="1" dirty="0"/>
              <a:t> </a:t>
            </a:r>
            <a:r>
              <a:rPr lang="en-US" altLang="pt-BR" sz="3600" b="1" dirty="0" err="1"/>
              <a:t>vinho</a:t>
            </a:r>
            <a:r>
              <a:rPr lang="en-US" altLang="pt-BR" sz="3600" b="1" dirty="0"/>
              <a:t>, </a:t>
            </a:r>
          </a:p>
          <a:p>
            <a:pPr marL="857250" indent="-857250" eaLnBrk="1" fontAlgn="auto" hangingPunct="1">
              <a:spcAft>
                <a:spcPts val="0"/>
              </a:spcAft>
              <a:buClr>
                <a:schemeClr val="tx1"/>
              </a:buClr>
              <a:buSzPct val="80000"/>
              <a:buFont typeface="+mj-lt"/>
              <a:buAutoNum type="romanUcPeriod"/>
              <a:defRPr/>
            </a:pPr>
            <a:r>
              <a:rPr lang="en-US" altLang="pt-BR" sz="3600" b="1" dirty="0"/>
              <a:t>  </a:t>
            </a:r>
            <a:r>
              <a:rPr lang="en-US" altLang="pt-BR" sz="3600" b="1" dirty="0" err="1"/>
              <a:t>Temperante</a:t>
            </a:r>
            <a:r>
              <a:rPr lang="en-US" altLang="pt-BR" b="1" dirty="0"/>
              <a:t>.</a:t>
            </a:r>
            <a:endParaRPr lang="en-US" altLang="pt-BR" sz="2000" b="1" dirty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en-US" altLang="pt-BR" sz="2000" b="1" dirty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altLang="pt-BR" sz="2000" b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1B888DB5-DB14-4204-A850-8F397DFF0A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0000" y="1825625"/>
            <a:ext cx="7675350" cy="4351338"/>
          </a:xfrm>
          <a:effectLst>
            <a:outerShdw blurRad="63500" dist="35921" dir="2700000" algn="ctr" rotWithShape="0">
              <a:srgbClr val="FF0066">
                <a:alpha val="50000"/>
              </a:srgbClr>
            </a:outerShdw>
          </a:effectLst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pt-BR" altLang="pt-BR" sz="3200" dirty="0">
                <a:solidFill>
                  <a:srgbClr val="B24D1D"/>
                </a:solidFill>
              </a:rPr>
              <a:t>		</a:t>
            </a:r>
            <a:r>
              <a:rPr lang="pt-BR" altLang="pt-BR" dirty="0">
                <a:solidFill>
                  <a:srgbClr val="92D050"/>
                </a:solidFill>
              </a:rPr>
              <a:t>D. MORDOMIA CRISTÃ: Tito 1:7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pt-BR" altLang="pt-BR" b="1" dirty="0">
              <a:solidFill>
                <a:srgbClr val="FFFF0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b="1" dirty="0">
                <a:solidFill>
                  <a:schemeClr val="tx1"/>
                </a:solidFill>
              </a:rPr>
              <a:t>   </a:t>
            </a:r>
            <a:r>
              <a:rPr lang="pt-BR" altLang="pt-BR" sz="3200" dirty="0">
                <a:solidFill>
                  <a:schemeClr val="tx1"/>
                </a:solidFill>
              </a:rPr>
              <a:t>Honesto,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dirty="0">
                <a:solidFill>
                  <a:schemeClr val="tx1"/>
                </a:solidFill>
              </a:rPr>
              <a:t>   Não ganancioso,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dirty="0">
                <a:solidFill>
                  <a:schemeClr val="tx1"/>
                </a:solidFill>
              </a:rPr>
              <a:t>   Irrepreensível como despenseiro de Deus,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dirty="0">
                <a:solidFill>
                  <a:schemeClr val="tx1"/>
                </a:solidFill>
              </a:rPr>
              <a:t>   Nem cobiçoso de torpe ganância.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pt-BR" altLang="pt-B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7642C096-709E-4B85-B7B2-D88ECCEB5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886700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4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	E. VIDA ESPIRITUAL: </a:t>
            </a:r>
            <a:r>
              <a:rPr lang="pt-BR" sz="2400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Tito 1:8-9; 2:8</a:t>
            </a:r>
            <a:endParaRPr lang="pt-BR" sz="3400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1D5A3F4-4C78-4CC8-9CA7-1119AEBA2C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7750" y="2165851"/>
            <a:ext cx="7010400" cy="3627437"/>
          </a:xfrm>
        </p:spPr>
        <p:txBody>
          <a:bodyPr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b="1" dirty="0"/>
              <a:t> </a:t>
            </a:r>
            <a:r>
              <a:rPr lang="pt-BR" altLang="pt-BR" b="1" dirty="0"/>
              <a:t>  </a:t>
            </a:r>
            <a:r>
              <a:rPr lang="pt-BR" altLang="pt-BR" sz="3200" b="1" dirty="0"/>
              <a:t>Amigo do bem,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b="1" dirty="0"/>
              <a:t>   Justo e piedoso,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b="1" dirty="0"/>
              <a:t>   Deve reter firme e fiel a Palavra que é conforme a doutrina,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3200" b="1" dirty="0"/>
              <a:t>   Na doutrina mostre integridade.</a:t>
            </a:r>
            <a:r>
              <a:rPr lang="pt-BR" altLang="pt-BR" sz="3600" b="1" dirty="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6E58E31-5EED-4DB1-87B7-A97F65A47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886700" cy="13255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pt-BR" sz="4000">
                <a:solidFill>
                  <a:schemeClr val="tx1"/>
                </a:solidFill>
              </a:rPr>
              <a:t>3.</a:t>
            </a:r>
            <a:r>
              <a:rPr lang="en-US" altLang="pt-BR" sz="4000">
                <a:solidFill>
                  <a:srgbClr val="FFFF00"/>
                </a:solidFill>
              </a:rPr>
              <a:t> </a:t>
            </a:r>
            <a:r>
              <a:rPr lang="en-US" altLang="pt-BR" sz="3600">
                <a:solidFill>
                  <a:srgbClr val="FFFF00"/>
                </a:solidFill>
              </a:rPr>
              <a:t>Aptidão como Dirigente</a:t>
            </a:r>
            <a:endParaRPr lang="pt-BR" altLang="pt-BR" sz="4000">
              <a:solidFill>
                <a:srgbClr val="FFFF00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8109411-018D-4040-AF5E-215BE41941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7162800" cy="4648200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Envolvido e preocupado com o Evangelismo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Ter um espírito de equipe.  S. Lucas 17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Ter consideração aos sentimentos alheios.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Ter um espírito de serviço.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Cultivar a humildade.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Fazer visitação pastoral.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pt-BR" altLang="pt-BR" sz="2800" b="1" dirty="0"/>
              <a:t>Deve ser um bom pregador, porque entre 70 e 80% das pregações semanais são feitas por anciãos.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1600</TotalTime>
  <Words>361</Words>
  <Application>Microsoft Office PowerPoint</Application>
  <PresentationFormat>Apresentação na tela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Tahoma</vt:lpstr>
      <vt:lpstr>Arial</vt:lpstr>
      <vt:lpstr>Corbel</vt:lpstr>
      <vt:lpstr>Calibri</vt:lpstr>
      <vt:lpstr>Times New Roman</vt:lpstr>
      <vt:lpstr>Century Gothic</vt:lpstr>
      <vt:lpstr>Profundidade</vt:lpstr>
      <vt:lpstr>O ANCIÃO  DE IGREJA</vt:lpstr>
      <vt:lpstr>DEUS  BUSCOU  LÍDERES PARA  SUA  IGREJA</vt:lpstr>
      <vt:lpstr>1. APTIDÃO MORAL </vt:lpstr>
      <vt:lpstr>2. APTIDÃO RELIGIOSA</vt:lpstr>
      <vt:lpstr> B. VIDA DO LAR: I Timóteo 3:2-7; Tito 1:5   I. Esposo de uma só mulher, II. Que governe bem sua casa, III. Criando seus filhos sob disciplina:   - com todo respeito,   - que tenha filhos crentes,   - que não sejam acusados de dissoluções, nem     insubordinados. </vt:lpstr>
      <vt:lpstr>Apresentação do PowerPoint</vt:lpstr>
      <vt:lpstr>Apresentação do PowerPoint</vt:lpstr>
      <vt:lpstr> E. VIDA ESPIRITUAL: Tito 1:8-9; 2:8</vt:lpstr>
      <vt:lpstr>3. Aptidão como Dirigente</vt:lpstr>
      <vt:lpstr> 4. Aptidão como Administrador</vt:lpstr>
      <vt:lpstr>5. Aptidão como Coordenador de Cultos</vt:lpstr>
      <vt:lpstr>6. Aptidão como Sub-Pastor</vt:lpstr>
    </vt:vector>
  </TitlesOfParts>
  <Company>DSA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IMPORTÂNCIA DO ANCIÃO  NA IGREJA</dc:title>
  <dc:creator>Arnaldo</dc:creator>
  <cp:lastModifiedBy>Pr. Marcelo Carvalho</cp:lastModifiedBy>
  <cp:revision>43</cp:revision>
  <cp:lastPrinted>1601-01-01T00:00:00Z</cp:lastPrinted>
  <dcterms:created xsi:type="dcterms:W3CDTF">2002-04-27T20:27:18Z</dcterms:created>
  <dcterms:modified xsi:type="dcterms:W3CDTF">2019-10-21T13:58:47Z</dcterms:modified>
</cp:coreProperties>
</file>