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&amp;ehk=TZI7f6LD93f5X5WGM9L2Gg&amp;r=0&amp;pid=OfficeInser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7"/>
  </p:notesMasterIdLst>
  <p:handoutMasterIdLst>
    <p:handoutMasterId r:id="rId48"/>
  </p:handoutMasterIdLst>
  <p:sldIdLst>
    <p:sldId id="567" r:id="rId3"/>
    <p:sldId id="640" r:id="rId4"/>
    <p:sldId id="641" r:id="rId5"/>
    <p:sldId id="642" r:id="rId6"/>
    <p:sldId id="678" r:id="rId7"/>
    <p:sldId id="683" r:id="rId8"/>
    <p:sldId id="680" r:id="rId9"/>
    <p:sldId id="682" r:id="rId10"/>
    <p:sldId id="639" r:id="rId11"/>
    <p:sldId id="597" r:id="rId12"/>
    <p:sldId id="628" r:id="rId13"/>
    <p:sldId id="604" r:id="rId14"/>
    <p:sldId id="675" r:id="rId15"/>
    <p:sldId id="676" r:id="rId16"/>
    <p:sldId id="677" r:id="rId17"/>
    <p:sldId id="666" r:id="rId18"/>
    <p:sldId id="631" r:id="rId19"/>
    <p:sldId id="662" r:id="rId20"/>
    <p:sldId id="664" r:id="rId21"/>
    <p:sldId id="667" r:id="rId22"/>
    <p:sldId id="668" r:id="rId23"/>
    <p:sldId id="606" r:id="rId24"/>
    <p:sldId id="644" r:id="rId25"/>
    <p:sldId id="646" r:id="rId26"/>
    <p:sldId id="608" r:id="rId27"/>
    <p:sldId id="609" r:id="rId28"/>
    <p:sldId id="647" r:id="rId29"/>
    <p:sldId id="610" r:id="rId30"/>
    <p:sldId id="669" r:id="rId31"/>
    <p:sldId id="611" r:id="rId32"/>
    <p:sldId id="672" r:id="rId33"/>
    <p:sldId id="612" r:id="rId34"/>
    <p:sldId id="613" r:id="rId35"/>
    <p:sldId id="614" r:id="rId36"/>
    <p:sldId id="673" r:id="rId37"/>
    <p:sldId id="615" r:id="rId38"/>
    <p:sldId id="616" r:id="rId39"/>
    <p:sldId id="674" r:id="rId40"/>
    <p:sldId id="657" r:id="rId41"/>
    <p:sldId id="659" r:id="rId42"/>
    <p:sldId id="623" r:id="rId43"/>
    <p:sldId id="660" r:id="rId44"/>
    <p:sldId id="627" r:id="rId45"/>
    <p:sldId id="600" r:id="rId46"/>
  </p:sldIdLst>
  <p:sldSz cx="9144000" cy="6858000" type="screen4x3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4D40F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7" autoAdjust="0"/>
    <p:restoredTop sz="94673" autoAdjust="0"/>
  </p:normalViewPr>
  <p:slideViewPr>
    <p:cSldViewPr>
      <p:cViewPr varScale="1">
        <p:scale>
          <a:sx n="63" d="100"/>
          <a:sy n="63" d="100"/>
        </p:scale>
        <p:origin x="16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D2C7254-B424-488B-B486-73C22ED646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MOTIVAÇÃO E LIDERANÇA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E7D188A-4B2A-4AD3-A33C-F81E9077E0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7BB0D50-55FD-4778-B69C-E0ACAED6C0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Prof. </a:t>
            </a:r>
            <a:r>
              <a:rPr lang="pt-BR" err="1"/>
              <a:t>Luciel</a:t>
            </a:r>
            <a:r>
              <a:rPr lang="pt-BR"/>
              <a:t> H de Oliveira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941EE8-8044-49DA-AEAC-3C56438074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3037DA8-EF13-4C06-8850-46984F3C20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F63DD6-FEE0-45F4-BE52-0BFE0063F8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11C6BB4-D2D8-413A-A5E8-0EC9A56533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AE93A03-ACDB-4E2D-A659-A63CFEAC5B3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F959C9F-AA2A-4EF8-96DF-CA9D8DBF11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3FF4EA7-80E0-4C8C-AB9D-A8DD3B5FF0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9E8B8D2-3A20-4C65-9C31-E60A568E2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FE208E1-EF37-4154-A675-7B2C6C579B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739B3479-6CD7-4AE1-88FC-C6CEAB98DE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4E76D939-3658-4AFF-AAC5-FB43CC19A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148" name="Espaço Reservado para Data 3">
            <a:extLst>
              <a:ext uri="{FF2B5EF4-FFF2-40B4-BE49-F238E27FC236}">
                <a16:creationId xmlns:a16="http://schemas.microsoft.com/office/drawing/2014/main" id="{C5FACE6B-4B01-4CC4-81F2-B6C1586F14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413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413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413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413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413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413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5443DA-F573-4D19-BD71-9144DE20D862}" type="datetime1">
              <a:rPr lang="pt-BR" altLang="pt-BR" sz="1300" smtClean="0"/>
              <a:pPr>
                <a:spcBef>
                  <a:spcPct val="0"/>
                </a:spcBef>
              </a:pPr>
              <a:t>21/10/2019</a:t>
            </a:fld>
            <a:endParaRPr lang="en-US" altLang="pt-BR" sz="1300"/>
          </a:p>
        </p:txBody>
      </p:sp>
      <p:sp>
        <p:nvSpPr>
          <p:cNvPr id="6149" name="Espaço Reservado para Número de Slide 4">
            <a:extLst>
              <a:ext uri="{FF2B5EF4-FFF2-40B4-BE49-F238E27FC236}">
                <a16:creationId xmlns:a16="http://schemas.microsoft.com/office/drawing/2014/main" id="{978F772F-C03F-4D8B-8C69-936BE9A46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413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413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413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413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413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413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A1A9AE-F47D-45EC-A7C0-423AE70DED0B}" type="slidenum">
              <a:rPr lang="en-US" altLang="pt-BR" sz="1300" smtClean="0"/>
              <a:pPr>
                <a:spcBef>
                  <a:spcPct val="0"/>
                </a:spcBef>
              </a:pPr>
              <a:t>1</a:t>
            </a:fld>
            <a:endParaRPr lang="en-US" altLang="pt-B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5237E4DA-F7D6-4726-BFCF-ECDFB0442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5C0FD4D9-11B6-472F-9A90-AD2B01F1B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Gabriel</a:t>
            </a:r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DBF215AA-1D9B-49F3-BEA6-682C8ABA6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F7CE4-CEB4-49B7-A3C6-FA63FB571B90}" type="slidenum">
              <a:rPr lang="pt-BR" altLang="pt-BR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pt-BR" altLang="pt-BR" sz="13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32C493A0-2067-469E-93BB-C37E89009C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E976D6A-D0DF-4307-A962-428C55A6D1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3F7DB101-2369-4463-A95D-C9A0A73F9B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ADFB3A19-F05E-4EAE-B383-F5CE33A75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B1DA33AB-9A12-4A68-BDD9-26DBD3E63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87BFA6-DB88-44F7-8A1B-35ADB2CD8792}" type="slidenum">
              <a:rPr lang="pt-BR" altLang="pt-BR" smtClean="0"/>
              <a:pPr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9515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5854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3516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6392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9155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3863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6283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5602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5288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809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3702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04243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17312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1060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1026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4914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196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893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0837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53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1603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863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0216185-EE73-4AD8-96D1-BCFF924A698E}"/>
              </a:ext>
            </a:extLst>
          </p:cNvPr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F503057-0D7C-424A-889C-99CA6CE52AE3}"/>
              </a:ext>
            </a:extLst>
          </p:cNvPr>
          <p:cNvSpPr/>
          <p:nvPr userDrawn="1"/>
        </p:nvSpPr>
        <p:spPr>
          <a:xfrm>
            <a:off x="-36513" y="0"/>
            <a:ext cx="9180513" cy="233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36F1FFF-AA67-40CD-8A9A-30429DFB1523}"/>
              </a:ext>
            </a:extLst>
          </p:cNvPr>
          <p:cNvSpPr/>
          <p:nvPr userDrawn="1"/>
        </p:nvSpPr>
        <p:spPr>
          <a:xfrm>
            <a:off x="-1044575" y="-387350"/>
            <a:ext cx="1439863" cy="74882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>
            <a:extLst>
              <a:ext uri="{FF2B5EF4-FFF2-40B4-BE49-F238E27FC236}">
                <a16:creationId xmlns:a16="http://schemas.microsoft.com/office/drawing/2014/main" id="{A96AAB1B-3979-44E3-83C4-4FC4D35B5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8"/>
            <a:ext cx="91440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6868C90-25F2-473D-BB92-AF5DE3F5D73F}"/>
              </a:ext>
            </a:extLst>
          </p:cNvPr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219A192-BE0A-47FC-8E1C-C0599429E32F}"/>
              </a:ext>
            </a:extLst>
          </p:cNvPr>
          <p:cNvSpPr/>
          <p:nvPr userDrawn="1"/>
        </p:nvSpPr>
        <p:spPr>
          <a:xfrm>
            <a:off x="-1044575" y="-387350"/>
            <a:ext cx="1439863" cy="74882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18" Type="http://schemas.openxmlformats.org/officeDocument/2006/relationships/image" Target="../media/image2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.br/imgres?imgurl=http://www.arquitetura.ufba.br/superficies/images/superficies/duvida.gif&amp;imgrefurl=http://www.arquitetura.ufba.br/superficies/sobre.htm&amp;h=400&amp;w=550&amp;sz=19&amp;hl=pt-BR&amp;start=56&amp;tbnid=dbhTrAT9vMOdKM:&amp;tbnh=97&amp;tbnw=133&amp;prev=/images%3Fq%3Dd%25C3%25BAvida%26start%3D40%26gbv%3D2%26ndsp%3D20%26svnum%3D10%26hl%3Dpt-BR%26sa%3DN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TZI7f6LD93f5X5WGM9L2Gg&amp;r=0&amp;pid=OfficeInsert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8952E95C-05A7-4AC2-BF5A-0AA62E74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4450"/>
            <a:ext cx="7273925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0"/>
              </a:spcBef>
              <a:buClr>
                <a:srgbClr val="6600FF"/>
              </a:buClr>
              <a:buFont typeface="Arial Black" panose="020B0A04020102020204" pitchFamily="34" charset="0"/>
              <a:buNone/>
              <a:defRPr/>
            </a:pPr>
            <a:r>
              <a:rPr lang="en-GB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CONFLITOS</a:t>
            </a:r>
          </a:p>
        </p:txBody>
      </p:sp>
      <p:pic>
        <p:nvPicPr>
          <p:cNvPr id="5123" name="Imagem 5">
            <a:extLst>
              <a:ext uri="{FF2B5EF4-FFF2-40B4-BE49-F238E27FC236}">
                <a16:creationId xmlns:a16="http://schemas.microsoft.com/office/drawing/2014/main" id="{10B72723-971E-4712-9CCB-F2D6E865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84275"/>
            <a:ext cx="597693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507B3B3-55F2-4669-B26C-41E008907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910263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B5758F6E-6CDE-40E2-8171-EC7F2ACC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50A88F62-F1A5-45A8-B962-FCB55F44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-26988"/>
            <a:ext cx="1219200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41CBEF65-90A5-4C03-8F85-57D1ACB2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21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57BF459B-20FA-4CE3-AA84-D0810E75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5449888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57F35C8C-18A5-418F-94A6-45CC19CC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55BF6CE6-FDD5-4206-9B07-B2B86393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44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286F03A6-1C20-40C0-BEB0-26FAA00E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814D08A7-9415-4377-90EC-2178689E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3462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C1B10C6F-366A-4E6B-ADFB-31218642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4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DBFE3641-D245-4884-95C2-CA17F1EE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300663"/>
            <a:ext cx="11239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CC3515A4-F54F-47DC-BD70-8A0D89BB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229225"/>
            <a:ext cx="13684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8" name="Picture 14">
            <a:extLst>
              <a:ext uri="{FF2B5EF4-FFF2-40B4-BE49-F238E27FC236}">
                <a16:creationId xmlns:a16="http://schemas.microsoft.com/office/drawing/2014/main" id="{065B1076-79FA-42F5-B939-017A9682A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921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52237F30-BBA0-41E3-BF12-1474ACAC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78606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5AEEA590-78A0-4C49-89FC-D2F764B0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408146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7">
            <a:extLst>
              <a:ext uri="{FF2B5EF4-FFF2-40B4-BE49-F238E27FC236}">
                <a16:creationId xmlns:a16="http://schemas.microsoft.com/office/drawing/2014/main" id="{03769F6B-52DD-441C-A57B-6002F151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943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8">
            <a:extLst>
              <a:ext uri="{FF2B5EF4-FFF2-40B4-BE49-F238E27FC236}">
                <a16:creationId xmlns:a16="http://schemas.microsoft.com/office/drawing/2014/main" id="{841CBD8E-C567-41AD-A62E-A8FEC28E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3" name="Text Box 1040">
            <a:extLst>
              <a:ext uri="{FF2B5EF4-FFF2-40B4-BE49-F238E27FC236}">
                <a16:creationId xmlns:a16="http://schemas.microsoft.com/office/drawing/2014/main" id="{63A38962-11CC-4BFB-8994-7C2963AE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660650"/>
            <a:ext cx="5832475" cy="12001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f-ZA" altLang="pt-BR" sz="3600">
                <a:solidFill>
                  <a:srgbClr val="0F2BF7"/>
                </a:solidFill>
                <a:latin typeface="Arial Black" panose="020B0A04020102020204" pitchFamily="34" charset="0"/>
              </a:rPr>
              <a:t>Onde há </a:t>
            </a:r>
            <a:r>
              <a:rPr lang="af-ZA" altLang="pt-BR" sz="3600">
                <a:solidFill>
                  <a:srgbClr val="FF0000"/>
                </a:solidFill>
                <a:latin typeface="Arial Black" panose="020B0A04020102020204" pitchFamily="34" charset="0"/>
              </a:rPr>
              <a:t>RELAÇÕES HUMANAS</a:t>
            </a:r>
            <a:r>
              <a:rPr lang="af-ZA" altLang="pt-BR" sz="3600">
                <a:solidFill>
                  <a:srgbClr val="0F2BF7"/>
                </a:solidFill>
                <a:latin typeface="Arial Black" panose="020B0A04020102020204" pitchFamily="34" charset="0"/>
              </a:rPr>
              <a:t> há conflito</a:t>
            </a:r>
            <a:endParaRPr lang="pt-BR" altLang="pt-BR" sz="3600">
              <a:solidFill>
                <a:srgbClr val="0F2BF7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7FBCAF46-DE60-41E7-8543-E9F019FE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Os conflitos de relacionamento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D208F117-D09F-4E34-B08F-D58FDFD13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7848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n-US" altLang="pt-BR" sz="2700" b="1"/>
              <a:t>Lidando com pessoas difíceis…</a:t>
            </a:r>
          </a:p>
          <a:p>
            <a:pPr algn="ctr" eaLnBrk="1" hangingPunct="1">
              <a:spcBef>
                <a:spcPct val="80000"/>
              </a:spcBef>
              <a:buFont typeface="Wingdings" panose="05000000000000000000" pitchFamily="2" charset="2"/>
              <a:buNone/>
            </a:pPr>
            <a:endParaRPr lang="en-US" altLang="pt-BR" sz="1400" b="1"/>
          </a:p>
          <a:p>
            <a:pPr eaLnBrk="1" hangingPunct="1">
              <a:lnSpc>
                <a:spcPct val="85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pt-BR" sz="3000" b="1">
                <a:solidFill>
                  <a:srgbClr val="0000FF"/>
                </a:solidFill>
              </a:rPr>
              <a:t>Dificil quem….EU???</a:t>
            </a:r>
            <a:endParaRPr lang="en-US" altLang="pt-BR" sz="3000">
              <a:solidFill>
                <a:srgbClr val="0000FF"/>
              </a:solidFill>
            </a:endParaRPr>
          </a:p>
        </p:txBody>
      </p:sp>
      <p:pic>
        <p:nvPicPr>
          <p:cNvPr id="18436" name="Picture 5" descr="duvida">
            <a:hlinkClick r:id="rId2"/>
            <a:extLst>
              <a:ext uri="{FF2B5EF4-FFF2-40B4-BE49-F238E27FC236}">
                <a16:creationId xmlns:a16="http://schemas.microsoft.com/office/drawing/2014/main" id="{3C3B981C-C2AE-40E1-8935-C6AA3117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98825"/>
            <a:ext cx="467201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239B882C-365D-40CF-A9A8-422D0C7C3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400" b="1">
                <a:solidFill>
                  <a:srgbClr val="FF0000"/>
                </a:solidFill>
              </a:rPr>
              <a:t>EU?????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5">
            <a:extLst>
              <a:ext uri="{FF2B5EF4-FFF2-40B4-BE49-F238E27FC236}">
                <a16:creationId xmlns:a16="http://schemas.microsoft.com/office/drawing/2014/main" id="{B7CE2341-EE6D-445C-985D-E9100C8B59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9459" name="Retângulo 6">
            <a:extLst>
              <a:ext uri="{FF2B5EF4-FFF2-40B4-BE49-F238E27FC236}">
                <a16:creationId xmlns:a16="http://schemas.microsoft.com/office/drawing/2014/main" id="{0E628ECB-3F6F-4A66-95BD-E9B0C272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2060575"/>
            <a:ext cx="8435975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/>
              <a:t>Para me relacionar com </a:t>
            </a:r>
            <a:r>
              <a:rPr lang="pt-BR" altLang="pt-BR" sz="4000" b="1">
                <a:solidFill>
                  <a:srgbClr val="FF0000"/>
                </a:solidFill>
              </a:rPr>
              <a:t>o outro</a:t>
            </a:r>
            <a:r>
              <a:rPr lang="pt-BR" altLang="pt-BR" sz="4000">
                <a:solidFill>
                  <a:srgbClr val="FF0000"/>
                </a:solidFill>
              </a:rPr>
              <a:t>, </a:t>
            </a:r>
            <a:r>
              <a:rPr lang="pt-BR" altLang="pt-BR" sz="4000"/>
              <a:t>a primeira relação que preciso desenvolver é</a:t>
            </a:r>
            <a:r>
              <a:rPr lang="pt-BR" altLang="pt-BR" sz="4000">
                <a:solidFill>
                  <a:srgbClr val="FF0000"/>
                </a:solidFill>
              </a:rPr>
              <a:t> </a:t>
            </a:r>
            <a:r>
              <a:rPr lang="pt-BR" altLang="pt-BR" sz="4000" b="1">
                <a:solidFill>
                  <a:srgbClr val="FF0000"/>
                </a:solidFill>
              </a:rPr>
              <a:t>comigo mesmo.</a:t>
            </a:r>
          </a:p>
          <a:p>
            <a:pPr eaLnBrk="1" hangingPunct="1"/>
            <a:endParaRPr lang="pt-BR" altLang="pt-BR" sz="4000">
              <a:latin typeface="Andalus" pitchFamily="18" charset="0"/>
              <a:cs typeface="Andalus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19493E6-DE90-436F-A0DC-CBC893CBA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3075" y="1844675"/>
            <a:ext cx="8491538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Raiva</a:t>
            </a:r>
            <a:r>
              <a:rPr lang="pt-BR" altLang="pt-BR" sz="2400"/>
              <a:t> – Pode levar a agressões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Tristeza</a:t>
            </a:r>
            <a:r>
              <a:rPr lang="pt-BR" altLang="pt-BR" sz="2400"/>
              <a:t> – bloqueia a participação e argumentação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Medo</a:t>
            </a:r>
            <a:r>
              <a:rPr lang="pt-BR" altLang="pt-BR" sz="2400"/>
              <a:t> e </a:t>
            </a:r>
            <a:r>
              <a:rPr lang="pt-BR" altLang="pt-BR" sz="2400" b="1"/>
              <a:t>angústia</a:t>
            </a:r>
            <a:r>
              <a:rPr lang="pt-BR" altLang="pt-BR" sz="2400"/>
              <a:t> – bloqueiam a criatividade e participação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Euforia</a:t>
            </a:r>
            <a:r>
              <a:rPr lang="pt-BR" altLang="pt-BR" sz="2400"/>
              <a:t> – conduz ao otimismo impensado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Defesa</a:t>
            </a:r>
            <a:r>
              <a:rPr lang="pt-BR" altLang="pt-BR" sz="2400"/>
              <a:t> – limita a interação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Ataque</a:t>
            </a:r>
            <a:r>
              <a:rPr lang="pt-BR" altLang="pt-BR" sz="2400"/>
              <a:t> – dificulta negociações futuras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Impaciência</a:t>
            </a:r>
            <a:r>
              <a:rPr lang="pt-BR" altLang="pt-BR" sz="2400"/>
              <a:t> – Impede a disponibilização de tempo necessário para êxito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44F31FA-50B8-472C-8E31-456B65C8B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7345363" cy="10779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1529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rgbClr val="FF0000"/>
                </a:solidFill>
              </a:rPr>
              <a:t>Sentimentos e atitudes que podem ser fontes de conflitos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2F0708A5-6450-4C8A-9F47-4B7F30B15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288" y="1830388"/>
            <a:ext cx="8208962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pt-BR" altLang="pt-BR" sz="2400" b="1"/>
              <a:t>Inflexibilidade</a:t>
            </a:r>
            <a:r>
              <a:rPr lang="pt-BR" altLang="pt-BR" sz="2400"/>
              <a:t> – Impede de enxergar a inviabilidade da sua própria proposta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pt-BR" altLang="pt-BR" sz="2400" b="1"/>
              <a:t>Racionalismo</a:t>
            </a:r>
            <a:r>
              <a:rPr lang="pt-BR" altLang="pt-BR" sz="2400"/>
              <a:t> – Impede o reconhecimento do papel das emoções no que tange à pessoas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pt-BR" altLang="pt-BR" sz="2400" b="1"/>
              <a:t>Sentimentalismo</a:t>
            </a:r>
            <a:r>
              <a:rPr lang="pt-BR" altLang="pt-BR" sz="2400"/>
              <a:t> – dificulta a tomada de decisões racionais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pt-BR" altLang="pt-BR" sz="2400" b="1"/>
              <a:t>Autoritarismo</a:t>
            </a:r>
            <a:r>
              <a:rPr lang="pt-BR" altLang="pt-BR" sz="2400"/>
              <a:t> – Pode provocar ruptura ou conflitos maiores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pt-BR" altLang="pt-BR" sz="2400" b="1"/>
              <a:t>Verborragia</a:t>
            </a:r>
            <a:r>
              <a:rPr lang="pt-BR" altLang="pt-BR" sz="2400"/>
              <a:t> – Pode tornar o negociador mais vulnerável, ou provocar distanciamento (‘falar demais’, ‘bla bla bla’, sem muita significância, ser pouco objetivo)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5BD9B8F-1002-43D8-B413-8ED7CF917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7345363" cy="10779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1529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rgbClr val="FF0000"/>
                </a:solidFill>
              </a:rPr>
              <a:t>Sentimentos e atitudes que podem ser fontes de conflitos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A2451E12-0D6F-4536-BA9D-71A674296D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9113" y="25733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Administrar conflitos é cuidar das pessoas.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62C0B42-A77F-43E5-BCA0-676DB82243A0}"/>
              </a:ext>
            </a:extLst>
          </p:cNvPr>
          <p:cNvSpPr txBox="1">
            <a:spLocks/>
          </p:cNvSpPr>
          <p:nvPr/>
        </p:nvSpPr>
        <p:spPr>
          <a:xfrm>
            <a:off x="539750" y="264636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/>
              <a:t>Quem cuida respeita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A696991A-38A2-421D-99E9-0D0A730B31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26368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Quem cuida conhece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286E1B0E-B6AD-4ACB-A893-7F49FDF9D1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9113" y="29337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Quem cuida tem empatia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976A83A-EB62-4EC5-A792-9884C4573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3"/>
            <a:ext cx="9144000" cy="10572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pt-BR" altLang="pt-BR" kern="0" dirty="0">
                <a:solidFill>
                  <a:srgbClr val="FF0000"/>
                </a:solidFill>
                <a:latin typeface="Arial Black" pitchFamily="34" charset="0"/>
              </a:rPr>
              <a:t>Quem Cuida Aprende Ouvir</a:t>
            </a:r>
          </a:p>
        </p:txBody>
      </p:sp>
      <p:pic>
        <p:nvPicPr>
          <p:cNvPr id="26627" name="Picture 6">
            <a:extLst>
              <a:ext uri="{FF2B5EF4-FFF2-40B4-BE49-F238E27FC236}">
                <a16:creationId xmlns:a16="http://schemas.microsoft.com/office/drawing/2014/main" id="{0B2F5B79-F58E-44F4-AF20-DCE40FCF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82613"/>
            <a:ext cx="7977187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tângulo 5">
            <a:extLst>
              <a:ext uri="{FF2B5EF4-FFF2-40B4-BE49-F238E27FC236}">
                <a16:creationId xmlns:a16="http://schemas.microsoft.com/office/drawing/2014/main" id="{9261018E-CF79-4F7D-94C8-CD03DDFE6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827088"/>
            <a:ext cx="220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  <a:latin typeface="Arial Black" panose="020B0A04020102020204" pitchFamily="34" charset="0"/>
              </a:rPr>
              <a:t>Tiago 1:19 a 22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83D5A2E8-1E57-42C1-8FE7-8F37089C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8913"/>
            <a:ext cx="91217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3">
            <a:extLst>
              <a:ext uri="{FF2B5EF4-FFF2-40B4-BE49-F238E27FC236}">
                <a16:creationId xmlns:a16="http://schemas.microsoft.com/office/drawing/2014/main" id="{1EE10B6B-F93D-42FE-AA2B-B169EDF7C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333500"/>
            <a:ext cx="84201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19 Sabeis estas coisas, meus amados irmãos. Todo homem, pois, seja </a:t>
            </a:r>
            <a:r>
              <a:rPr lang="pt-BR" altLang="pt-BR" sz="2800" b="1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pronto para OUVIR</a:t>
            </a:r>
            <a:r>
              <a:rPr lang="pt-BR" altLang="pt-BR" sz="2800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tardio para falar, tardio para se irar. </a:t>
            </a:r>
          </a:p>
          <a:p>
            <a:pPr eaLnBrk="1" hangingPunct="1"/>
            <a:endParaRPr lang="pt-BR" altLang="pt-BR" sz="2800">
              <a:solidFill>
                <a:srgbClr val="000066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eaLnBrk="1" hangingPunct="1"/>
            <a:r>
              <a:rPr lang="pt-BR" altLang="pt-BR" sz="2800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20 Porque a ira do homem não produz a justiça de Deus. </a:t>
            </a:r>
          </a:p>
          <a:p>
            <a:pPr eaLnBrk="1" hangingPunct="1"/>
            <a:endParaRPr lang="pt-BR" altLang="pt-BR" sz="2800">
              <a:solidFill>
                <a:srgbClr val="000066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eaLnBrk="1" hangingPunct="1"/>
            <a:r>
              <a:rPr lang="pt-BR" altLang="pt-BR" sz="2800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21 Portanto, despojando-vos de toda impureza e acúmulo de maldade, acolhei, </a:t>
            </a:r>
            <a:r>
              <a:rPr lang="pt-BR" altLang="pt-BR" sz="2800" b="1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com mansidão</a:t>
            </a:r>
            <a:r>
              <a:rPr lang="pt-BR" altLang="pt-BR" sz="2800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a palavra em vós implantada, a qual é poderosa para salvar a vossa alma. </a:t>
            </a:r>
          </a:p>
          <a:p>
            <a:pPr eaLnBrk="1" hangingPunct="1"/>
            <a:endParaRPr lang="pt-BR" altLang="pt-BR" sz="2800">
              <a:solidFill>
                <a:srgbClr val="000066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eaLnBrk="1" hangingPunct="1"/>
            <a:r>
              <a:rPr lang="pt-BR" altLang="pt-BR" sz="2800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22 Tornai-vos, pois, praticantes da palavra e não somente ouvintes, </a:t>
            </a:r>
            <a:r>
              <a:rPr lang="pt-BR" altLang="pt-BR" sz="2800" b="1">
                <a:solidFill>
                  <a:srgbClr val="000066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enganando-vos a vós mesmos. </a:t>
            </a:r>
          </a:p>
        </p:txBody>
      </p:sp>
      <p:sp>
        <p:nvSpPr>
          <p:cNvPr id="27651" name="Retângulo 4">
            <a:extLst>
              <a:ext uri="{FF2B5EF4-FFF2-40B4-BE49-F238E27FC236}">
                <a16:creationId xmlns:a16="http://schemas.microsoft.com/office/drawing/2014/main" id="{6AA9442C-675E-48CE-AF6F-CC97471E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69863"/>
            <a:ext cx="4073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Tiago 1:19 a 22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D541F539-EB73-4D4C-8831-DC0325B28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8675" name="Espaço Reservado para Conteúdo 2">
            <a:extLst>
              <a:ext uri="{FF2B5EF4-FFF2-40B4-BE49-F238E27FC236}">
                <a16:creationId xmlns:a16="http://schemas.microsoft.com/office/drawing/2014/main" id="{8EB23B11-2C5B-4D07-912A-A5A7F73E7B3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pt-BR" altLang="pt-BR" sz="6000">
                <a:solidFill>
                  <a:srgbClr val="FF0000"/>
                </a:solidFill>
              </a:rPr>
              <a:t>Nos conhecendo Melhor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D8E3E8D-4D5A-4F0C-A254-256AB442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t-PT" altLang="pt-BR" sz="32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4">
            <a:extLst>
              <a:ext uri="{FF2B5EF4-FFF2-40B4-BE49-F238E27FC236}">
                <a16:creationId xmlns:a16="http://schemas.microsoft.com/office/drawing/2014/main" id="{FE87667A-EF8B-4935-88E5-6BB0ACF92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3588" y="461963"/>
            <a:ext cx="7775575" cy="91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>
                <a:latin typeface="Geneva"/>
                <a:ea typeface="Geneva"/>
                <a:cs typeface="Geneva"/>
              </a:rPr>
              <a:t>Estilo de Gestão de Conflitos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3050EC7-493E-4F6B-8942-199465A163D1}"/>
              </a:ext>
            </a:extLst>
          </p:cNvPr>
          <p:cNvSpPr/>
          <p:nvPr/>
        </p:nvSpPr>
        <p:spPr>
          <a:xfrm>
            <a:off x="4970463" y="1412875"/>
            <a:ext cx="2592387" cy="20875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pt-BR" sz="2800" b="1" dirty="0"/>
              <a:t>Assertivo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1840E55-0ED4-46AB-9B44-69FD702E029A}"/>
              </a:ext>
            </a:extLst>
          </p:cNvPr>
          <p:cNvSpPr/>
          <p:nvPr/>
        </p:nvSpPr>
        <p:spPr>
          <a:xfrm>
            <a:off x="4970463" y="3500438"/>
            <a:ext cx="2592387" cy="2052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eaLnBrk="1" hangingPunct="1">
              <a:defRPr/>
            </a:pPr>
            <a:r>
              <a:rPr lang="pt-BR" sz="2800" b="1" dirty="0"/>
              <a:t>Complacente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9523ECA-A47C-45FD-A8FC-09A8D44D956F}"/>
              </a:ext>
            </a:extLst>
          </p:cNvPr>
          <p:cNvSpPr/>
          <p:nvPr/>
        </p:nvSpPr>
        <p:spPr>
          <a:xfrm>
            <a:off x="2378075" y="1412875"/>
            <a:ext cx="2592388" cy="20875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pt-BR" sz="2800" b="1" dirty="0"/>
              <a:t>Agressivo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A9592DE-077F-4038-A19B-93D5D265DE1E}"/>
              </a:ext>
            </a:extLst>
          </p:cNvPr>
          <p:cNvSpPr/>
          <p:nvPr/>
        </p:nvSpPr>
        <p:spPr>
          <a:xfrm>
            <a:off x="2378075" y="3500438"/>
            <a:ext cx="2592388" cy="2052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1" hangingPunct="1">
              <a:defRPr/>
            </a:pPr>
            <a:r>
              <a:rPr lang="pt-BR" sz="2800" b="1" dirty="0"/>
              <a:t>Evitar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53FBA1F-3919-4CF0-A341-CA58CBA072F2}"/>
              </a:ext>
            </a:extLst>
          </p:cNvPr>
          <p:cNvSpPr/>
          <p:nvPr/>
        </p:nvSpPr>
        <p:spPr>
          <a:xfrm>
            <a:off x="3675063" y="2474913"/>
            <a:ext cx="2592387" cy="205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/>
              <a:t>Conciliador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944D497-2A0F-40CE-B975-7CCA24F7871A}"/>
              </a:ext>
            </a:extLst>
          </p:cNvPr>
          <p:cNvSpPr/>
          <p:nvPr/>
        </p:nvSpPr>
        <p:spPr>
          <a:xfrm>
            <a:off x="2378075" y="5661025"/>
            <a:ext cx="2592388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1" hangingPunct="1">
              <a:defRPr/>
            </a:pPr>
            <a:r>
              <a:rPr lang="pt-BR" b="1" dirty="0"/>
              <a:t>Não Complacente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C977314-1CB6-479E-9791-4EB08FDA9685}"/>
              </a:ext>
            </a:extLst>
          </p:cNvPr>
          <p:cNvSpPr/>
          <p:nvPr/>
        </p:nvSpPr>
        <p:spPr>
          <a:xfrm>
            <a:off x="4970463" y="5661025"/>
            <a:ext cx="25923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eaLnBrk="1" hangingPunct="1">
              <a:defRPr/>
            </a:pPr>
            <a:r>
              <a:rPr lang="pt-BR" b="1" dirty="0"/>
              <a:t>Complacente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4EA7155-9B3E-4753-A4C0-05F19701B4A0}"/>
              </a:ext>
            </a:extLst>
          </p:cNvPr>
          <p:cNvSpPr/>
          <p:nvPr/>
        </p:nvSpPr>
        <p:spPr>
          <a:xfrm rot="16200000">
            <a:off x="1035845" y="4310856"/>
            <a:ext cx="2087562" cy="466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pt-BR" b="1" dirty="0"/>
              <a:t>Assertivo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5831E36-6197-4DE7-88EC-443D8FAB584E}"/>
              </a:ext>
            </a:extLst>
          </p:cNvPr>
          <p:cNvSpPr/>
          <p:nvPr/>
        </p:nvSpPr>
        <p:spPr>
          <a:xfrm rot="16200000">
            <a:off x="1035844" y="2223294"/>
            <a:ext cx="2087563" cy="4667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pt-BR" b="1" dirty="0"/>
              <a:t>Não Assertivo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0B4D805-F7EE-454D-A333-5C79EF1EADED}"/>
              </a:ext>
            </a:extLst>
          </p:cNvPr>
          <p:cNvSpPr/>
          <p:nvPr/>
        </p:nvSpPr>
        <p:spPr>
          <a:xfrm>
            <a:off x="1846263" y="5661025"/>
            <a:ext cx="466725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1" hangingPunct="1">
              <a:defRPr/>
            </a:pPr>
            <a:endParaRPr lang="pt-BR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4">
            <a:extLst>
              <a:ext uri="{FF2B5EF4-FFF2-40B4-BE49-F238E27FC236}">
                <a16:creationId xmlns:a16="http://schemas.microsoft.com/office/drawing/2014/main" id="{1CAB4011-4551-4C17-B2EB-96DDBDF51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09EE53A7-2D09-4E98-B793-98754854EA78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23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5497DEB-9B7C-43BB-9796-0AAFAE5CB0B8}"/>
              </a:ext>
            </a:extLst>
          </p:cNvPr>
          <p:cNvSpPr txBox="1">
            <a:spLocks/>
          </p:cNvSpPr>
          <p:nvPr/>
        </p:nvSpPr>
        <p:spPr>
          <a:xfrm>
            <a:off x="468313" y="0"/>
            <a:ext cx="8229600" cy="92233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Agressivo</a:t>
            </a:r>
          </a:p>
        </p:txBody>
      </p:sp>
      <p:grpSp>
        <p:nvGrpSpPr>
          <p:cNvPr id="2" name="Grupo 6">
            <a:extLst>
              <a:ext uri="{FF2B5EF4-FFF2-40B4-BE49-F238E27FC236}">
                <a16:creationId xmlns:a16="http://schemas.microsoft.com/office/drawing/2014/main" id="{937AD651-379F-424F-B78D-5145A9E88AB7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55FAE23-988B-4FB8-8DB4-9F28E40C4A03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FB918BC-B85C-4B40-BD39-0938387F2B5E}"/>
                </a:ext>
              </a:extLst>
            </p:cNvPr>
            <p:cNvSpPr/>
            <p:nvPr/>
          </p:nvSpPr>
          <p:spPr>
            <a:xfrm>
              <a:off x="3896829" y="3429000"/>
              <a:ext cx="3483483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1562815-71D1-4C33-B510-28F6E6E99A25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91E15AF-B6D7-4B7A-808D-D92543D700EB}"/>
                </a:ext>
              </a:extLst>
            </p:cNvPr>
            <p:cNvSpPr/>
            <p:nvPr/>
          </p:nvSpPr>
          <p:spPr>
            <a:xfrm>
              <a:off x="1763687" y="3429000"/>
              <a:ext cx="2326668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F1A0411-09BD-444A-95BF-6032DE6416D1}"/>
                </a:ext>
              </a:extLst>
            </p:cNvPr>
            <p:cNvSpPr/>
            <p:nvPr/>
          </p:nvSpPr>
          <p:spPr>
            <a:xfrm>
              <a:off x="2929194" y="2402886"/>
              <a:ext cx="3483483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C97E42D-76F6-4650-BCEB-B45119BA6E1D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05CF12B-BC0E-4FCE-895C-462786145E0F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E3A83FD-45FD-40EE-8E45-BB226FC5647C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6413194-F4BE-41AD-8C61-A159B3283B80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EB55A70-0DB1-40EF-AA5F-615AB8D39EE2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1BA934AF-4AE7-4024-9D4C-41A752F6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55788"/>
            <a:ext cx="8726488" cy="4525962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pt-BR" sz="2400" b="1" dirty="0">
                <a:latin typeface="Geneva"/>
                <a:ea typeface="ＭＳ Ｐゴシック" charset="0"/>
                <a:cs typeface="Geneva"/>
              </a:rPr>
              <a:t>Busca prevalecer suas próprias opiniões às custas da outra pessoa.  </a:t>
            </a:r>
          </a:p>
          <a:p>
            <a:pPr marL="0" indent="0" algn="just" eaLnBrk="1" hangingPunct="1">
              <a:buFontTx/>
              <a:buNone/>
              <a:defRPr/>
            </a:pPr>
            <a:endParaRPr lang="pt-BR" sz="2400" b="1" dirty="0">
              <a:latin typeface="Geneva"/>
              <a:ea typeface="ＭＳ Ｐゴシック" charset="0"/>
              <a:cs typeface="Geneva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pt-BR" sz="2400" b="1" dirty="0">
                <a:solidFill>
                  <a:srgbClr val="FF0000"/>
                </a:solidFill>
                <a:latin typeface="Geneva"/>
                <a:ea typeface="ＭＳ Ｐゴシック" charset="0"/>
                <a:cs typeface="Geneva"/>
              </a:rPr>
              <a:t>Orientado para o poder.  </a:t>
            </a:r>
            <a:r>
              <a:rPr lang="pt-BR" sz="2400" b="1" dirty="0">
                <a:latin typeface="Geneva"/>
                <a:ea typeface="ＭＳ Ｐゴシック" charset="0"/>
                <a:cs typeface="Geneva"/>
              </a:rPr>
              <a:t>Usa qualquer poder que pareça apropriado para fazer valer sua opinião, sua capacidade de argumentar, seu nível e suas sanções. </a:t>
            </a:r>
          </a:p>
          <a:p>
            <a:pPr marL="0" indent="0" algn="just" eaLnBrk="1" hangingPunct="1">
              <a:buFontTx/>
              <a:buNone/>
              <a:defRPr/>
            </a:pPr>
            <a:endParaRPr lang="pt-BR" sz="2400" b="1" dirty="0">
              <a:latin typeface="Geneva"/>
              <a:ea typeface="ＭＳ Ｐゴシック" charset="0"/>
              <a:cs typeface="Geneva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pt-BR" sz="2400" b="1" dirty="0">
                <a:latin typeface="Geneva"/>
                <a:ea typeface="ＭＳ Ｐゴシック" charset="0"/>
                <a:cs typeface="Geneva"/>
              </a:rPr>
              <a:t> “Luta por seus direitos” defendendo uma posição que acredita que seja correta, ou simplesmente tentando vencer.</a:t>
            </a:r>
          </a:p>
          <a:p>
            <a:pPr algn="just" eaLnBrk="1" hangingPunct="1">
              <a:defRPr/>
            </a:pPr>
            <a:endParaRPr lang="pt-BR" sz="1800" b="1" dirty="0">
              <a:latin typeface="Geneva"/>
              <a:ea typeface="ＭＳ Ｐゴシック" charset="0"/>
              <a:cs typeface="Geneva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b="1" dirty="0">
              <a:solidFill>
                <a:srgbClr val="FF0000"/>
              </a:solidFill>
              <a:latin typeface="Geneva"/>
              <a:ea typeface="ＭＳ Ｐゴシック" charset="0"/>
              <a:cs typeface="Genev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18DA4E7D-4EEF-47F7-9A45-6CE6E13700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pic>
        <p:nvPicPr>
          <p:cNvPr id="31747" name="Espaço Reservado para Conteúdo 7">
            <a:extLst>
              <a:ext uri="{FF2B5EF4-FFF2-40B4-BE49-F238E27FC236}">
                <a16:creationId xmlns:a16="http://schemas.microsoft.com/office/drawing/2014/main" id="{8E5C5942-69FF-4437-A5EB-F454A3F8D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588"/>
            <a:ext cx="9183688" cy="6886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4">
            <a:extLst>
              <a:ext uri="{FF2B5EF4-FFF2-40B4-BE49-F238E27FC236}">
                <a16:creationId xmlns:a16="http://schemas.microsoft.com/office/drawing/2014/main" id="{5382ABE0-3868-4883-AE53-96020DF23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2A612A8-F963-4C16-B447-43B84C1A6A97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25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61059F3-76D8-4544-8C89-8B1D9F1D5CF2}"/>
              </a:ext>
            </a:extLst>
          </p:cNvPr>
          <p:cNvSpPr txBox="1">
            <a:spLocks/>
          </p:cNvSpPr>
          <p:nvPr/>
        </p:nvSpPr>
        <p:spPr>
          <a:xfrm>
            <a:off x="468313" y="-15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Agressivo/Martelo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239E6B5E-4818-457B-931E-3CE4DCEEA5D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8313" y="1581150"/>
            <a:ext cx="8556625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z="1600" b="1" i="1">
              <a:latin typeface="Geneva"/>
              <a:ea typeface="Geneva"/>
              <a:cs typeface="Geneva"/>
            </a:endParaRPr>
          </a:p>
          <a:p>
            <a:pPr eaLnBrk="1" hangingPunct="1">
              <a:buFontTx/>
              <a:buAutoNum type="arabicPeriod"/>
            </a:pPr>
            <a:r>
              <a:rPr lang="pt-BR" altLang="pt-BR" sz="1800" b="1">
                <a:latin typeface="Geneva"/>
                <a:ea typeface="Geneva"/>
                <a:cs typeface="Geneva"/>
              </a:rPr>
              <a:t>Quando decisões rápidas são vitais. </a:t>
            </a:r>
            <a:r>
              <a:rPr lang="pt-BR" altLang="pt-BR" sz="18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Ex: emergências.</a:t>
            </a:r>
          </a:p>
          <a:p>
            <a:pPr eaLnBrk="1" hangingPunct="1">
              <a:buFontTx/>
              <a:buAutoNum type="arabicPeriod"/>
            </a:pPr>
            <a:r>
              <a:rPr lang="pt-BR" altLang="pt-BR" sz="1800" b="1">
                <a:latin typeface="Geneva"/>
                <a:ea typeface="Geneva"/>
                <a:cs typeface="Geneva"/>
              </a:rPr>
              <a:t>Quando atitudes impopulares necessitam ser tomadas. </a:t>
            </a:r>
            <a:r>
              <a:rPr lang="pt-BR" altLang="pt-BR" sz="18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Ex.: Redução de custos; estabelecimento de medidas de restrição; disciplina.</a:t>
            </a:r>
          </a:p>
          <a:p>
            <a:pPr eaLnBrk="1" hangingPunct="1">
              <a:buFontTx/>
              <a:buAutoNum type="arabicPeriod"/>
            </a:pPr>
            <a:r>
              <a:rPr lang="pt-BR" altLang="pt-BR" sz="1800" b="1">
                <a:latin typeface="Geneva"/>
                <a:ea typeface="Geneva"/>
                <a:cs typeface="Geneva"/>
              </a:rPr>
              <a:t>Em decisões vitais para o bem estar da igreja, e </a:t>
            </a:r>
            <a:r>
              <a:rPr lang="pt-BR" altLang="pt-BR" sz="18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se esgosta todas as possibilidades de discussão racional e você sabe que algo precisa ser feito.</a:t>
            </a:r>
          </a:p>
          <a:p>
            <a:pPr eaLnBrk="1" hangingPunct="1">
              <a:buFontTx/>
              <a:buAutoNum type="arabicPeriod"/>
            </a:pPr>
            <a:endParaRPr lang="pt-BR" altLang="pt-BR" sz="1800" b="1">
              <a:latin typeface="Geneva"/>
              <a:ea typeface="Geneva"/>
              <a:cs typeface="Geneva"/>
            </a:endParaRPr>
          </a:p>
          <a:p>
            <a:pPr eaLnBrk="1" hangingPunct="1">
              <a:buFontTx/>
              <a:buAutoNum type="arabicPeriod"/>
            </a:pPr>
            <a:r>
              <a:rPr lang="pt-BR" altLang="pt-BR" sz="1800" b="1">
                <a:latin typeface="Geneva"/>
                <a:ea typeface="Geneva"/>
                <a:cs typeface="Geneva"/>
              </a:rPr>
              <a:t>Para proteger a igreja de pessoas folgadas que tiram vantagem do espirito conciliador.</a:t>
            </a:r>
          </a:p>
          <a:p>
            <a:pPr eaLnBrk="1" hangingPunct="1">
              <a:buFontTx/>
              <a:buAutoNum type="arabicPeriod"/>
            </a:pPr>
            <a:r>
              <a:rPr lang="pt-BR" altLang="pt-BR" sz="1800" b="1">
                <a:latin typeface="Geneva"/>
                <a:ea typeface="Geneva"/>
                <a:cs typeface="Geneva"/>
              </a:rPr>
              <a:t>Quando a prioridade está em encerrar a situação, o mais rápido possível, </a:t>
            </a:r>
            <a:r>
              <a:rPr lang="pt-BR" altLang="pt-BR" sz="18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isto é, quando não há tempo para resolver problemas de forma cooperativa.</a:t>
            </a:r>
            <a:endParaRPr lang="pt-BR" altLang="pt-BR" sz="1800" b="1">
              <a:latin typeface="Geneva"/>
              <a:ea typeface="Geneva"/>
              <a:cs typeface="Geneva"/>
            </a:endParaRPr>
          </a:p>
          <a:p>
            <a:pPr eaLnBrk="1" hangingPunct="1">
              <a:buFontTx/>
              <a:buAutoNum type="arabicPeriod"/>
            </a:pPr>
            <a:r>
              <a:rPr lang="pt-BR" altLang="pt-BR" sz="1800" b="1">
                <a:latin typeface="Geneva"/>
                <a:ea typeface="Geneva"/>
                <a:cs typeface="Geneva"/>
              </a:rPr>
              <a:t>Quando existe pouca confiança.</a:t>
            </a: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B6BA10C8-6B0A-43B9-9E6E-994FD23B170F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DA6695F-F449-4F2F-A30C-EEC22A68733C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B8AC71-B195-4F6D-82BD-476BD4EF26CA}"/>
                </a:ext>
              </a:extLst>
            </p:cNvPr>
            <p:cNvSpPr/>
            <p:nvPr/>
          </p:nvSpPr>
          <p:spPr>
            <a:xfrm>
              <a:off x="3896829" y="3429000"/>
              <a:ext cx="3483483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77F22865-6C17-4EF3-9E4C-87C6AC1654CF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8A04766-77B0-46AA-8EB3-A64EB729E1E7}"/>
                </a:ext>
              </a:extLst>
            </p:cNvPr>
            <p:cNvSpPr/>
            <p:nvPr/>
          </p:nvSpPr>
          <p:spPr>
            <a:xfrm>
              <a:off x="1763687" y="3429000"/>
              <a:ext cx="2133141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830469A-7CE2-4DB9-8D5A-5C982308F474}"/>
                </a:ext>
              </a:extLst>
            </p:cNvPr>
            <p:cNvSpPr/>
            <p:nvPr/>
          </p:nvSpPr>
          <p:spPr>
            <a:xfrm>
              <a:off x="2735668" y="2402886"/>
              <a:ext cx="3240486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9FAC525-742B-46CE-94E7-F57E26121CAF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D01477F-B2AD-4369-A055-4A507F38EED3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3B725A2-A7CF-4A86-93E3-ED78059B98BC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83B5C21-46D8-44B0-BA91-D6FC372BD72A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69CF638E-CDF4-41E3-AC3A-4F878D669F63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32774" name="Retângulo 2">
            <a:extLst>
              <a:ext uri="{FF2B5EF4-FFF2-40B4-BE49-F238E27FC236}">
                <a16:creationId xmlns:a16="http://schemas.microsoft.com/office/drawing/2014/main" id="{01995175-4968-416F-9B5F-D633D2C78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06450"/>
            <a:ext cx="365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ângulo 4">
            <a:extLst>
              <a:ext uri="{FF2B5EF4-FFF2-40B4-BE49-F238E27FC236}">
                <a16:creationId xmlns:a16="http://schemas.microsoft.com/office/drawing/2014/main" id="{3B1674AB-2F2D-495E-87E7-923CBC9C1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AA1C1293-33CE-4CA3-9A6C-54C91F68FD3C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26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DDAB07C-B166-4A55-902B-9FB37802C68F}"/>
              </a:ext>
            </a:extLst>
          </p:cNvPr>
          <p:cNvSpPr txBox="1">
            <a:spLocks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Complacente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33FA6FE0-1259-4CD5-9681-C5CBB7245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sz="2400" b="1" dirty="0">
                <a:solidFill>
                  <a:srgbClr val="000066"/>
                </a:solidFill>
                <a:latin typeface="Arial Black" panose="020B0A04020102020204" pitchFamily="34" charset="0"/>
                <a:ea typeface="Verdana" pitchFamily="34" charset="0"/>
                <a:cs typeface="Geneva"/>
              </a:rPr>
              <a:t>É Bonzinho.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Verdana" pitchFamily="34" charset="0"/>
                <a:cs typeface="Geneva"/>
              </a:rPr>
              <a:t>Negligencia suas próprias opiniões para satisfazer a de outras.</a:t>
            </a: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pt-BR" sz="2400" dirty="0">
                <a:solidFill>
                  <a:srgbClr val="000066"/>
                </a:solidFill>
                <a:latin typeface="Arial Black" panose="020B0A04020102020204" pitchFamily="34" charset="0"/>
              </a:rPr>
              <a:t>Tem </a:t>
            </a:r>
            <a:r>
              <a:rPr lang="pt-BR" sz="2400" b="1" dirty="0">
                <a:solidFill>
                  <a:srgbClr val="000066"/>
                </a:solidFill>
                <a:latin typeface="Arial Black" panose="020B0A04020102020204" pitchFamily="34" charset="0"/>
              </a:rPr>
              <a:t>dificuldades em dizer “não” e de impor limites </a:t>
            </a:r>
            <a:r>
              <a:rPr lang="pt-BR" sz="2400" dirty="0">
                <a:solidFill>
                  <a:srgbClr val="000066"/>
                </a:solidFill>
                <a:latin typeface="Arial Black" panose="020B0A04020102020204" pitchFamily="34" charset="0"/>
              </a:rPr>
              <a:t>por medo de parecer agressivo ou de não agradar.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b="1" dirty="0">
              <a:solidFill>
                <a:srgbClr val="000066"/>
              </a:solidFill>
              <a:latin typeface="Arial Black" panose="020B0A04020102020204" pitchFamily="34" charset="0"/>
              <a:ea typeface="Verdana" pitchFamily="34" charset="0"/>
              <a:cs typeface="Geneva"/>
            </a:endParaRP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Acredita que é preciso que todos gostem dele.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rgbClr val="000066"/>
                </a:solidFill>
                <a:latin typeface="Arial Black" panose="020B0A04020102020204" pitchFamily="34" charset="0"/>
                <a:ea typeface="Verdana" pitchFamily="34" charset="0"/>
                <a:cs typeface="Geneva"/>
              </a:rPr>
              <a:t>Por isso evita situação desagradável.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rgbClr val="FF0000"/>
                </a:solidFill>
                <a:latin typeface="Arial Black" panose="020B0A04020102020204" pitchFamily="34" charset="0"/>
                <a:ea typeface="Verdana" pitchFamily="34" charset="0"/>
                <a:cs typeface="Geneva"/>
              </a:rPr>
              <a:t>Se  torna generoso ao abrir mão da sua posição.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pt-BR" sz="1800" b="1" dirty="0">
              <a:latin typeface="Geneva"/>
              <a:ea typeface="Verdana" pitchFamily="34" charset="0"/>
              <a:cs typeface="Geneva"/>
            </a:endParaRPr>
          </a:p>
          <a:p>
            <a:pPr algn="just" eaLnBrk="1" hangingPunct="1">
              <a:defRPr/>
            </a:pPr>
            <a:endParaRPr lang="pt-BR" sz="1800" b="1" dirty="0">
              <a:latin typeface="Geneva"/>
              <a:ea typeface="Verdana" pitchFamily="34" charset="0"/>
              <a:cs typeface="Geneva"/>
            </a:endParaRPr>
          </a:p>
        </p:txBody>
      </p:sp>
      <p:grpSp>
        <p:nvGrpSpPr>
          <p:cNvPr id="2" name="Grupo 19">
            <a:extLst>
              <a:ext uri="{FF2B5EF4-FFF2-40B4-BE49-F238E27FC236}">
                <a16:creationId xmlns:a16="http://schemas.microsoft.com/office/drawing/2014/main" id="{C9A9E6F6-1C73-4A3E-A036-F6F7905C90E3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B509DAD-CC95-4BC2-BB92-A46726075DDD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D933C3C7-1E40-4265-9B51-9F5A42294C39}"/>
                </a:ext>
              </a:extLst>
            </p:cNvPr>
            <p:cNvSpPr/>
            <p:nvPr/>
          </p:nvSpPr>
          <p:spPr>
            <a:xfrm>
              <a:off x="3703302" y="3429000"/>
              <a:ext cx="3677010" cy="20522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3857AAE-7AB2-4D36-9DF7-6479915AFF65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5717DE0-667B-46BF-A279-5C482B851DB5}"/>
                </a:ext>
              </a:extLst>
            </p:cNvPr>
            <p:cNvSpPr/>
            <p:nvPr/>
          </p:nvSpPr>
          <p:spPr>
            <a:xfrm>
              <a:off x="1763687" y="3429000"/>
              <a:ext cx="2133141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3CD4B92-8638-45A3-9B65-5BEC1FEC30D1}"/>
                </a:ext>
              </a:extLst>
            </p:cNvPr>
            <p:cNvSpPr/>
            <p:nvPr/>
          </p:nvSpPr>
          <p:spPr>
            <a:xfrm>
              <a:off x="2735668" y="2402886"/>
              <a:ext cx="3240486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DA12C189-9D35-491F-A19B-FC1758738A6F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C93C13A-443E-4296-8362-107C860FDD3E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181E4486-C171-4E35-B4F6-A68DF7731B1B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2F08452-4380-4A2F-BFED-A705A8591C02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E63450C-66B8-49FA-A434-D5FF8654A4C4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C4254E96-75F9-4645-9241-A3B078DC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673100"/>
            <a:ext cx="2174875" cy="523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 cap="al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Bonzinho</a:t>
            </a:r>
            <a:endParaRPr lang="en-US" sz="2800" b="1" cap="all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1028" descr="Iceberg">
            <a:extLst>
              <a:ext uri="{FF2B5EF4-FFF2-40B4-BE49-F238E27FC236}">
                <a16:creationId xmlns:a16="http://schemas.microsoft.com/office/drawing/2014/main" id="{BDA621BC-DBD0-4D94-B473-4BF6090B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78025"/>
            <a:ext cx="4816475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ceberg">
            <a:extLst>
              <a:ext uri="{FF2B5EF4-FFF2-40B4-BE49-F238E27FC236}">
                <a16:creationId xmlns:a16="http://schemas.microsoft.com/office/drawing/2014/main" id="{0373C98F-295D-4354-A45C-5D0549DE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78025"/>
            <a:ext cx="4500562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4">
            <a:extLst>
              <a:ext uri="{FF2B5EF4-FFF2-40B4-BE49-F238E27FC236}">
                <a16:creationId xmlns:a16="http://schemas.microsoft.com/office/drawing/2014/main" id="{3747F78C-D279-4FE9-80DE-C435FEFF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49FE2CB8-7A56-4868-B860-A5FE7A119F60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28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8C2A4CE-0A07-486D-AA29-3DC7A4EF3F66}"/>
              </a:ext>
            </a:extLst>
          </p:cNvPr>
          <p:cNvSpPr txBox="1">
            <a:spLocks/>
          </p:cNvSpPr>
          <p:nvPr/>
        </p:nvSpPr>
        <p:spPr>
          <a:xfrm>
            <a:off x="-468313" y="188913"/>
            <a:ext cx="8229601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Complacente/Bonzinho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EE15F347-6814-4850-8CDB-6C33A1C66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03350"/>
            <a:ext cx="8629650" cy="5265738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pt-BR" sz="1200" dirty="0">
                <a:latin typeface="Geneva"/>
                <a:cs typeface="Geneva"/>
              </a:rPr>
              <a:t> </a:t>
            </a:r>
            <a:endParaRPr lang="pt-BR" sz="1600" b="1" dirty="0">
              <a:latin typeface="Geneva"/>
              <a:cs typeface="Geneva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pt-BR" sz="2400" b="1" dirty="0">
                <a:latin typeface="Geneva"/>
                <a:cs typeface="Geneva"/>
              </a:rPr>
              <a:t>Quando você nota que está errado - para permitir que uma posição melhor seja ouvida, aprender com os outros e mostrar humildade.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pt-BR" sz="2400" b="1" dirty="0">
                <a:solidFill>
                  <a:srgbClr val="FF0000"/>
                </a:solidFill>
                <a:latin typeface="Geneva"/>
                <a:cs typeface="Geneva"/>
              </a:rPr>
              <a:t>Quando a decisão é muito mais importante para a outra pessoa do que para você mesmo - para satisfazer as necessidades de outros e, como gesto de boa vontade, para poder manter um relacionamento cooperativo.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pt-BR" sz="2400" b="1" dirty="0">
                <a:latin typeface="Geneva"/>
                <a:cs typeface="Geneva"/>
              </a:rPr>
              <a:t>Para conseguir um saldo “social” positivo para questões posteriores que sejam importantes para você.</a:t>
            </a: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9517B289-9C09-4F8F-824D-D12ED435C023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9FE6CB8-883E-4315-9C8F-D8410B56F1F9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903CEDC2-B51E-4DCF-8146-F80A35D7EFB1}"/>
                </a:ext>
              </a:extLst>
            </p:cNvPr>
            <p:cNvSpPr/>
            <p:nvPr/>
          </p:nvSpPr>
          <p:spPr>
            <a:xfrm>
              <a:off x="3703302" y="3429000"/>
              <a:ext cx="3677010" cy="20522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5D1E0B8-C9CB-41D0-8C62-E641C8058D27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3A29F6C-9013-4081-9AFB-1188D0E763AE}"/>
                </a:ext>
              </a:extLst>
            </p:cNvPr>
            <p:cNvSpPr/>
            <p:nvPr/>
          </p:nvSpPr>
          <p:spPr>
            <a:xfrm>
              <a:off x="1763687" y="3429000"/>
              <a:ext cx="2133141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130A0E2-C652-4467-8BC3-8F24F3D2B65D}"/>
                </a:ext>
              </a:extLst>
            </p:cNvPr>
            <p:cNvSpPr/>
            <p:nvPr/>
          </p:nvSpPr>
          <p:spPr>
            <a:xfrm>
              <a:off x="2735668" y="2402886"/>
              <a:ext cx="3240486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A1712B3-D3FB-40E8-BA28-A83110C6008C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D51BAAF-5531-436F-B988-5961C988B535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0B700EB0-73B9-4987-B3CA-8ECDF82045FB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1249802D-A514-4D46-AADC-3BFFB8B69B0A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BD75D707-7937-4E75-AB81-EE40D196280C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35846" name="Retângulo 2">
            <a:extLst>
              <a:ext uri="{FF2B5EF4-FFF2-40B4-BE49-F238E27FC236}">
                <a16:creationId xmlns:a16="http://schemas.microsoft.com/office/drawing/2014/main" id="{CC060FBB-12CE-4436-AF7F-09D55B15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365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4">
            <a:extLst>
              <a:ext uri="{FF2B5EF4-FFF2-40B4-BE49-F238E27FC236}">
                <a16:creationId xmlns:a16="http://schemas.microsoft.com/office/drawing/2014/main" id="{B535E95E-9388-409E-846B-E566C9D7C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360FFB0C-94F3-4161-8F29-14451837D622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29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0BECD6-C224-473E-A858-61D662A5E2D4}"/>
              </a:ext>
            </a:extLst>
          </p:cNvPr>
          <p:cNvSpPr txBox="1">
            <a:spLocks/>
          </p:cNvSpPr>
          <p:nvPr/>
        </p:nvSpPr>
        <p:spPr>
          <a:xfrm>
            <a:off x="-468313" y="188913"/>
            <a:ext cx="8229601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Complacente/Bonzinho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2E4F4614-3838-4C89-AACE-949E1424F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19250"/>
            <a:ext cx="8629650" cy="5265738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pt-BR" sz="1200" dirty="0">
                <a:latin typeface="Geneva"/>
                <a:cs typeface="Geneva"/>
              </a:rPr>
              <a:t> </a:t>
            </a:r>
            <a:endParaRPr lang="pt-BR" sz="16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4. Quando a competição contínua passa a ser nociva.</a:t>
            </a:r>
          </a:p>
          <a:p>
            <a:pPr marL="0" indent="0" eaLnBrk="1" hangingPunct="1">
              <a:buFontTx/>
              <a:buNone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5. </a:t>
            </a:r>
            <a:r>
              <a:rPr lang="pt-BR" sz="2400" b="1" dirty="0">
                <a:solidFill>
                  <a:srgbClr val="FF0000"/>
                </a:solidFill>
                <a:latin typeface="Geneva"/>
                <a:cs typeface="Geneva"/>
              </a:rPr>
              <a:t>Quando você está em desvantagem ou quando a outra pessoa está perturbada e ficará pior com qualquer interferência.</a:t>
            </a:r>
          </a:p>
          <a:p>
            <a:pPr marL="0" indent="0" eaLnBrk="1" hangingPunct="1">
              <a:buFontTx/>
              <a:buNone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6. Quando é necessário e vital preservar a harmonia e evitar atritos.</a:t>
            </a:r>
          </a:p>
          <a:p>
            <a:pPr marL="0" indent="0" eaLnBrk="1" hangingPunct="1">
              <a:buFontTx/>
              <a:buNone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solidFill>
                  <a:srgbClr val="FF0000"/>
                </a:solidFill>
                <a:latin typeface="Geneva"/>
                <a:cs typeface="Geneva"/>
              </a:rPr>
              <a:t>7. Ajudar no desenvolvimento do outro, permitindo que ele experimente e aprenda a partir de seus próprio erros.</a:t>
            </a: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51D4C57A-5AA4-4963-9F3B-B55D4EEAD587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6698534-6773-40CA-86FC-84B27E9EE7D5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0872F74-CF3F-48CD-A6C5-65EBBAFE8C45}"/>
                </a:ext>
              </a:extLst>
            </p:cNvPr>
            <p:cNvSpPr/>
            <p:nvPr/>
          </p:nvSpPr>
          <p:spPr>
            <a:xfrm>
              <a:off x="3703302" y="3429000"/>
              <a:ext cx="3677010" cy="20522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B2AD9E8-74FA-4D8B-90E1-1285B6930E39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7BB40FE-898C-4125-8018-05AD82EB211F}"/>
                </a:ext>
              </a:extLst>
            </p:cNvPr>
            <p:cNvSpPr/>
            <p:nvPr/>
          </p:nvSpPr>
          <p:spPr>
            <a:xfrm>
              <a:off x="1763687" y="3429000"/>
              <a:ext cx="2133141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BC8F8BF8-71E3-411F-ADDC-24DF5356DA1F}"/>
                </a:ext>
              </a:extLst>
            </p:cNvPr>
            <p:cNvSpPr/>
            <p:nvPr/>
          </p:nvSpPr>
          <p:spPr>
            <a:xfrm>
              <a:off x="2735668" y="2402886"/>
              <a:ext cx="3240486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0F755CE-147A-4EDB-BB64-B1FD2789058A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AA9F69-6CE3-4748-880B-8D7C2E889FE8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CD247AB-1C6F-44E0-B01D-5DD414D9E597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4D9EF4B-5345-4E74-BCA3-FB2759474E5C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EEE2E4C-7E9D-4501-B131-977024AB8BFB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36870" name="Retângulo 15">
            <a:extLst>
              <a:ext uri="{FF2B5EF4-FFF2-40B4-BE49-F238E27FC236}">
                <a16:creationId xmlns:a16="http://schemas.microsoft.com/office/drawing/2014/main" id="{FD50AD5D-E6A5-4B16-814D-A4427A26F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365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Conteúdo 1">
            <a:extLst>
              <a:ext uri="{FF2B5EF4-FFF2-40B4-BE49-F238E27FC236}">
                <a16:creationId xmlns:a16="http://schemas.microsoft.com/office/drawing/2014/main" id="{8628D78A-0CE7-45D2-910C-94B4D95F185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5" name="Título 2">
            <a:extLst>
              <a:ext uri="{FF2B5EF4-FFF2-40B4-BE49-F238E27FC236}">
                <a16:creationId xmlns:a16="http://schemas.microsoft.com/office/drawing/2014/main" id="{7012AD0B-BC95-4C35-A8FE-BCCBA78BDB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pic>
        <p:nvPicPr>
          <p:cNvPr id="8196" name="Picture 2" descr="Imagem relacionada">
            <a:extLst>
              <a:ext uri="{FF2B5EF4-FFF2-40B4-BE49-F238E27FC236}">
                <a16:creationId xmlns:a16="http://schemas.microsoft.com/office/drawing/2014/main" id="{D236E1CC-9C25-4D65-9D93-C873D898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aixaDeTexto 4">
            <a:extLst>
              <a:ext uri="{FF2B5EF4-FFF2-40B4-BE49-F238E27FC236}">
                <a16:creationId xmlns:a16="http://schemas.microsoft.com/office/drawing/2014/main" id="{5E939155-3039-4683-8DE6-E1AF49C1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805488"/>
            <a:ext cx="9180513" cy="101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>
                <a:latin typeface="Arial Black" panose="020B0A04020102020204" pitchFamily="34" charset="0"/>
              </a:rPr>
              <a:t> </a:t>
            </a:r>
            <a:r>
              <a:rPr lang="pt-BR" altLang="pt-BR" sz="2000" i="1">
                <a:solidFill>
                  <a:srgbClr val="002060"/>
                </a:solidFill>
                <a:latin typeface="Arial Black" panose="020B0A04020102020204" pitchFamily="34" charset="0"/>
              </a:rPr>
              <a:t>“Houve peleja no céu. Miguel e os seus anjos pelejaram contra o dragão. Também pelejaram o dragão e seus anjos”(Apoc 12.7-9).</a:t>
            </a:r>
            <a:endParaRPr lang="pt-BR" altLang="pt-BR" sz="20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ângulo 4">
            <a:extLst>
              <a:ext uri="{FF2B5EF4-FFF2-40B4-BE49-F238E27FC236}">
                <a16:creationId xmlns:a16="http://schemas.microsoft.com/office/drawing/2014/main" id="{57F616F5-AB2B-41CC-A7E7-B6D91A5F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8E317BD4-6A50-4C67-A150-02139D7BD696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30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CFCD4EA-9630-4E5C-A584-AF7B15AF49BA}"/>
              </a:ext>
            </a:extLst>
          </p:cNvPr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Evitar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43CC28E8-1ADA-4008-984C-56771EA0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46763"/>
          </a:xfrm>
        </p:spPr>
        <p:txBody>
          <a:bodyPr/>
          <a:lstStyle/>
          <a:p>
            <a:pPr algn="just" eaLnBrk="1" hangingPunct="1">
              <a:buFont typeface="Wingdings" charset="0"/>
              <a:buNone/>
              <a:defRPr/>
            </a:pPr>
            <a:endParaRPr lang="pt-BR" sz="2000" b="1" dirty="0">
              <a:latin typeface="Geneva"/>
              <a:ea typeface="ＭＳ Ｐゴシック" charset="0"/>
              <a:cs typeface="Geneva"/>
            </a:endParaRPr>
          </a:p>
          <a:p>
            <a:pPr algn="just" eaLnBrk="1" hangingPunct="1">
              <a:defRPr/>
            </a:pPr>
            <a:r>
              <a:rPr lang="pt-BR" sz="2400" b="1" dirty="0">
                <a:latin typeface="Geneva"/>
                <a:ea typeface="ＭＳ Ｐゴシック" charset="0"/>
                <a:cs typeface="Geneva"/>
              </a:rPr>
              <a:t>Ele não entra no conflito. </a:t>
            </a:r>
          </a:p>
          <a:p>
            <a:pPr marL="0" indent="0" algn="just" eaLnBrk="1" hangingPunct="1">
              <a:buFontTx/>
              <a:buNone/>
              <a:defRPr/>
            </a:pPr>
            <a:endParaRPr lang="pt-BR" sz="2400" b="1" dirty="0">
              <a:latin typeface="Geneva"/>
              <a:ea typeface="ＭＳ Ｐゴシック" charset="0"/>
              <a:cs typeface="Geneva"/>
            </a:endParaRPr>
          </a:p>
          <a:p>
            <a:pPr algn="just" eaLnBrk="1" hangingPunct="1">
              <a:defRPr/>
            </a:pPr>
            <a:r>
              <a:rPr lang="pt-BR" sz="2400" b="1" dirty="0">
                <a:solidFill>
                  <a:srgbClr val="FF0000"/>
                </a:solidFill>
                <a:latin typeface="Geneva"/>
                <a:ea typeface="ＭＳ Ｐゴシック" charset="0"/>
                <a:cs typeface="Geneva"/>
              </a:rPr>
              <a:t>O indivíduo não segue de imediato suas próprias opiniões ou aquelas de outras pessoas. </a:t>
            </a:r>
          </a:p>
          <a:p>
            <a:pPr algn="just" eaLnBrk="1" hangingPunct="1">
              <a:defRPr/>
            </a:pPr>
            <a:endParaRPr lang="pt-BR" sz="2400" b="1" dirty="0">
              <a:latin typeface="Geneva"/>
              <a:ea typeface="ＭＳ Ｐゴシック" charset="0"/>
              <a:cs typeface="Geneva"/>
            </a:endParaRPr>
          </a:p>
          <a:p>
            <a:pPr algn="just" eaLnBrk="1" hangingPunct="1">
              <a:defRPr/>
            </a:pPr>
            <a:r>
              <a:rPr lang="pt-BR" sz="2400" b="1" dirty="0">
                <a:latin typeface="Geneva"/>
                <a:ea typeface="ＭＳ Ｐゴシック" charset="0"/>
                <a:cs typeface="Geneva"/>
              </a:rPr>
              <a:t>Tem atitudes diplomáticas e adia uma decisão para uma ocasião mais adequada ou simplesmente afastando-se de uma situação ameaçadora.</a:t>
            </a:r>
          </a:p>
          <a:p>
            <a:pPr eaLnBrk="1" hangingPunct="1">
              <a:lnSpc>
                <a:spcPct val="85000"/>
              </a:lnSpc>
              <a:defRPr/>
            </a:pPr>
            <a:endParaRPr lang="pt-BR" sz="2400" b="1" dirty="0">
              <a:latin typeface="Geneva"/>
              <a:ea typeface="ＭＳ Ｐゴシック" charset="0"/>
              <a:cs typeface="Geneva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pt-BR" sz="2400" b="1" dirty="0">
                <a:solidFill>
                  <a:srgbClr val="FF0000"/>
                </a:solidFill>
                <a:latin typeface="Geneva"/>
                <a:ea typeface="ＭＳ Ｐゴシック" charset="0"/>
                <a:cs typeface="Geneva"/>
              </a:rPr>
              <a:t>Distanciamento de uma situação ameaçadora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  <a:defRPr/>
            </a:pPr>
            <a:endParaRPr lang="pt-BR" sz="2400" b="1" dirty="0">
              <a:latin typeface="Geneva"/>
              <a:ea typeface="ＭＳ Ｐゴシック" charset="0"/>
              <a:cs typeface="Geneva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pt-BR" sz="2400" b="1" dirty="0">
                <a:latin typeface="Geneva"/>
                <a:ea typeface="ＭＳ Ｐゴシック" charset="0"/>
                <a:cs typeface="Geneva"/>
              </a:rPr>
              <a:t>Usa regras burocráticas como modo de resolver o  conflito</a:t>
            </a:r>
          </a:p>
        </p:txBody>
      </p:sp>
      <p:grpSp>
        <p:nvGrpSpPr>
          <p:cNvPr id="2" name="Grupo 19">
            <a:extLst>
              <a:ext uri="{FF2B5EF4-FFF2-40B4-BE49-F238E27FC236}">
                <a16:creationId xmlns:a16="http://schemas.microsoft.com/office/drawing/2014/main" id="{087419B5-2F6A-4725-92AD-58D1CB4EE5AB}"/>
              </a:ext>
            </a:extLst>
          </p:cNvPr>
          <p:cNvGrpSpPr/>
          <p:nvPr/>
        </p:nvGrpSpPr>
        <p:grpSpPr>
          <a:xfrm>
            <a:off x="6300192" y="44624"/>
            <a:ext cx="2725226" cy="1944216"/>
            <a:chOff x="1187450" y="1341438"/>
            <a:chExt cx="6192862" cy="4679950"/>
          </a:xfrm>
          <a:solidFill>
            <a:schemeClr val="bg1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C0F516D-0591-490F-838C-EE5D6CDFEBEF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268AB97-E4DD-4A58-B2BB-9F863ABE3558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E85218B-AD49-4036-859D-39D9F8757A89}"/>
                </a:ext>
              </a:extLst>
            </p:cNvPr>
            <p:cNvSpPr/>
            <p:nvPr/>
          </p:nvSpPr>
          <p:spPr>
            <a:xfrm>
              <a:off x="4283882" y="3470235"/>
              <a:ext cx="2808311" cy="20522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1B415FC-5EE9-406B-94BB-F0D0DC2315E1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CE7A4F4-4D54-4359-B6EC-4A924F74742A}"/>
                </a:ext>
              </a:extLst>
            </p:cNvPr>
            <p:cNvSpPr/>
            <p:nvPr/>
          </p:nvSpPr>
          <p:spPr>
            <a:xfrm>
              <a:off x="2929194" y="2402886"/>
              <a:ext cx="3096427" cy="18414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A0FF165-09A2-4CA9-83E8-3CD6BF052D0B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85B8E240-F0D6-4C81-A9B4-2B7738650F0A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F312624B-6590-4FEC-B65B-6B5C9CDD9066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EE1118E6-3864-4B3C-AF8B-640C3F634653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3D96D37-FFDD-45F3-93CB-474F029FE686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ângulo 4">
            <a:extLst>
              <a:ext uri="{FF2B5EF4-FFF2-40B4-BE49-F238E27FC236}">
                <a16:creationId xmlns:a16="http://schemas.microsoft.com/office/drawing/2014/main" id="{B9841B6B-2824-4DD5-BD49-D4975EC08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C322D376-4D13-47C5-95F9-A5F98616A1F2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31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3E2D7FA-B57A-4707-B594-C8ADAB07D181}"/>
              </a:ext>
            </a:extLst>
          </p:cNvPr>
          <p:cNvSpPr txBox="1">
            <a:spLocks/>
          </p:cNvSpPr>
          <p:nvPr/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Evitar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3D9EB626-610B-4441-BAB8-F8EDE08F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229600" cy="50736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sz="2400" b="1" dirty="0">
                <a:latin typeface="Geneva"/>
                <a:cs typeface="Geneva"/>
              </a:rPr>
              <a:t>Quando uma decisão é trivial e de pouca importância.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sz="2400" b="1" dirty="0">
                <a:latin typeface="Geneva"/>
                <a:cs typeface="Geneva"/>
              </a:rPr>
              <a:t>Quando você percebe que alguma coisa seria muito difícil de mudar (Ex. estrutura de personalidade de alguém etc...).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sz="2400" b="1" dirty="0">
                <a:latin typeface="Geneva"/>
                <a:cs typeface="Geneva"/>
              </a:rPr>
              <a:t>Quando o dano potencial de enfrentar um conflito ultrapassa os benefícios de sua resolução.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t-BR" sz="2400" b="1" dirty="0">
                <a:latin typeface="Geneva"/>
                <a:cs typeface="Geneva"/>
              </a:rPr>
              <a:t>Deixar as pessoas acalmarem-se para reduzir tensões em um nível satisfatório.</a:t>
            </a:r>
            <a:endParaRPr lang="pt-BR" sz="2400" dirty="0">
              <a:latin typeface="Geneva"/>
              <a:cs typeface="Geneva"/>
            </a:endParaRP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2D1833BA-5B9E-44DC-BACA-91E9F26A3684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D5A0922-2BB6-4847-9F0E-B7ECB973A734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0B5F6D1-73D1-4D73-B30F-20A721A25512}"/>
                </a:ext>
              </a:extLst>
            </p:cNvPr>
            <p:cNvSpPr/>
            <p:nvPr/>
          </p:nvSpPr>
          <p:spPr>
            <a:xfrm>
              <a:off x="4572000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CCCF8C8-D030-4F03-9D57-015EFCD2F39E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3EFF3A8-0E84-454B-A6AA-BACE6C9AAF2F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47D2C47-E9BF-4B15-9806-16180DA29C8D}"/>
                </a:ext>
              </a:extLst>
            </p:cNvPr>
            <p:cNvSpPr/>
            <p:nvPr/>
          </p:nvSpPr>
          <p:spPr>
            <a:xfrm>
              <a:off x="3167840" y="2402886"/>
              <a:ext cx="3438362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1E28C61-043E-4379-AB51-1CEA251C0E33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5B7EABD-FFC4-4EA0-A813-355CF408CFF1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6027DE2-2CE4-460F-8716-BAC7FD5F6CFF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D3D8F33-30BF-4ED4-AEC6-6F7968E31739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A8C39BA-5E61-455C-A44B-1D2A767806EA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39942" name="Retângulo 15">
            <a:extLst>
              <a:ext uri="{FF2B5EF4-FFF2-40B4-BE49-F238E27FC236}">
                <a16:creationId xmlns:a16="http://schemas.microsoft.com/office/drawing/2014/main" id="{208D8715-DAB0-466D-A7F1-C8F7A36E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365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4">
            <a:extLst>
              <a:ext uri="{FF2B5EF4-FFF2-40B4-BE49-F238E27FC236}">
                <a16:creationId xmlns:a16="http://schemas.microsoft.com/office/drawing/2014/main" id="{89647354-7C8A-4F4D-9F91-CC918EFB5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0990657F-E9B3-47AF-B4F9-E84C10251DE3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32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483FA26-3E6E-4B3D-BCB6-2291DAFA32BF}"/>
              </a:ext>
            </a:extLst>
          </p:cNvPr>
          <p:cNvSpPr txBox="1">
            <a:spLocks/>
          </p:cNvSpPr>
          <p:nvPr/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Evitar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6F84A08A-85A2-4A08-B174-F118B85BA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99063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5. Quando a coleta de mais informações ultrapassa as vantagens de uma decisão imediata.</a:t>
            </a:r>
          </a:p>
          <a:p>
            <a:pPr marL="0" indent="0" eaLnBrk="1" hangingPunct="1">
              <a:buFontTx/>
              <a:buNone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6. Quando outros podem resolver o conflito de maneira mais eficaz.</a:t>
            </a:r>
          </a:p>
          <a:p>
            <a:pPr marL="0" indent="0" eaLnBrk="1" hangingPunct="1">
              <a:buFontTx/>
              <a:buNone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7. Você se sente confuso ou frustrado ou seu apoio pessoal não é necessário.</a:t>
            </a:r>
          </a:p>
          <a:p>
            <a:pPr marL="0" indent="0" eaLnBrk="1" hangingPunct="1">
              <a:buFontTx/>
              <a:buNone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8. Participar da decisão é contra seus valores.</a:t>
            </a:r>
            <a:endParaRPr lang="pt-BR" sz="2400" dirty="0">
              <a:latin typeface="Geneva"/>
              <a:cs typeface="Geneva"/>
            </a:endParaRP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972DBA4E-0CFF-4627-AF00-A9842C2E9024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98F20C9-3506-4357-9545-EFAAD5CDD61D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1E2767A-AD02-4618-963B-03BD3807C64A}"/>
                </a:ext>
              </a:extLst>
            </p:cNvPr>
            <p:cNvSpPr/>
            <p:nvPr/>
          </p:nvSpPr>
          <p:spPr>
            <a:xfrm>
              <a:off x="4572000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B07A267C-D42F-4D4C-BD39-C7138B15FBDE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7C4B4E4-C82E-493D-A9AA-A427959A16FE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9A3A80E-D6A0-44E2-81CB-1CE9C22BB874}"/>
                </a:ext>
              </a:extLst>
            </p:cNvPr>
            <p:cNvSpPr/>
            <p:nvPr/>
          </p:nvSpPr>
          <p:spPr>
            <a:xfrm>
              <a:off x="3167840" y="2402886"/>
              <a:ext cx="3438362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262060B-B9B1-491B-9563-7BA3CDB849E5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BDE13E4-8467-4620-AB99-894BE6EEDCF9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8CD5DA0F-1501-4BD2-A107-3151AD6D46FB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3CEFC2D-0A32-475D-9C75-B7CC21D7F727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E88E4C35-9BCA-4603-8CBD-FAB5DDBB1323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40966" name="Retângulo 15">
            <a:extLst>
              <a:ext uri="{FF2B5EF4-FFF2-40B4-BE49-F238E27FC236}">
                <a16:creationId xmlns:a16="http://schemas.microsoft.com/office/drawing/2014/main" id="{DBBA3B07-051D-4545-8F89-0BD79E02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365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ângulo 4">
            <a:extLst>
              <a:ext uri="{FF2B5EF4-FFF2-40B4-BE49-F238E27FC236}">
                <a16:creationId xmlns:a16="http://schemas.microsoft.com/office/drawing/2014/main" id="{70B795A1-8633-46A3-90B2-03833DBA4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5DD2B13-EA91-4137-928D-B0F33139DB3B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33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DD550A-606A-41F1-9E46-3A50ABE8E3CE}"/>
              </a:ext>
            </a:extLst>
          </p:cNvPr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Conciliador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9782ECFB-7334-4206-9C31-846BE373289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9388" y="2000250"/>
            <a:ext cx="8721725" cy="582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pt-BR" altLang="pt-BR" sz="2400" b="1">
                <a:latin typeface="Geneva"/>
                <a:ea typeface="MS PGothic" panose="020B0600070205080204" pitchFamily="34" charset="-128"/>
                <a:cs typeface="Geneva"/>
              </a:rPr>
              <a:t>Busca Negociação/Trocas – </a:t>
            </a:r>
          </a:p>
          <a:p>
            <a:pPr algn="just"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MS PGothic" panose="020B0600070205080204" pitchFamily="34" charset="-128"/>
                <a:cs typeface="Geneva"/>
              </a:rPr>
              <a:t>Solução mutuamente aceitável, que satisfaça parcialmente ambas as partes. </a:t>
            </a:r>
          </a:p>
          <a:p>
            <a:pPr algn="just" eaLnBrk="1" hangingPunct="1"/>
            <a:endParaRPr lang="pt-BR" altLang="pt-BR" sz="2400" b="1">
              <a:solidFill>
                <a:srgbClr val="FF0000"/>
              </a:solidFill>
              <a:latin typeface="Geneva"/>
              <a:ea typeface="MS PGothic" panose="020B0600070205080204" pitchFamily="34" charset="-128"/>
              <a:cs typeface="Geneva"/>
            </a:endParaRPr>
          </a:p>
          <a:p>
            <a:pPr algn="just" eaLnBrk="1" hangingPunct="1"/>
            <a:r>
              <a:rPr lang="pt-BR" altLang="pt-BR" sz="2400" b="1">
                <a:latin typeface="Geneva"/>
                <a:ea typeface="MS PGothic" panose="020B0600070205080204" pitchFamily="34" charset="-128"/>
                <a:cs typeface="Geneva"/>
              </a:rPr>
              <a:t>Busca trocar concessões ou procurar rapidamente uma posição intermediária. </a:t>
            </a:r>
          </a:p>
          <a:p>
            <a:pPr algn="just" eaLnBrk="1" hangingPunct="1"/>
            <a:endParaRPr lang="pt-BR" altLang="pt-BR" sz="2400" b="1">
              <a:latin typeface="Geneva"/>
              <a:ea typeface="MS PGothic" panose="020B0600070205080204" pitchFamily="34" charset="-128"/>
              <a:cs typeface="Geneva"/>
            </a:endParaRPr>
          </a:p>
          <a:p>
            <a:pPr algn="just" eaLnBrk="1" hangingPunct="1"/>
            <a:endParaRPr lang="pt-BR" altLang="pt-BR" sz="2400" b="1">
              <a:latin typeface="Geneva"/>
              <a:ea typeface="MS PGothic" panose="020B0600070205080204" pitchFamily="34" charset="-128"/>
              <a:cs typeface="Geneva"/>
            </a:endParaRPr>
          </a:p>
        </p:txBody>
      </p:sp>
      <p:grpSp>
        <p:nvGrpSpPr>
          <p:cNvPr id="2" name="Grupo 19">
            <a:extLst>
              <a:ext uri="{FF2B5EF4-FFF2-40B4-BE49-F238E27FC236}">
                <a16:creationId xmlns:a16="http://schemas.microsoft.com/office/drawing/2014/main" id="{773C8401-2E69-4EB1-A0AA-6A0C572135D6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0A17108-4789-4568-866F-9249BDE232E7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77C17C75-9C18-41F1-AA30-B4925BDACCEE}"/>
                </a:ext>
              </a:extLst>
            </p:cNvPr>
            <p:cNvSpPr/>
            <p:nvPr/>
          </p:nvSpPr>
          <p:spPr>
            <a:xfrm>
              <a:off x="4572000" y="3429000"/>
              <a:ext cx="2808312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19A75FE-6C15-46D8-AC90-A7A2520E035D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804A044-401E-4CFB-990F-07734CDFE4C5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762E1FE-0283-4D42-8D71-8F8439901529}"/>
                </a:ext>
              </a:extLst>
            </p:cNvPr>
            <p:cNvSpPr/>
            <p:nvPr/>
          </p:nvSpPr>
          <p:spPr>
            <a:xfrm>
              <a:off x="2735668" y="2402886"/>
              <a:ext cx="3240486" cy="20522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>
                  <a:solidFill>
                    <a:schemeClr val="accent4">
                      <a:lumMod val="10000"/>
                    </a:schemeClr>
                  </a:solidFill>
                </a:rPr>
                <a:t>Conciliador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3917C25-3BC7-4423-81BA-32CCE238D154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8EEFCD0-39B8-43A4-B3D0-B9EA6AC60A9D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6E57FAE1-863A-4BB3-94B5-40F512B37670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54C21BC-F35C-4833-A6E4-0A6493401C61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BCA864DB-942E-4446-9666-69C26603FF06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ângulo 4">
            <a:extLst>
              <a:ext uri="{FF2B5EF4-FFF2-40B4-BE49-F238E27FC236}">
                <a16:creationId xmlns:a16="http://schemas.microsoft.com/office/drawing/2014/main" id="{271C0E9B-9E70-4BF9-8339-E2FDD6C8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E912A59-6FA0-4B9B-A3EA-6ED7C3E39AA4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34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CC36A1F-203A-4AD4-B9AD-A882F3901FE7}"/>
              </a:ext>
            </a:extLst>
          </p:cNvPr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</a:rPr>
              <a:t>Conciliador</a:t>
            </a:r>
            <a:endParaRPr lang="pt-BR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BF96F0E1-A640-4B02-BCF7-F6566517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95425"/>
            <a:ext cx="8867775" cy="4525963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pt-BR" sz="2400" dirty="0">
                <a:latin typeface="Geneva"/>
                <a:cs typeface="Geneva"/>
              </a:rPr>
              <a:t> </a:t>
            </a:r>
            <a:endParaRPr lang="pt-BR" sz="2400" b="1" dirty="0">
              <a:latin typeface="Geneva"/>
              <a:cs typeface="Geneva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pt-BR" sz="2400" b="1" dirty="0">
                <a:latin typeface="Geneva"/>
                <a:cs typeface="Geneva"/>
              </a:rPr>
              <a:t>Quando dois oponentes, com igual poder, estão fortemente ligados às metas, mutuamente exclusivas.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pt-BR" sz="2400" b="1" dirty="0">
                <a:latin typeface="Geneva"/>
                <a:cs typeface="Geneva"/>
              </a:rPr>
              <a:t>Para atingir acordos temporários para decisões complexas.</a:t>
            </a: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9FF1567D-DF91-43BE-8FC5-02D937F4DDD5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CAE0B06-4048-410C-9DAD-A9AEA20B9AF7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2990561-A587-473F-889A-6C451F780589}"/>
                </a:ext>
              </a:extLst>
            </p:cNvPr>
            <p:cNvSpPr/>
            <p:nvPr/>
          </p:nvSpPr>
          <p:spPr>
            <a:xfrm>
              <a:off x="4572000" y="3429000"/>
              <a:ext cx="2808312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769C3EF9-13B1-4BE0-A070-2B86B6C74270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1295FE2-A3AD-4563-AE34-D5B87AA836BB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B7CBD85-F1B1-4C5E-B31D-6DF8EE7A5176}"/>
                </a:ext>
              </a:extLst>
            </p:cNvPr>
            <p:cNvSpPr/>
            <p:nvPr/>
          </p:nvSpPr>
          <p:spPr>
            <a:xfrm>
              <a:off x="2735668" y="2402886"/>
              <a:ext cx="3483481" cy="20522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>
                  <a:solidFill>
                    <a:srgbClr val="161616"/>
                  </a:solidFill>
                </a:rPr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9380B23-0995-462F-BA28-4961AFF84E19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DA82A16-25B5-45EC-A879-FCA9EA15A641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B7758DE-E896-4E70-B292-107F02C209ED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C925A9A9-213C-49FB-B79E-B37741AB6DD9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C23D2EF-7D59-4CB2-A80A-0558DA7E1CFB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43014" name="Retângulo 15">
            <a:extLst>
              <a:ext uri="{FF2B5EF4-FFF2-40B4-BE49-F238E27FC236}">
                <a16:creationId xmlns:a16="http://schemas.microsoft.com/office/drawing/2014/main" id="{3D9057B6-E44F-4CD0-822E-5BB33BA8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365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ângulo 4">
            <a:extLst>
              <a:ext uri="{FF2B5EF4-FFF2-40B4-BE49-F238E27FC236}">
                <a16:creationId xmlns:a16="http://schemas.microsoft.com/office/drawing/2014/main" id="{9A1DC57F-5BBC-4810-B4E9-FE82A586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D01C031F-1EC2-4AA0-A90F-EDFBDD400E9C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35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90B729-71FA-4096-85F7-46BB614B1A01}"/>
              </a:ext>
            </a:extLst>
          </p:cNvPr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</a:rPr>
              <a:t>Conciliador</a:t>
            </a:r>
            <a:endParaRPr lang="pt-BR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9A58A3DC-940A-48D2-8645-871C99020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95425"/>
            <a:ext cx="8867775" cy="4525963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pt-BR" sz="2400" dirty="0">
                <a:latin typeface="Geneva"/>
                <a:cs typeface="Geneva"/>
              </a:rPr>
              <a:t> </a:t>
            </a:r>
            <a:endParaRPr lang="pt-BR" sz="2400" b="1" dirty="0">
              <a:latin typeface="Geneva"/>
              <a:cs typeface="Geneva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3. Para chegar a soluções convenientes sob pressão de tempo.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pt-BR" sz="2400" b="1" dirty="0">
              <a:latin typeface="Geneva"/>
              <a:cs typeface="Genev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BR" sz="2400" b="1" dirty="0">
                <a:latin typeface="Geneva"/>
                <a:cs typeface="Geneva"/>
              </a:rPr>
              <a:t>4. Como um estilo alternativo quando o assertivo eficaz e o assertivo agressivo falham.</a:t>
            </a:r>
          </a:p>
          <a:p>
            <a:pPr eaLnBrk="1" hangingPunct="1">
              <a:defRPr/>
            </a:pPr>
            <a:endParaRPr lang="pt-BR" sz="1400" dirty="0">
              <a:latin typeface="Geneva"/>
              <a:cs typeface="Geneva"/>
            </a:endParaRP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75B64475-47B9-4CF6-978D-7F840B270D38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E50D454-B4F7-4306-9D29-83F6E2018197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D4FA23F-4548-4031-BB86-2AD34A4A05EC}"/>
                </a:ext>
              </a:extLst>
            </p:cNvPr>
            <p:cNvSpPr/>
            <p:nvPr/>
          </p:nvSpPr>
          <p:spPr>
            <a:xfrm>
              <a:off x="4572000" y="3429000"/>
              <a:ext cx="2808312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DE8FFF30-F682-4D0A-9CED-BBD205A858EF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63EB035-EB6B-4B7E-B559-FC623B41DDF9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BC5BA757-7E99-48D6-9F92-14D589C4DB49}"/>
                </a:ext>
              </a:extLst>
            </p:cNvPr>
            <p:cNvSpPr/>
            <p:nvPr/>
          </p:nvSpPr>
          <p:spPr>
            <a:xfrm>
              <a:off x="2735668" y="2402886"/>
              <a:ext cx="3483481" cy="20522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>
                  <a:solidFill>
                    <a:srgbClr val="161616"/>
                  </a:solidFill>
                </a:rPr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DB4D581-D435-401E-86C8-26CDD5C5846B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5ABB984-E58F-4592-8F3D-E4A093FC06D3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BEDDEC01-7099-4FFE-9742-279031FC830E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5F1B999-4C03-4AA2-8209-DB32807A593F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0FEB9F42-BE33-4058-9E9D-28207F8DCA46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44038" name="Retângulo 15">
            <a:extLst>
              <a:ext uri="{FF2B5EF4-FFF2-40B4-BE49-F238E27FC236}">
                <a16:creationId xmlns:a16="http://schemas.microsoft.com/office/drawing/2014/main" id="{52E41CC6-DD40-4AE4-A660-F1FD54B6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365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ângulo 4">
            <a:extLst>
              <a:ext uri="{FF2B5EF4-FFF2-40B4-BE49-F238E27FC236}">
                <a16:creationId xmlns:a16="http://schemas.microsoft.com/office/drawing/2014/main" id="{D87428B0-A39A-4AEC-A363-7D576759F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A8C75AB0-2BEA-463C-BE59-3ABD3929D9FB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36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AE215B-DC51-4F9C-BA66-167FE32BE0F8}"/>
              </a:ext>
            </a:extLst>
          </p:cNvPr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Assertivo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E197801A-41E8-4994-ADBE-E7B593AF1D5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19113" y="113506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pt-BR" altLang="pt-BR" sz="2400" b="1">
              <a:latin typeface="Geneva"/>
              <a:ea typeface="Verdana" panose="020B0604030504040204" pitchFamily="34" charset="0"/>
              <a:cs typeface="Geneva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>
                <a:latin typeface="Geneva"/>
                <a:ea typeface="Verdana" panose="020B0604030504040204" pitchFamily="34" charset="0"/>
                <a:cs typeface="Geneva"/>
              </a:rPr>
              <a:t>Busca Resolver conflitos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b="1">
                <a:solidFill>
                  <a:srgbClr val="FF0000"/>
                </a:solidFill>
                <a:latin typeface="Geneva"/>
                <a:ea typeface="Verdana" panose="020B0604030504040204" pitchFamily="34" charset="0"/>
                <a:cs typeface="Geneva"/>
              </a:rPr>
              <a:t>Envolvendo as pessoas para achar solução que satisfaça totalmente as partes</a:t>
            </a:r>
          </a:p>
          <a:p>
            <a:pPr algn="just" eaLnBrk="1" hangingPunct="1"/>
            <a:endParaRPr lang="pt-BR" altLang="pt-BR" sz="2400" b="1">
              <a:latin typeface="Geneva"/>
              <a:ea typeface="Verdana" panose="020B0604030504040204" pitchFamily="34" charset="0"/>
              <a:cs typeface="Geneva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>
                <a:latin typeface="Geneva"/>
                <a:ea typeface="Verdana" panose="020B0604030504040204" pitchFamily="34" charset="0"/>
                <a:cs typeface="Geneva"/>
              </a:rPr>
              <a:t>Confronta diferenças e compartilha ideias e informação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>
              <a:latin typeface="Geneva"/>
              <a:ea typeface="Verdana" panose="020B0604030504040204" pitchFamily="34" charset="0"/>
              <a:cs typeface="Geneva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>
                <a:latin typeface="Geneva"/>
                <a:ea typeface="Verdana" panose="020B0604030504040204" pitchFamily="34" charset="0"/>
                <a:cs typeface="Geneva"/>
              </a:rPr>
              <a:t>Busca soluções integradoras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>
              <a:latin typeface="Geneva"/>
              <a:ea typeface="Verdana" panose="020B0604030504040204" pitchFamily="34" charset="0"/>
              <a:cs typeface="Geneva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>
                <a:latin typeface="Geneva"/>
                <a:ea typeface="Verdana" panose="020B0604030504040204" pitchFamily="34" charset="0"/>
                <a:cs typeface="Geneva"/>
              </a:rPr>
              <a:t>Procura soluções onde todos possam ganhar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b="1">
              <a:latin typeface="Geneva"/>
              <a:ea typeface="Verdana" panose="020B0604030504040204" pitchFamily="34" charset="0"/>
              <a:cs typeface="Geneva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b="1">
                <a:latin typeface="Geneva"/>
                <a:ea typeface="Verdana" panose="020B0604030504040204" pitchFamily="34" charset="0"/>
                <a:cs typeface="Geneva"/>
              </a:rPr>
              <a:t>Percebe problemas e conflitos como desafios</a:t>
            </a:r>
          </a:p>
        </p:txBody>
      </p:sp>
      <p:grpSp>
        <p:nvGrpSpPr>
          <p:cNvPr id="2" name="Grupo 19">
            <a:extLst>
              <a:ext uri="{FF2B5EF4-FFF2-40B4-BE49-F238E27FC236}">
                <a16:creationId xmlns:a16="http://schemas.microsoft.com/office/drawing/2014/main" id="{C4EF7433-3D57-4616-9A6F-98A3CCC5E85F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AAB1E55-C9FE-46AB-A09C-BFBA3B68C611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C75662-6C60-45F2-B964-B16B06995730}"/>
                </a:ext>
              </a:extLst>
            </p:cNvPr>
            <p:cNvSpPr/>
            <p:nvPr/>
          </p:nvSpPr>
          <p:spPr>
            <a:xfrm>
              <a:off x="4572000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1BBF99A-DAE4-4F80-92A0-9FA44687300A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5380021-D887-4494-B920-2E45BF867DA1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CEC74DC-FC41-484F-BD49-9856905EDB04}"/>
                </a:ext>
              </a:extLst>
            </p:cNvPr>
            <p:cNvSpPr/>
            <p:nvPr/>
          </p:nvSpPr>
          <p:spPr>
            <a:xfrm>
              <a:off x="2735668" y="2402886"/>
              <a:ext cx="3240486" cy="2052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A758645-15A4-43DA-B981-4D4FAB2C7992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7AEC2BFB-E05D-4A11-914E-7C650DECB08F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6B17614A-D176-4886-8830-68AA7873E82D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AB51BB4-5330-4FB3-BA9B-76C299547AB1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318084E-8BC9-4058-B557-DFA3D135CAC0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tângulo 4">
            <a:extLst>
              <a:ext uri="{FF2B5EF4-FFF2-40B4-BE49-F238E27FC236}">
                <a16:creationId xmlns:a16="http://schemas.microsoft.com/office/drawing/2014/main" id="{ACEF72A4-1A91-4A68-BE00-BBA0D660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ABAB4DC1-75DA-47E9-A640-F98A2F6924B6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37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98E9B1F-9DB4-478C-8338-D368CBDAE2D5}"/>
              </a:ext>
            </a:extLst>
          </p:cNvPr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Assertivo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390B5E9E-BAFB-41FD-AB1A-A1ADD832942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endParaRPr lang="pt-BR" altLang="pt-BR" sz="1600" b="1">
              <a:latin typeface="Geneva"/>
              <a:ea typeface="Geneva"/>
              <a:cs typeface="Geneva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pt-BR" altLang="pt-BR" sz="2400" b="1">
                <a:latin typeface="Geneva"/>
                <a:ea typeface="Geneva"/>
                <a:cs typeface="Geneva"/>
              </a:rPr>
              <a:t> Quando preciso achar uma solução integrada e ambos os assuntos são muito importantes para serem conciliados.</a:t>
            </a:r>
          </a:p>
          <a:p>
            <a:pPr marL="228600" indent="-228600" eaLnBrk="1" hangingPunct="1">
              <a:buFontTx/>
              <a:buAutoNum type="arabicPeriod"/>
            </a:pPr>
            <a:endParaRPr lang="pt-BR" altLang="pt-BR" sz="2400" b="1">
              <a:latin typeface="Geneva"/>
              <a:ea typeface="Geneva"/>
              <a:cs typeface="Geneva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seu objetivo é aprender. Ex: testar suas próprias convicções compreendendo os pontos de vista dos outros.</a:t>
            </a:r>
          </a:p>
          <a:p>
            <a:pPr marL="228600" indent="-228600" eaLnBrk="1" hangingPunct="1">
              <a:buFontTx/>
              <a:buAutoNum type="arabicPeriod"/>
            </a:pPr>
            <a:endParaRPr lang="pt-BR" altLang="pt-BR" sz="2400" b="1">
              <a:latin typeface="Geneva"/>
              <a:ea typeface="Geneva"/>
              <a:cs typeface="Geneva"/>
            </a:endParaRPr>
          </a:p>
          <a:p>
            <a:pPr marL="228600" indent="-228600" eaLnBrk="1" hangingPunct="1">
              <a:buFontTx/>
              <a:buAutoNum type="arabicPeriod"/>
            </a:pPr>
            <a:r>
              <a:rPr lang="pt-BR" altLang="pt-BR" sz="2400" b="1">
                <a:latin typeface="Geneva"/>
                <a:ea typeface="Geneva"/>
                <a:cs typeface="Geneva"/>
              </a:rPr>
              <a:t>Fundir pontos de vista de pessoas com diferentes perspectivas de um problema., reflexão e debate.</a:t>
            </a: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7B5E3D90-E939-41EF-A99B-B48EA53B8295}"/>
              </a:ext>
            </a:extLst>
          </p:cNvPr>
          <p:cNvGrpSpPr/>
          <p:nvPr/>
        </p:nvGrpSpPr>
        <p:grpSpPr>
          <a:xfrm>
            <a:off x="6898412" y="116632"/>
            <a:ext cx="2127006" cy="1741327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FB42B8EC-7053-4AF5-90A1-E6CC89898966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2C0356E-5E95-4FBA-B7A5-2C19B9AC6A18}"/>
                </a:ext>
              </a:extLst>
            </p:cNvPr>
            <p:cNvSpPr/>
            <p:nvPr/>
          </p:nvSpPr>
          <p:spPr>
            <a:xfrm>
              <a:off x="4572000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08A15E7D-CA41-4FAF-9588-213FFE0740F3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BA3F234-1869-48FB-87BD-FB41EBC081B1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7FC7E3A3-F669-4EB5-A7B3-FC62BBEB55ED}"/>
                </a:ext>
              </a:extLst>
            </p:cNvPr>
            <p:cNvSpPr/>
            <p:nvPr/>
          </p:nvSpPr>
          <p:spPr>
            <a:xfrm>
              <a:off x="2542141" y="2696127"/>
              <a:ext cx="3434013" cy="17589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6B96533-6079-4E73-9BAB-161BE7C76658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8CA13D6-915B-47A6-85E8-35EE9616F5B0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D6478D23-3690-4BB8-9820-364349D7EF7A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31F8209-35FC-4B0A-8E09-3EE13B60DE3C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F6B6DCCC-7DD9-4CB4-9467-58732AA0F320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46086" name="Retângulo 15">
            <a:extLst>
              <a:ext uri="{FF2B5EF4-FFF2-40B4-BE49-F238E27FC236}">
                <a16:creationId xmlns:a16="http://schemas.microsoft.com/office/drawing/2014/main" id="{90E67BB6-87A3-4AD3-96EE-4D9B74F80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365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ângulo 4">
            <a:extLst>
              <a:ext uri="{FF2B5EF4-FFF2-40B4-BE49-F238E27FC236}">
                <a16:creationId xmlns:a16="http://schemas.microsoft.com/office/drawing/2014/main" id="{49F5A205-4409-43B1-A3C6-9C9A284F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6611938"/>
            <a:ext cx="347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93370D4-A932-40FF-925D-35C2D03E8DEA}" type="slidenum">
              <a:rPr lang="pt-BR" altLang="pt-BR" sz="1000" b="1">
                <a:solidFill>
                  <a:srgbClr val="004846"/>
                </a:solidFill>
              </a:rPr>
              <a:pPr algn="ctr" eaLnBrk="1" hangingPunct="1"/>
              <a:t>38</a:t>
            </a:fld>
            <a:endParaRPr lang="pt-BR" altLang="pt-BR" sz="1000" b="1">
              <a:solidFill>
                <a:srgbClr val="004846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D21D109-536E-4FC5-9CDB-4E31A2702E1C}"/>
              </a:ext>
            </a:extLst>
          </p:cNvPr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Assertivo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3957FB80-4C7C-441B-BB06-C75FCAC33A2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3414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endParaRPr lang="pt-BR" altLang="pt-BR" sz="1600" b="1">
              <a:latin typeface="Geneva"/>
              <a:ea typeface="Geneva"/>
              <a:cs typeface="Geneva"/>
            </a:endParaRPr>
          </a:p>
          <a:p>
            <a:pPr marL="228600" indent="-228600" eaLnBrk="1" hangingPunct="1">
              <a:buFontTx/>
              <a:buNone/>
            </a:pPr>
            <a:r>
              <a:rPr lang="pt-BR" altLang="pt-BR" sz="2400" b="1">
                <a:latin typeface="Geneva"/>
                <a:ea typeface="Geneva"/>
                <a:cs typeface="Geneva"/>
              </a:rPr>
              <a:t>4. Gerar comprometimento por incorporar as ideias de uma outra pessoa dentro de uma decisão, em consenso.</a:t>
            </a:r>
          </a:p>
          <a:p>
            <a:pPr marL="228600" indent="-228600" eaLnBrk="1" hangingPunct="1">
              <a:buFontTx/>
              <a:buNone/>
            </a:pPr>
            <a:endParaRPr lang="pt-BR" altLang="pt-BR" sz="2400" b="1">
              <a:latin typeface="Geneva"/>
              <a:ea typeface="Geneva"/>
              <a:cs typeface="Geneva"/>
            </a:endParaRPr>
          </a:p>
          <a:p>
            <a:pPr marL="228600" indent="-228600" eaLnBrk="1" hangingPunct="1">
              <a:buFontTx/>
              <a:buNone/>
            </a:pPr>
            <a:r>
              <a:rPr lang="pt-BR" altLang="pt-BR" sz="2400" b="1">
                <a:latin typeface="Geneva"/>
                <a:ea typeface="Geneva"/>
                <a:cs typeface="Geneva"/>
              </a:rPr>
              <a:t>5. Resolver ressentimentos que têm interferido na relação interpessoal.</a:t>
            </a:r>
          </a:p>
          <a:p>
            <a:pPr marL="228600" indent="-228600" eaLnBrk="1" hangingPunct="1">
              <a:buFontTx/>
              <a:buNone/>
            </a:pPr>
            <a:endParaRPr lang="pt-BR" altLang="pt-BR" sz="2400" b="1">
              <a:latin typeface="Geneva"/>
              <a:ea typeface="Geneva"/>
              <a:cs typeface="Geneva"/>
            </a:endParaRPr>
          </a:p>
          <a:p>
            <a:pPr marL="228600" indent="-228600" eaLnBrk="1" hangingPunct="1">
              <a:buFontTx/>
              <a:buNone/>
            </a:pPr>
            <a:r>
              <a:rPr lang="pt-BR" altLang="pt-BR" sz="2400" b="1">
                <a:latin typeface="Geneva"/>
                <a:ea typeface="Geneva"/>
                <a:cs typeface="Geneva"/>
              </a:rPr>
              <a:t>6. É fácil “puxar” o Racional da outra pessoa. Essa tática abre caminho para que a outra pessoa se torne parte da decisão.</a:t>
            </a:r>
          </a:p>
          <a:p>
            <a:pPr marL="228600" indent="-228600" eaLnBrk="1" hangingPunct="1">
              <a:buFontTx/>
              <a:buNone/>
            </a:pPr>
            <a:endParaRPr lang="pt-BR" altLang="pt-BR" sz="2400" b="1">
              <a:latin typeface="Geneva"/>
              <a:ea typeface="Geneva"/>
              <a:cs typeface="Geneva"/>
            </a:endParaRPr>
          </a:p>
          <a:p>
            <a:pPr marL="228600" indent="-228600" eaLnBrk="1" hangingPunct="1">
              <a:buFontTx/>
              <a:buNone/>
            </a:pPr>
            <a:r>
              <a:rPr lang="pt-BR" altLang="pt-BR" sz="2400" b="1">
                <a:latin typeface="Geneva"/>
                <a:ea typeface="Geneva"/>
                <a:cs typeface="Geneva"/>
              </a:rPr>
              <a:t>7. Há tempo suficiente para estudo, reflexão e debate.</a:t>
            </a: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EEE5D8EF-AA0C-4F65-AF8E-87FBDE8D6563}"/>
              </a:ext>
            </a:extLst>
          </p:cNvPr>
          <p:cNvGrpSpPr/>
          <p:nvPr/>
        </p:nvGrpSpPr>
        <p:grpSpPr>
          <a:xfrm>
            <a:off x="6898412" y="116633"/>
            <a:ext cx="2127006" cy="1656183"/>
            <a:chOff x="1187450" y="1341438"/>
            <a:chExt cx="6192862" cy="467995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1C84BDA-A260-4720-A8F8-F2E329141DC1}"/>
                </a:ext>
              </a:extLst>
            </p:cNvPr>
            <p:cNvSpPr/>
            <p:nvPr/>
          </p:nvSpPr>
          <p:spPr>
            <a:xfrm>
              <a:off x="4571976" y="1341438"/>
              <a:ext cx="2808312" cy="2087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1200" b="1" dirty="0"/>
                <a:t>Assertivo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048D0E4-56D7-4521-84CD-8527FB0525F4}"/>
                </a:ext>
              </a:extLst>
            </p:cNvPr>
            <p:cNvSpPr/>
            <p:nvPr/>
          </p:nvSpPr>
          <p:spPr>
            <a:xfrm>
              <a:off x="4572000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1200" b="1" dirty="0"/>
                <a:t>Complacente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3A1F1D-7DEE-4B33-83A0-6F0555DA0D91}"/>
                </a:ext>
              </a:extLst>
            </p:cNvPr>
            <p:cNvSpPr/>
            <p:nvPr/>
          </p:nvSpPr>
          <p:spPr>
            <a:xfrm>
              <a:off x="1763664" y="1341438"/>
              <a:ext cx="2808312" cy="2087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1200" b="1" dirty="0"/>
                <a:t>Agressivo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E5010C7-FF5F-454F-A0E1-D850B0699B79}"/>
                </a:ext>
              </a:extLst>
            </p:cNvPr>
            <p:cNvSpPr/>
            <p:nvPr/>
          </p:nvSpPr>
          <p:spPr>
            <a:xfrm>
              <a:off x="1763688" y="3429000"/>
              <a:ext cx="2808312" cy="2052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1200" b="1" dirty="0"/>
                <a:t>Evitar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2C8EE22-EF8D-45D7-A9CC-DB807D00C46F}"/>
                </a:ext>
              </a:extLst>
            </p:cNvPr>
            <p:cNvSpPr/>
            <p:nvPr/>
          </p:nvSpPr>
          <p:spPr>
            <a:xfrm>
              <a:off x="2542141" y="2696127"/>
              <a:ext cx="3434013" cy="17589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/>
                <a:t>Conciliador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7F7361E-C527-4429-9FBC-1CE3B5AE2BD9}"/>
                </a:ext>
              </a:extLst>
            </p:cNvPr>
            <p:cNvSpPr/>
            <p:nvPr/>
          </p:nvSpPr>
          <p:spPr>
            <a:xfrm>
              <a:off x="1763688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r>
                <a:rPr lang="pt-BR" sz="800" b="1" dirty="0"/>
                <a:t>Não Complacente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3F100D9-3627-411C-BF63-A622CAF9509E}"/>
                </a:ext>
              </a:extLst>
            </p:cNvPr>
            <p:cNvSpPr/>
            <p:nvPr/>
          </p:nvSpPr>
          <p:spPr>
            <a:xfrm>
              <a:off x="4572000" y="5589588"/>
              <a:ext cx="2808312" cy="431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eaLnBrk="1" hangingPunct="1">
                <a:defRPr/>
              </a:pPr>
              <a:r>
                <a:rPr lang="pt-BR" sz="700" b="1" dirty="0"/>
                <a:t>Complacente</a:t>
              </a:r>
              <a:endParaRPr lang="pt-BR" sz="800" b="1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9824261-E3D4-4A71-9290-745F5B7C0307}"/>
                </a:ext>
              </a:extLst>
            </p:cNvPr>
            <p:cNvSpPr/>
            <p:nvPr/>
          </p:nvSpPr>
          <p:spPr>
            <a:xfrm rot="16200000">
              <a:off x="396168" y="4220455"/>
              <a:ext cx="2087563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pt-BR" sz="800" b="1" dirty="0"/>
                <a:t>Assertivo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EE8A162-9422-47E5-AAF0-49752781E286}"/>
                </a:ext>
              </a:extLst>
            </p:cNvPr>
            <p:cNvSpPr/>
            <p:nvPr/>
          </p:nvSpPr>
          <p:spPr>
            <a:xfrm rot="16200000">
              <a:off x="396169" y="2132893"/>
              <a:ext cx="2087562" cy="504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1" hangingPunct="1">
                <a:defRPr/>
              </a:pPr>
              <a:r>
                <a:rPr lang="pt-BR" sz="700" b="1" dirty="0"/>
                <a:t>Não Assertivo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CA09704B-78B1-458E-AE9D-F2A0945FBA10}"/>
                </a:ext>
              </a:extLst>
            </p:cNvPr>
            <p:cNvSpPr/>
            <p:nvPr/>
          </p:nvSpPr>
          <p:spPr>
            <a:xfrm>
              <a:off x="1187450" y="5589588"/>
              <a:ext cx="504825" cy="43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hangingPunct="1">
                <a:defRPr/>
              </a:pPr>
              <a:endParaRPr lang="pt-BR" sz="800" b="1" dirty="0"/>
            </a:p>
          </p:txBody>
        </p:sp>
      </p:grpSp>
      <p:sp>
        <p:nvSpPr>
          <p:cNvPr id="47110" name="Retângulo 15">
            <a:extLst>
              <a:ext uri="{FF2B5EF4-FFF2-40B4-BE49-F238E27FC236}">
                <a16:creationId xmlns:a16="http://schemas.microsoft.com/office/drawing/2014/main" id="{C2071C33-314E-4EB4-A702-56FCC72EB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365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Geneva"/>
                <a:ea typeface="Geneva"/>
                <a:cs typeface="Geneva"/>
              </a:rPr>
              <a:t>Quando fazer uso: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 Box 8">
            <a:extLst>
              <a:ext uri="{FF2B5EF4-FFF2-40B4-BE49-F238E27FC236}">
                <a16:creationId xmlns:a16="http://schemas.microsoft.com/office/drawing/2014/main" id="{4FBD81E2-605B-43EE-A897-C6D4F782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46088"/>
            <a:ext cx="7345363" cy="10779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1529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FF0000"/>
                </a:solidFill>
              </a:rPr>
              <a:t>Sugestões para uma boa administração de conflitos</a:t>
            </a:r>
          </a:p>
        </p:txBody>
      </p:sp>
      <p:sp>
        <p:nvSpPr>
          <p:cNvPr id="48131" name="Text Box 9">
            <a:extLst>
              <a:ext uri="{FF2B5EF4-FFF2-40B4-BE49-F238E27FC236}">
                <a16:creationId xmlns:a16="http://schemas.microsoft.com/office/drawing/2014/main" id="{F64EDA16-577A-4883-9187-E0994917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49463"/>
            <a:ext cx="77771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pt-BR" altLang="pt-BR" sz="2800">
                <a:latin typeface="Tahoma" panose="020B0604030504040204" pitchFamily="34" charset="0"/>
              </a:rPr>
              <a:t>Procure soluções, não culpados;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pt-BR" altLang="pt-BR" sz="2800">
                <a:latin typeface="Tahoma" panose="020B0604030504040204" pitchFamily="34" charset="0"/>
              </a:rPr>
              <a:t>Analise a situação;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pt-BR" altLang="pt-BR" sz="2800">
                <a:latin typeface="Tahoma" panose="020B0604030504040204" pitchFamily="34" charset="0"/>
              </a:rPr>
              <a:t>Mantenha um clima de respeito;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pt-BR" altLang="pt-BR" sz="2800">
                <a:latin typeface="Tahoma" panose="020B0604030504040204" pitchFamily="34" charset="0"/>
              </a:rPr>
              <a:t>Aperfeiçoe a habilidade de ouvir e falar;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pt-BR" altLang="pt-BR" sz="2800">
                <a:latin typeface="Tahoma" panose="020B0604030504040204" pitchFamily="34" charset="0"/>
              </a:rPr>
              <a:t>Seja construtivo ao fazer uma crítica;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pt-BR" altLang="pt-BR" sz="2800">
                <a:latin typeface="Tahoma" panose="020B0604030504040204" pitchFamily="34" charset="0"/>
              </a:rPr>
              <a:t>Procure a solução Ganha-ganha;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BB58E7DA-D1BC-412F-9D8B-6A47961C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0663"/>
            <a:ext cx="9144000" cy="101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>
                <a:latin typeface="Arial Black" panose="020B0A04020102020204" pitchFamily="34" charset="0"/>
              </a:rPr>
              <a:t> </a:t>
            </a:r>
            <a:r>
              <a:rPr lang="pt-BR" altLang="pt-BR" sz="2000" i="1">
                <a:solidFill>
                  <a:srgbClr val="002060"/>
                </a:solidFill>
                <a:latin typeface="Arial Black" panose="020B0A04020102020204" pitchFamily="34" charset="0"/>
              </a:rPr>
              <a:t>“E foi expulso o grande dragão, a antiga serpente, que se chama diabo e Satanás, o sedutor de todo o mundo, sim, foi atirado para a terra, e, com ele, os seus anjos”  Apoc. 12.7-9).</a:t>
            </a:r>
            <a:endParaRPr lang="pt-BR" altLang="pt-BR" sz="20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BEBB128D-2903-408F-83E2-7C9D2AE8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34975"/>
            <a:ext cx="8034337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:a16="http://schemas.microsoft.com/office/drawing/2014/main" id="{CCD33E7F-67A5-4BCF-AD76-9A573E5FF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84350"/>
            <a:ext cx="84963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/>
              <a:t>7. Aja sempre no sentido de eliminar os conflitos;</a:t>
            </a:r>
          </a:p>
          <a:p>
            <a:pPr eaLnBrk="1" hangingPunct="1"/>
            <a:endParaRPr lang="pt-BR" altLang="pt-BR" sz="2800"/>
          </a:p>
          <a:p>
            <a:pPr eaLnBrk="1" hangingPunct="1"/>
            <a:r>
              <a:rPr lang="pt-BR" altLang="pt-BR" sz="2800"/>
              <a:t>8. Evite preconceitos;</a:t>
            </a:r>
          </a:p>
          <a:p>
            <a:pPr eaLnBrk="1" hangingPunct="1"/>
            <a:endParaRPr lang="pt-BR" altLang="pt-BR" sz="2800"/>
          </a:p>
          <a:p>
            <a:pPr eaLnBrk="1" hangingPunct="1"/>
            <a:r>
              <a:rPr lang="pt-BR" altLang="pt-BR" sz="2800"/>
              <a:t>9. Mantenha a calma;</a:t>
            </a:r>
          </a:p>
          <a:p>
            <a:pPr eaLnBrk="1" hangingPunct="1"/>
            <a:endParaRPr lang="pt-BR" altLang="pt-BR" sz="2800"/>
          </a:p>
          <a:p>
            <a:pPr eaLnBrk="1" hangingPunct="1"/>
            <a:r>
              <a:rPr lang="pt-BR" altLang="pt-BR" sz="2800"/>
              <a:t>10. Quando estiver errado, reconheça;</a:t>
            </a:r>
          </a:p>
          <a:p>
            <a:pPr eaLnBrk="1" hangingPunct="1"/>
            <a:endParaRPr lang="pt-BR" altLang="pt-BR" sz="2800"/>
          </a:p>
          <a:p>
            <a:pPr eaLnBrk="1" hangingPunct="1"/>
            <a:r>
              <a:rPr lang="pt-BR" altLang="pt-BR" sz="2800"/>
              <a:t>11. Não varra os problemas para debaixo do tapete.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9B7151D8-401C-414B-AECD-0285FED0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6088"/>
            <a:ext cx="7345362" cy="10779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1529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FF0000"/>
                </a:solidFill>
              </a:rPr>
              <a:t>Sugestões para uma boa administração de conflitos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extLst>
              <a:ext uri="{FF2B5EF4-FFF2-40B4-BE49-F238E27FC236}">
                <a16:creationId xmlns:a16="http://schemas.microsoft.com/office/drawing/2014/main" id="{200E76FE-9D38-4EF3-8644-738D013AA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E a partir daí...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B3B4699-C95E-4B01-89B1-C25CDB9195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5450" y="1495425"/>
            <a:ext cx="8610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Pergunte, e não mande:</a:t>
            </a:r>
            <a:r>
              <a:rPr lang="pt-BR" altLang="pt-BR" sz="2400"/>
              <a:t> convidando os outros a participar da solução 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Peça com educação:</a:t>
            </a:r>
            <a:r>
              <a:rPr lang="pt-BR" altLang="pt-BR" sz="2400"/>
              <a:t> mesmo ao dar uma ordem direta, seja educado 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Mostre disposição:</a:t>
            </a:r>
            <a:r>
              <a:rPr lang="pt-BR" altLang="pt-BR" sz="2400"/>
              <a:t> se precisam de você, tente ajudar e deixe isso claro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400" b="1"/>
              <a:t>Ataque o assunto, não as pessoas:</a:t>
            </a:r>
            <a:r>
              <a:rPr lang="pt-BR" altLang="pt-BR" sz="2400"/>
              <a:t> diga O QUE quer mudar, não QUEM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extLst>
              <a:ext uri="{FF2B5EF4-FFF2-40B4-BE49-F238E27FC236}">
                <a16:creationId xmlns:a16="http://schemas.microsoft.com/office/drawing/2014/main" id="{63978C9C-1E7F-4985-9D93-4DC862653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E a partir daí...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CF4DBEC-1201-415C-98CB-FA26C072EE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9750" y="1246188"/>
            <a:ext cx="837565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t-BR" altLang="pt-BR" sz="2400" b="1"/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/>
              <a:t>Esclareça suas decisões:</a:t>
            </a:r>
            <a:r>
              <a:rPr lang="pt-BR" altLang="pt-BR" sz="2400"/>
              <a:t> esclareça o porquê da decisão </a:t>
            </a:r>
            <a:endParaRPr lang="pt-BR" altLang="pt-BR" sz="2400" b="1"/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/>
              <a:t>Escute antes de falar:</a:t>
            </a:r>
            <a:r>
              <a:rPr lang="pt-BR" altLang="pt-BR" sz="2400"/>
              <a:t> interrupções geram mais conflitos ainda</a:t>
            </a:r>
            <a:endParaRPr lang="pt-BR" altLang="pt-BR" sz="2400" b="1"/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/>
              <a:t>Não aja emocionalmente:</a:t>
            </a:r>
            <a:r>
              <a:rPr lang="pt-BR" altLang="pt-BR" sz="2400"/>
              <a:t> no conflito profissional é comum que o assunto seja levado para o lado pessoal e emocional. Evite isso.</a:t>
            </a:r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/>
              <a:t>Dê seguimento às soluções:</a:t>
            </a:r>
            <a:r>
              <a:rPr lang="pt-BR" altLang="pt-BR" sz="2400"/>
              <a:t> verifique que a solução foi seguida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pt-BR" altLang="pt-BR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extLst>
              <a:ext uri="{FF2B5EF4-FFF2-40B4-BE49-F238E27FC236}">
                <a16:creationId xmlns:a16="http://schemas.microsoft.com/office/drawing/2014/main" id="{5B1DDA21-9386-4872-A3AE-E3B42DB73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/>
              <a:t>Lembrem-se...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91D5B73-1E44-4190-939D-92C314FCC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1484313"/>
            <a:ext cx="8610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000" b="1"/>
              <a:t>O mundo seria um lugar muito mais simples se todos fossem iguais a você, mas as pessoas não são.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000" b="1"/>
              <a:t>Elas têm antecedentes diferentes, educação diferente, perspectivas diferentes, se motivam de maneira diferente...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000" b="1"/>
              <a:t>Definir o que vem a ser uma pessoa ‘boa’ também é relativo... Para quem? Em que momentos? Pq?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000" b="1"/>
              <a:t>E quem é a refência? </a:t>
            </a:r>
            <a:endParaRPr lang="pt-BR" altLang="pt-BR" sz="3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1">
            <a:extLst>
              <a:ext uri="{FF2B5EF4-FFF2-40B4-BE49-F238E27FC236}">
                <a16:creationId xmlns:a16="http://schemas.microsoft.com/office/drawing/2014/main" id="{78FC9049-29E3-4877-AC3F-DCC1CC9FA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73238"/>
            <a:ext cx="73342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000066"/>
                </a:solidFill>
              </a:rPr>
              <a:t>OBRIGADO</a:t>
            </a:r>
          </a:p>
          <a:p>
            <a:pPr algn="ctr" eaLnBrk="1" hangingPunct="1"/>
            <a:endParaRPr lang="pt-BR" altLang="pt-BR" sz="3200" b="1">
              <a:solidFill>
                <a:srgbClr val="000066"/>
              </a:solidFill>
            </a:endParaRPr>
          </a:p>
          <a:p>
            <a:pPr algn="ctr" eaLnBrk="1" hangingPunct="1"/>
            <a:endParaRPr lang="pt-BR" altLang="pt-BR" sz="3200" b="1">
              <a:solidFill>
                <a:srgbClr val="000066"/>
              </a:solidFill>
            </a:endParaRPr>
          </a:p>
          <a:p>
            <a:pPr algn="ctr" eaLnBrk="1" hangingPunct="1"/>
            <a:r>
              <a:rPr lang="pt-BR" altLang="pt-BR" sz="3200" b="1">
                <a:solidFill>
                  <a:srgbClr val="000066"/>
                </a:solidFill>
              </a:rPr>
              <a:t>Augusto César Maia</a:t>
            </a:r>
          </a:p>
          <a:p>
            <a:pPr algn="ctr" eaLnBrk="1" hangingPunct="1"/>
            <a:endParaRPr lang="pt-BR" altLang="pt-BR" sz="3200" b="1">
              <a:solidFill>
                <a:srgbClr val="000066"/>
              </a:solidFill>
            </a:endParaRPr>
          </a:p>
          <a:p>
            <a:pPr algn="ctr" eaLnBrk="1" hangingPunct="1"/>
            <a:r>
              <a:rPr lang="pt-BR" altLang="pt-BR" sz="3200" b="1">
                <a:solidFill>
                  <a:srgbClr val="000066"/>
                </a:solidFill>
              </a:rPr>
              <a:t>Email: augustopsi@uol.com.br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3" descr="Uma imagem contendo pessoa, ao ar livre&#10;&#10;Descrição gerada com muito alta confiança">
            <a:extLst>
              <a:ext uri="{FF2B5EF4-FFF2-40B4-BE49-F238E27FC236}">
                <a16:creationId xmlns:a16="http://schemas.microsoft.com/office/drawing/2014/main" id="{4990AEED-04B2-4FB6-BEC4-7C6A396AF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13041"/>
          <a:stretch>
            <a:fillRect/>
          </a:stretch>
        </p:blipFill>
        <p:spPr>
          <a:xfrm>
            <a:off x="35496" y="332656"/>
            <a:ext cx="9108504" cy="6624736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939999-4C65-49AA-99E5-1D20E3B8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-46038"/>
            <a:ext cx="7488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>
                <a:solidFill>
                  <a:srgbClr val="002060"/>
                </a:solidFill>
                <a:latin typeface="Arial Black" panose="020B0A04020102020204" pitchFamily="34" charset="0"/>
              </a:rPr>
              <a:t>D</a:t>
            </a:r>
            <a:r>
              <a:rPr lang="pt-BR" alt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EU</a:t>
            </a:r>
            <a:r>
              <a:rPr lang="pt-BR" altLang="pt-BR" sz="2800">
                <a:solidFill>
                  <a:srgbClr val="002060"/>
                </a:solidFill>
                <a:latin typeface="Arial Black" panose="020B0A04020102020204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:a16="http://schemas.microsoft.com/office/drawing/2014/main" id="{60C188A0-CB27-4B80-9C6B-70BA7FB2372D}"/>
              </a:ext>
            </a:extLst>
          </p:cNvPr>
          <p:cNvSpPr txBox="1">
            <a:spLocks/>
          </p:cNvSpPr>
          <p:nvPr/>
        </p:nvSpPr>
        <p:spPr>
          <a:xfrm>
            <a:off x="395536" y="1196752"/>
            <a:ext cx="8424936" cy="4536504"/>
          </a:xfrm>
          <a:prstGeom prst="rect">
            <a:avLst/>
          </a:prstGeom>
          <a:solidFill>
            <a:schemeClr val="bg1"/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endParaRPr lang="pt-BR" sz="280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pt-BR" sz="2800" b="0" dirty="0">
                <a:effectLst/>
              </a:rPr>
              <a:t>A nossa personalidade é  a base, a pedra angular, ou melhor, o fundamento sobre o qual Cristo constrói Seu caráter em cada um de nós.</a:t>
            </a:r>
          </a:p>
          <a:p>
            <a:pPr algn="ctr">
              <a:defRPr/>
            </a:pPr>
            <a:endParaRPr lang="pt-BR" sz="2800" b="0" dirty="0">
              <a:effectLst/>
            </a:endParaRPr>
          </a:p>
          <a:p>
            <a:pPr algn="ctr">
              <a:defRPr/>
            </a:pPr>
            <a:endParaRPr lang="pt-BR" sz="2800" b="0" dirty="0">
              <a:effectLst/>
            </a:endParaRPr>
          </a:p>
          <a:p>
            <a:pPr algn="ctr">
              <a:defRPr/>
            </a:pPr>
            <a:r>
              <a:rPr lang="pt-BR" sz="2800" b="0" dirty="0">
                <a:effectLst/>
              </a:rPr>
              <a:t> </a:t>
            </a:r>
          </a:p>
          <a:p>
            <a:pPr algn="ctr">
              <a:defRPr/>
            </a:pPr>
            <a:r>
              <a:rPr lang="pt-BR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Somente em Cristo nossa personalidade vai refletir e manifestar a glória de DEUS = </a:t>
            </a:r>
          </a:p>
          <a:p>
            <a:pPr algn="ctr">
              <a:defRPr/>
            </a:pPr>
            <a:r>
              <a:rPr lang="pt-BR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Caráter Divino </a:t>
            </a:r>
          </a:p>
          <a:p>
            <a:pPr algn="ctr">
              <a:defRPr/>
            </a:pPr>
            <a:endParaRPr lang="pt-BR" sz="2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:a16="http://schemas.microsoft.com/office/drawing/2014/main" id="{374898C2-C42D-4B62-BF0B-482ADEFCB55C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208912" cy="2304256"/>
          </a:xfrm>
          <a:prstGeom prst="rect">
            <a:avLst/>
          </a:prstGeom>
          <a:solidFill>
            <a:schemeClr val="bg1"/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t-BR" sz="28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Fica perdido sem sentido </a:t>
            </a:r>
          </a:p>
          <a:p>
            <a:pPr>
              <a:defRPr/>
            </a:pPr>
            <a:r>
              <a:rPr lang="pt-BR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Age de uma forma destrutiva e leviana</a:t>
            </a:r>
          </a:p>
          <a:p>
            <a:pPr>
              <a:defRPr/>
            </a:pPr>
            <a:r>
              <a:rPr lang="pt-BR" sz="28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Sujeito a morte</a:t>
            </a:r>
          </a:p>
          <a:p>
            <a:pPr>
              <a:defRPr/>
            </a:pPr>
            <a:r>
              <a:rPr lang="pt-BR" sz="28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Sua ação é obras da carne.</a:t>
            </a:r>
          </a:p>
        </p:txBody>
      </p:sp>
      <p:sp>
        <p:nvSpPr>
          <p:cNvPr id="12291" name="CaixaDeTexto 4">
            <a:extLst>
              <a:ext uri="{FF2B5EF4-FFF2-40B4-BE49-F238E27FC236}">
                <a16:creationId xmlns:a16="http://schemas.microsoft.com/office/drawing/2014/main" id="{EDEB1623-1965-43BA-8F69-54D08DF8C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5888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O CENÁRIO Do </a:t>
            </a:r>
            <a:r>
              <a:rPr lang="pt-BR" altLang="pt-BR" sz="2800">
                <a:solidFill>
                  <a:srgbClr val="002060"/>
                </a:solidFill>
                <a:latin typeface="Arial Black" panose="020B0A04020102020204" pitchFamily="34" charset="0"/>
              </a:rPr>
              <a:t>O “eu” fora de DEUS </a:t>
            </a:r>
            <a:endParaRPr lang="pt-BR" altLang="pt-BR" sz="2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292" name="CaixaDeTexto 2">
            <a:extLst>
              <a:ext uri="{FF2B5EF4-FFF2-40B4-BE49-F238E27FC236}">
                <a16:creationId xmlns:a16="http://schemas.microsoft.com/office/drawing/2014/main" id="{3C336E11-DB5A-4D90-A547-5A1F4D312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68763"/>
            <a:ext cx="345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b="1"/>
              <a:t>Galatas 5:10-21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imagem pode conter: texto">
            <a:extLst>
              <a:ext uri="{FF2B5EF4-FFF2-40B4-BE49-F238E27FC236}">
                <a16:creationId xmlns:a16="http://schemas.microsoft.com/office/drawing/2014/main" id="{363F19AB-A299-4531-BFA7-E50E7A9D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3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2">
            <a:extLst>
              <a:ext uri="{FF2B5EF4-FFF2-40B4-BE49-F238E27FC236}">
                <a16:creationId xmlns:a16="http://schemas.microsoft.com/office/drawing/2014/main" id="{E9F1C384-48F8-4151-AD6A-90585A52F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6838"/>
            <a:ext cx="748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>
                <a:solidFill>
                  <a:srgbClr val="002060"/>
                </a:solidFill>
                <a:latin typeface="Arial Black" panose="020B0A04020102020204" pitchFamily="34" charset="0"/>
              </a:rPr>
              <a:t>D</a:t>
            </a:r>
            <a:r>
              <a:rPr lang="pt-BR" alt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EU</a:t>
            </a:r>
            <a:r>
              <a:rPr lang="pt-BR" altLang="pt-BR" sz="2800">
                <a:solidFill>
                  <a:srgbClr val="00206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3316" name="CaixaDeTexto 3">
            <a:extLst>
              <a:ext uri="{FF2B5EF4-FFF2-40B4-BE49-F238E27FC236}">
                <a16:creationId xmlns:a16="http://schemas.microsoft.com/office/drawing/2014/main" id="{45F5C41A-9B12-4148-A4C2-76367C03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5930900"/>
            <a:ext cx="7488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Goudy Stout" panose="0202090407030B020401" pitchFamily="18" charset="0"/>
              </a:rPr>
              <a:t>SAUDÁVEL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6BCE6B4-0ED9-4B4A-A848-220EEA99691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28613" y="1746250"/>
            <a:ext cx="360045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>
                <a:solidFill>
                  <a:srgbClr val="006699"/>
                </a:solidFill>
              </a:rPr>
              <a:t>   </a:t>
            </a:r>
            <a:r>
              <a:rPr lang="pt-BR" altLang="pt-BR"/>
              <a:t>Os conflitos existem desde o início da humanidade. </a:t>
            </a:r>
            <a:endParaRPr lang="pt-BR" altLang="pt-BR">
              <a:solidFill>
                <a:srgbClr val="006699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26426EA7-8D6F-4652-B0DB-A53E3478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81163"/>
            <a:ext cx="44815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>
            <a:extLst>
              <a:ext uri="{FF2B5EF4-FFF2-40B4-BE49-F238E27FC236}">
                <a16:creationId xmlns:a16="http://schemas.microsoft.com/office/drawing/2014/main" id="{24B39A60-5F0C-452C-813D-6B249787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824538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Caim e Abel</a:t>
            </a:r>
            <a:endParaRPr lang="pt-BR" sz="16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ar design">
  <a:themeElements>
    <a:clrScheme name="1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25447</TotalTime>
  <Words>1576</Words>
  <Application>Microsoft Office PowerPoint</Application>
  <PresentationFormat>Apresentação na tela (4:3)</PresentationFormat>
  <Paragraphs>374</Paragraphs>
  <Slides>44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8" baseType="lpstr">
      <vt:lpstr>Arial</vt:lpstr>
      <vt:lpstr>Arial Black</vt:lpstr>
      <vt:lpstr>Goudy Stout</vt:lpstr>
      <vt:lpstr>Wingdings</vt:lpstr>
      <vt:lpstr>Andalus</vt:lpstr>
      <vt:lpstr>Aparajita</vt:lpstr>
      <vt:lpstr>Times New Roman</vt:lpstr>
      <vt:lpstr>Geneva</vt:lpstr>
      <vt:lpstr>MS PGothic</vt:lpstr>
      <vt:lpstr>Verdana</vt:lpstr>
      <vt:lpstr>Arial Rounded MT Bold</vt:lpstr>
      <vt:lpstr>Tahoma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conflitos de relacionamento</vt:lpstr>
      <vt:lpstr>Apresentação do PowerPoint</vt:lpstr>
      <vt:lpstr>Apresentação do PowerPoint</vt:lpstr>
      <vt:lpstr>Apresentação do PowerPoint</vt:lpstr>
      <vt:lpstr>Administrar conflitos é cuidar das pessoas.</vt:lpstr>
      <vt:lpstr>Apresentação do PowerPoint</vt:lpstr>
      <vt:lpstr>Quem cuida conhece</vt:lpstr>
      <vt:lpstr>Quem cuida tem empatia</vt:lpstr>
      <vt:lpstr>Apresentação do PowerPoint</vt:lpstr>
      <vt:lpstr>Apresentação do PowerPoint</vt:lpstr>
      <vt:lpstr>Apresentação do PowerPoint</vt:lpstr>
      <vt:lpstr>Estilo de Gestão de Conflitos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a partir daí...</vt:lpstr>
      <vt:lpstr>E a partir daí...</vt:lpstr>
      <vt:lpstr>Lembrem-se...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Pr. Marcelo Carvalho</cp:lastModifiedBy>
  <cp:revision>200</cp:revision>
  <cp:lastPrinted>2014-07-30T15:56:59Z</cp:lastPrinted>
  <dcterms:created xsi:type="dcterms:W3CDTF">2010-06-11T02:09:27Z</dcterms:created>
  <dcterms:modified xsi:type="dcterms:W3CDTF">2019-10-21T14:00:06Z</dcterms:modified>
</cp:coreProperties>
</file>