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6" r:id="rId3"/>
    <p:sldId id="347" r:id="rId4"/>
    <p:sldId id="331" r:id="rId5"/>
    <p:sldId id="332" r:id="rId6"/>
    <p:sldId id="333" r:id="rId7"/>
    <p:sldId id="334" r:id="rId8"/>
    <p:sldId id="335" r:id="rId9"/>
    <p:sldId id="312" r:id="rId10"/>
    <p:sldId id="313" r:id="rId11"/>
    <p:sldId id="263" r:id="rId12"/>
    <p:sldId id="314" r:id="rId13"/>
    <p:sldId id="315" r:id="rId14"/>
    <p:sldId id="258" r:id="rId15"/>
    <p:sldId id="309" r:id="rId16"/>
    <p:sldId id="319" r:id="rId17"/>
    <p:sldId id="320" r:id="rId18"/>
    <p:sldId id="336" r:id="rId19"/>
    <p:sldId id="326" r:id="rId20"/>
    <p:sldId id="284" r:id="rId21"/>
    <p:sldId id="308" r:id="rId22"/>
    <p:sldId id="300" r:id="rId23"/>
    <p:sldId id="295" r:id="rId24"/>
    <p:sldId id="323" r:id="rId25"/>
    <p:sldId id="324" r:id="rId26"/>
    <p:sldId id="337" r:id="rId27"/>
    <p:sldId id="338" r:id="rId28"/>
    <p:sldId id="339" r:id="rId29"/>
    <p:sldId id="341" r:id="rId30"/>
    <p:sldId id="342" r:id="rId31"/>
    <p:sldId id="343" r:id="rId32"/>
    <p:sldId id="345" r:id="rId3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165" autoAdjust="0"/>
  </p:normalViewPr>
  <p:slideViewPr>
    <p:cSldViewPr snapToGrid="0">
      <p:cViewPr varScale="1">
        <p:scale>
          <a:sx n="62" d="100"/>
          <a:sy n="62" d="100"/>
        </p:scale>
        <p:origin x="15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F161547-C227-44E8-9BDC-BC01B4452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780E35-1BF1-4847-9DC0-986EA5CF1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3C6016-ADEF-43DD-9670-FE0BCC6E5A8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718084-0F51-441E-821C-FE6BD8196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FCCF58-811D-45AC-8CF5-DA3FC6A91D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F4E971-0228-4631-B0AA-C822C63D2A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48FC3A8-B9D3-49F2-AE61-D749702E69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0AFC2E-39E7-40B2-B2E6-47985BE7D6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22F4825-93DF-4ABA-8043-D27B415CA06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52F415D4-7BB4-4CE2-8BA4-D069FD041A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0EEDC7C-B0B9-4BAF-B02F-2C2E97B66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446430-1B53-4A58-B88E-53BAD93634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463938-924C-41B5-88DD-3CD78BE7D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44944A-EA7D-45D8-8701-47162E4E4A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A12BEF6-5B21-4CCC-A6A4-87DFCA05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6FE2549-0199-4C1D-8344-13EE6D13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56950CB-4795-49C2-8144-D6B65D98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6A94-D666-43B7-93C6-9C1D52BCE5DC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1931323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2A5D-0D77-4A81-A705-66402C20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3425A-1B9D-4DA4-B1E3-66B5B81A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85B1-B611-4D27-A164-18878B74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74A2-8941-488C-80FF-D4C051EC563D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366579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7EA22-4DCE-4389-A258-CD8C26E2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7808A-A722-4992-97EC-B660C48C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57DBB-AED9-4088-8BAE-93D512D8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614A-F1B7-4938-B69B-F3348200AEF3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248360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1E8E8-FB98-41E5-A227-B85AF952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055E2-C809-4073-BAA5-49B68F45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E1A84-CAEA-4134-B8A6-92D87ABD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30C9-6C05-4ED5-9D41-0373290D0B65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93524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40F8A970-DAC4-4BAC-AF95-EF78EC26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D1AC944-ADBF-4DEF-B5D1-441AD676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FF5F106-1D98-462A-B20F-50101E37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751D-4E7A-44EA-8485-45B0A6BCD9C8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224493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F1B491-9E78-4DBD-8902-8E8C23FA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D9901B-DE32-4F84-A9C9-570DBED5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A90738-CDDC-4780-B196-72F25D82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E0E-3C43-4CEE-9FAB-07E775EB8B53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25973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B2E0AB-3847-4DC1-B3F3-B0DD40A40F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691236-0552-43F0-8B11-BE08A50049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9DB617-EFB9-4928-AE1E-AA9F01DFCE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4543-3B72-4997-93FA-D905755A24CF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73229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91BAF9-8E19-4F29-A8A2-1C4FBBE8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229F1A-2F9F-4B2B-98C4-CA4DB7EC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F532B2-014C-4A31-8390-4D7FF78F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CE59-9152-41B8-946C-FCA144CCD035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292434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CF8817-BBB5-4FEB-A6B5-99D83286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0E907C-A4D8-4740-BFD2-7B5F93A1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7246F2-AA6C-424B-AEFE-0C583451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4F87-A43E-4399-B2B9-85036EACEAEF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100710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C805C55E-255E-4A90-B1C6-CBA0645DA6FC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F56481A5-2E08-4D10-BC10-443EBCA3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D912805A-1D5D-43F3-88D0-F9587BEA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8F3AE864-D739-4214-8DA1-6CBB9565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5C91-7251-44EF-AF1E-BFD3E5BAA68E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287172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597546BA-41F0-481E-9CC6-1AEDF8F1FCE0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Arraste a imagem para o espaço reservado ou clique no ícone para adicionar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CCD07F36-B275-404E-A144-B4A8B91E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A1E0B11-BA45-4347-9EAE-2BD83B30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650C267-1DC4-4DEA-9C7E-990296C2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E26C-EB40-495B-9653-927DF281FC5E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</p:spTree>
    <p:extLst>
      <p:ext uri="{BB962C8B-B14F-4D97-AF65-F5344CB8AC3E}">
        <p14:creationId xmlns:p14="http://schemas.microsoft.com/office/powerpoint/2010/main" val="14387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FFD1B-F469-46B1-880A-71C59CF979D4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406FCE-0257-493B-AB24-4BAAB5E905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F631-9593-48F2-9479-4A2118040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A76B8-9EA9-4BA8-AB6F-300E22C25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CCC0E-DD27-4DF5-9E30-78DE12719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E66D479-4A8C-4900-8D2D-AECC8094BD17}" type="slidenum">
              <a:rPr lang="pt-BR" altLang="x-none"/>
              <a:pPr>
                <a:defRPr/>
              </a:pPr>
              <a:t>‹nº›</a:t>
            </a:fld>
            <a:endParaRPr lang="pt-BR" altLang="x-non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AB7248C-7947-4B96-8196-4D098CE31F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25538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1D8B96F-0FD0-4B37-A7DF-DCD0EA5A82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47800" y="1125538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x-none" altLang="x-none" sz="2400">
              <a:latin typeface="Times New Roman" charset="0"/>
            </a:endParaRPr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EC608B1C-0440-42DA-A946-D342AF8527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188" y="407988"/>
            <a:ext cx="152400" cy="581025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4D0F6039-E63B-447F-96BA-52977FE354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7750" y="115888"/>
            <a:ext cx="152400" cy="58420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6" r:id="rId2"/>
    <p:sldLayoutId id="2147483754" r:id="rId3"/>
    <p:sldLayoutId id="2147483747" r:id="rId4"/>
    <p:sldLayoutId id="2147483748" r:id="rId5"/>
    <p:sldLayoutId id="2147483749" r:id="rId6"/>
    <p:sldLayoutId id="2147483750" r:id="rId7"/>
    <p:sldLayoutId id="2147483755" r:id="rId8"/>
    <p:sldLayoutId id="2147483756" r:id="rId9"/>
    <p:sldLayoutId id="2147483751" r:id="rId10"/>
    <p:sldLayoutId id="214748375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8A09F9B-E0C8-47B3-9347-CA90FE497B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Associação Ministerial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0C618202-D50C-4650-BB58-AF34007344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1725" y="4352925"/>
            <a:ext cx="6940550" cy="14970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600" dirty="0"/>
              <a:t>Orientações para Líderes da Igreja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600" dirty="0"/>
              <a:t>Procedimentos Ministeriais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altLang="pt-B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2300" dirty="0"/>
              <a:t>APV, 20-21 de janeiro de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6D2EDF5-7BD5-41EC-87FF-7EDA88B46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00" y="412750"/>
            <a:ext cx="5937250" cy="514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Ordenação de Anciãos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F50D38E-CB61-4521-80D0-2CBE31A0B9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738" y="1328738"/>
            <a:ext cx="8204200" cy="5035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Quem foi ordenado como ancião acha-se, por esse modo, qualificado para atuar posteriormente como diácono. (75)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87B3687-D958-41D4-92C1-E2E2AC820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6363" y="363538"/>
            <a:ext cx="69786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Cerimônias Especiais e o Ancião</a:t>
            </a:r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7F11B7B0-2D00-4CED-AD7F-D403BA357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13" y="1651000"/>
            <a:ext cx="8424862" cy="5035550"/>
          </a:xfrm>
        </p:spPr>
        <p:txBody>
          <a:bodyPr/>
          <a:lstStyle/>
          <a:p>
            <a:pPr eaLnBrk="1" hangingPunct="1"/>
            <a:r>
              <a:rPr lang="pt-BR" altLang="pt-BR" sz="3600"/>
              <a:t>Batismo &amp; Profissão de Fé</a:t>
            </a:r>
          </a:p>
          <a:p>
            <a:pPr eaLnBrk="1" hangingPunct="1"/>
            <a:r>
              <a:rPr lang="pt-BR" altLang="pt-BR" sz="3600"/>
              <a:t>Santa Ceia</a:t>
            </a:r>
          </a:p>
          <a:p>
            <a:pPr eaLnBrk="1" hangingPunct="1"/>
            <a:r>
              <a:rPr lang="pt-BR" altLang="pt-BR" sz="3600"/>
              <a:t>Dedicação de Crianças</a:t>
            </a:r>
          </a:p>
          <a:p>
            <a:pPr eaLnBrk="1" hangingPunct="1"/>
            <a:r>
              <a:rPr lang="pt-BR" altLang="pt-BR" sz="3600"/>
              <a:t>Casamento</a:t>
            </a:r>
          </a:p>
          <a:p>
            <a:pPr eaLnBrk="1" hangingPunct="1"/>
            <a:r>
              <a:rPr lang="pt-BR" altLang="pt-BR" sz="3600"/>
              <a:t>Unção</a:t>
            </a:r>
          </a:p>
          <a:p>
            <a:pPr eaLnBrk="1" hangingPunct="1"/>
            <a:r>
              <a:rPr lang="pt-BR" altLang="pt-BR" sz="3600"/>
              <a:t>Funeral</a:t>
            </a:r>
          </a:p>
          <a:p>
            <a:pPr eaLnBrk="1" hangingPunct="1"/>
            <a:r>
              <a:rPr lang="pt-BR" altLang="pt-BR" sz="3600"/>
              <a:t>Ordenação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C9EFD6F-5491-4799-A792-2AE9F4BB4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338138"/>
            <a:ext cx="6691312" cy="638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Cerimônias Especiais e o Ancião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002CE49-ECDD-4D25-AB87-3D2D60BC9E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263" y="1216025"/>
            <a:ext cx="8116887" cy="5035550"/>
          </a:xfrm>
        </p:spPr>
        <p:txBody>
          <a:bodyPr/>
          <a:lstStyle/>
          <a:p>
            <a:pPr marL="34290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u="sng"/>
              <a:t>Batismo</a:t>
            </a:r>
            <a:r>
              <a:rPr lang="pt-BR" altLang="pt-BR" sz="2000"/>
              <a:t> – Um ancião não deverá realizar a cerimônia batismal sem primeiro obter a permissão do presidente da Associação.</a:t>
            </a:r>
            <a:r>
              <a:rPr lang="pt-BR" altLang="pt-BR" sz="3600"/>
              <a:t> </a:t>
            </a:r>
            <a:r>
              <a:rPr lang="pt-BR" altLang="pt-BR" sz="2000">
                <a:solidFill>
                  <a:schemeClr val="tx1"/>
                </a:solidFill>
              </a:rPr>
              <a:t>(77)</a:t>
            </a:r>
          </a:p>
          <a:p>
            <a:pPr marL="34290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u="sng"/>
              <a:t>Sermão do casamento</a:t>
            </a:r>
            <a:r>
              <a:rPr lang="pt-BR" altLang="pt-BR" sz="2000"/>
              <a:t> – Um pastor, quer seja ordenado, licenciado ou comissionado, ou um ancião podem oficiar apresentando o sermão, ou oferecendo a oração, ou dando a bênção final.</a:t>
            </a:r>
            <a:r>
              <a:rPr lang="pt-BR" altLang="pt-BR" sz="3600"/>
              <a:t> </a:t>
            </a:r>
            <a:r>
              <a:rPr lang="pt-BR" altLang="pt-BR" sz="2000">
                <a:solidFill>
                  <a:schemeClr val="tx1"/>
                </a:solidFill>
              </a:rPr>
              <a:t>(77)</a:t>
            </a:r>
            <a:endParaRPr lang="pt-BR" altLang="pt-BR" sz="3600"/>
          </a:p>
          <a:p>
            <a:pPr marL="34290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u="sng"/>
              <a:t>Funerais</a:t>
            </a:r>
            <a:r>
              <a:rPr lang="pt-BR" altLang="pt-BR" sz="2000"/>
              <a:t> – Como líder da igreja, é importante que o ancião honre as tradições e ministre para os enlutados de uma maneira significativa para eles.</a:t>
            </a:r>
            <a:r>
              <a:rPr lang="pt-BR" altLang="pt-BR" sz="3600"/>
              <a:t> </a:t>
            </a:r>
            <a:r>
              <a:rPr lang="pt-BR" altLang="pt-BR" sz="2000">
                <a:solidFill>
                  <a:schemeClr val="tx1"/>
                </a:solidFill>
              </a:rPr>
              <a:t>(Guia para Anciãos, p. 134)</a:t>
            </a:r>
          </a:p>
          <a:p>
            <a:pPr marL="34290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u="sng"/>
              <a:t>Dedicação de Crianças</a:t>
            </a:r>
            <a:r>
              <a:rPr lang="pt-BR" altLang="pt-BR" sz="2000"/>
              <a:t> – Se não for possível a presença de um ministro, o ancião pode realizar a cerimônia de dedicação da criança. Não deve, porém, fazê-lo sem aprovação do pastor da igreja. </a:t>
            </a:r>
            <a:r>
              <a:rPr lang="pt-BR" altLang="pt-BR" sz="2000">
                <a:solidFill>
                  <a:schemeClr val="tx1"/>
                </a:solidFill>
              </a:rPr>
              <a:t>(Guia para Anciãos, p. 120, 121)</a:t>
            </a:r>
          </a:p>
          <a:p>
            <a:pPr marL="342900" lvl="1" indent="-3429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000" u="sng"/>
              <a:t>Unção</a:t>
            </a:r>
            <a:r>
              <a:rPr lang="pt-BR" altLang="pt-BR" sz="2000"/>
              <a:t> – Os anciãos podem realizar a unção na ausência de um ministro, mas devem fazê-lo com a aprovação do pastor. </a:t>
            </a:r>
            <a:r>
              <a:rPr lang="pt-BR" altLang="pt-BR" sz="2000">
                <a:solidFill>
                  <a:schemeClr val="tx1"/>
                </a:solidFill>
              </a:rPr>
              <a:t>(Guia para Anciãos, p. 140)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FC50B20E-8C14-4730-93E9-5FCE73DC4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75" y="414338"/>
            <a:ext cx="5937250" cy="538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O Ancião e os Diáconos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52EF657-9D5B-4900-8759-AF67E55D2B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0188" y="2468563"/>
            <a:ext cx="8488362" cy="2955925"/>
          </a:xfrm>
        </p:spPr>
        <p:txBody>
          <a:bodyPr/>
          <a:lstStyle/>
          <a:p>
            <a:pPr marL="0" lvl="1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800"/>
              <a:t>O diácono não está autorizado a presidir a nenhum dos ritos da igreja, nem poderá realizar a cerimônia matrimonial. Não pode presidir a uma reunião administrativa da igreja, nem oficiar no recebimento ou na transferência de membros. (80)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619DB84-B5E5-4CEE-9D09-C4E557F79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1325" y="338138"/>
            <a:ext cx="5938838" cy="614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Batismo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9DF59F92-3E28-4DBB-80D4-98A2B802B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574925"/>
            <a:ext cx="8424862" cy="1909763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sz="3200" dirty="0">
                <a:solidFill>
                  <a:srgbClr val="C00000"/>
                </a:solidFill>
              </a:rPr>
              <a:t>“O batismo é a avenida de ingresso na Igreja”. (46)</a:t>
            </a:r>
          </a:p>
          <a:p>
            <a:pPr lvl="1" algn="ctr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lvl="1" algn="ctr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Voto Batismal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2880F5A-6554-4BB1-ACBD-8B2DF7981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8475" y="338138"/>
            <a:ext cx="5938838" cy="627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Profissão de Fé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C4DE356-D5A3-45E0-AA72-9B83102BFA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813" y="1089025"/>
            <a:ext cx="8647112" cy="5430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2600"/>
          </a:p>
          <a:p>
            <a:pPr lvl="1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pt-BR" altLang="pt-BR"/>
              <a:t>	</a:t>
            </a:r>
            <a:r>
              <a:rPr lang="pt-BR" altLang="pt-BR" sz="2800"/>
              <a:t>Há quatro circunstâncias em que pessoas que aceitaram a mensagem adventista do sétimo dia podem ser aceitas na igreja local por profissão de fé: </a:t>
            </a:r>
          </a:p>
          <a:p>
            <a:pPr lvl="1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endParaRPr lang="pt-BR" altLang="pt-BR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1. Um dedicado cristão proveniente de outra comunidade cristã, que já foi batizado por imersão...</a:t>
            </a:r>
            <a:endParaRPr lang="en-US" altLang="pt-BR" sz="220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2. Um membro da IASD que, devido às condições mundiais, não pode conseguir uma carta de transferência da igreja a que pertencia.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3. Um membro da IASD cujo pedido de uma carta de transferência não recebeu nenhuma resposta da igreja de que ele ou ela é membro. Neste caso deve-se buscar a ajuda da Associação/Missão...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200"/>
              <a:t>4. Uma pessoa cuja qualidade de membro foi deslocada ou retirada, porque ela era um membro desaparecido, mas na realidade permaneceu fiel ao seu compromisso cristão. (</a:t>
            </a:r>
            <a:r>
              <a:rPr lang="pt-BR" altLang="pt-BR" sz="1800"/>
              <a:t>52-53)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9724025-93E0-4D96-A8EB-20394A1E3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5775" y="363538"/>
            <a:ext cx="5938838" cy="500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 Ceia do Senhor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1DB76C8-4925-4569-9142-FC9320AD5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3538" y="1665288"/>
            <a:ext cx="8216900" cy="45481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t-BR" altLang="pt-B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CRIANÇAS – “As crianças aprendem o significado da cerimônia observando a participação dos outros.” (129)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pt-BR" altLang="pt-BR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pt-BR" altLang="pt-BR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NÃO CONVERTIDOS – “Podem entrar pessoas que não são, no íntimo, servos da verdade e da santidade, mas que desejam tomar parte no serviço. Não devem ser proibidas.” </a:t>
            </a:r>
            <a:r>
              <a:rPr lang="pt-BR" alt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(DTN, 656)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09FACE0-BA9D-4F8C-B379-B4397379E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2563" y="338138"/>
            <a:ext cx="6454775" cy="576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Quórum da Comissão da Igreja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8344771C-7EB1-497F-93F7-1C0FDE83BF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14425"/>
            <a:ext cx="8074025" cy="4246563"/>
          </a:xfrm>
        </p:spPr>
        <p:txBody>
          <a:bodyPr/>
          <a:lstStyle/>
          <a:p>
            <a:pPr marL="0" algn="ctr" eaLnBrk="1" hangingPunct="1"/>
            <a:endParaRPr lang="pt-BR" altLang="pt-BR"/>
          </a:p>
          <a:p>
            <a:pPr marL="0" algn="ctr" eaLnBrk="1" hangingPunct="1"/>
            <a:endParaRPr lang="pt-BR" altLang="pt-BR"/>
          </a:p>
          <a:p>
            <a:pPr marL="0" lvl="1" algn="ctr" eaLnBrk="1" hangingPunct="1"/>
            <a:endParaRPr lang="pt-BR" altLang="pt-BR"/>
          </a:p>
          <a:p>
            <a:pPr marL="0" lvl="1" algn="ctr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800"/>
              <a:t>Cada igreja deve determinar, em uma de suas reuniões administrativas, devidamente convocada, o número de membros da Comissão da Igreja que terão de estar presentes a suas reuniões para constituir o quórum desta comissão. (135)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222FA-3F03-437E-9195-EF0A3C5C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3" y="388938"/>
            <a:ext cx="5938837" cy="5254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Disciplinas Eclesiástica</a:t>
            </a:r>
          </a:p>
        </p:txBody>
      </p:sp>
      <p:sp>
        <p:nvSpPr>
          <p:cNvPr id="30722" name="Espaço Reservado para Conteúdo 2">
            <a:extLst>
              <a:ext uri="{FF2B5EF4-FFF2-40B4-BE49-F238E27FC236}">
                <a16:creationId xmlns:a16="http://schemas.microsoft.com/office/drawing/2014/main" id="{E53E1415-2D1F-41EE-B41E-D4EF0DDE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79613"/>
            <a:ext cx="8424863" cy="3432175"/>
          </a:xfrm>
        </p:spPr>
        <p:txBody>
          <a:bodyPr/>
          <a:lstStyle/>
          <a:p>
            <a:pPr eaLnBrk="1" hangingPunct="1"/>
            <a:r>
              <a:rPr lang="pt-BR" altLang="pt-BR" sz="2800"/>
              <a:t>A Igreja trata apenas com as consequências do pecado e não com a culpa do pecado.</a:t>
            </a:r>
          </a:p>
          <a:p>
            <a:pPr eaLnBrk="1" hangingPunct="1"/>
            <a:endParaRPr lang="pt-BR" altLang="pt-BR" sz="2800"/>
          </a:p>
          <a:p>
            <a:pPr eaLnBrk="1" hangingPunct="1"/>
            <a:r>
              <a:rPr lang="pt-BR" altLang="pt-BR" sz="2800"/>
              <a:t>Cuidado com os procedimentos estabelecidos no MI ao estabelecer a disciplina eclesiástica.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95276B1-63F3-4DA5-A8E6-CDB1E3A5B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1163" y="338138"/>
            <a:ext cx="59372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Disciplina Eclesiástica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CC5328B5-F950-49B2-BE07-46A3D96589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79538"/>
            <a:ext cx="8424863" cy="5035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pt-BR" altLang="pt-BR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pt-BR" altLang="pt-BR"/>
              <a:t>	</a:t>
            </a:r>
            <a:r>
              <a:rPr lang="pt-BR" altLang="pt-BR" sz="2800"/>
              <a:t>Os membros podem ser disciplinados pela igreja por uma causa suficiente, mas unicamente em uma </a:t>
            </a:r>
            <a:r>
              <a:rPr lang="pt-BR" altLang="pt-BR" sz="2800" b="1"/>
              <a:t>reunião administrativa da igreja</a:t>
            </a:r>
            <a:r>
              <a:rPr lang="pt-BR" altLang="pt-BR" sz="2800"/>
              <a:t>, devidamente convocada, depois que a Comissão da Igreja analisado o caso.  A reunião deverá ser presidida por um pastor ordenado ou por um pastor licenciado que tenha sido ordenado como ancião daquela igreja; ou, na ausência do pastor e em conselho com ele ou com o presidente da Associação, por um ancião da igreja local. (66-67)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m 1">
            <a:extLst>
              <a:ext uri="{FF2B5EF4-FFF2-40B4-BE49-F238E27FC236}">
                <a16:creationId xmlns:a16="http://schemas.microsoft.com/office/drawing/2014/main" id="{4D962703-8422-46EF-9203-D22F9FB69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452563"/>
            <a:ext cx="69024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E62D719-1F4C-4B4C-95B8-DF86F6D38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4813" y="414338"/>
            <a:ext cx="5938837" cy="550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Readmissão de membros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0A850DC6-0197-44DF-A38B-51E2DBF6DD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955800"/>
            <a:ext cx="8424863" cy="3630613"/>
          </a:xfrm>
        </p:spPr>
        <p:txBody>
          <a:bodyPr/>
          <a:lstStyle/>
          <a:p>
            <a:pPr eaLnBrk="1" hangingPunct="1"/>
            <a:r>
              <a:rPr lang="pt-BR" altLang="pt-BR" sz="2800"/>
              <a:t>Quanto tempo se deve esperar para o rebatismo?</a:t>
            </a:r>
            <a:endParaRPr lang="pt-BR" altLang="pt-BR" sz="2800" u="sng"/>
          </a:p>
          <a:p>
            <a:pPr lvl="1" eaLnBrk="1" hangingPunct="1"/>
            <a:endParaRPr lang="pt-BR" altLang="pt-BR" sz="2400" u="sng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400"/>
              <a:t>Após o tempo suficiente para que os motivos que levaram à remoção tenham sido resolvidos a contento. </a:t>
            </a:r>
          </a:p>
          <a:p>
            <a:pPr lvl="1" eaLnBrk="1" hangingPunct="1"/>
            <a:endParaRPr lang="pt-BR" altLang="pt-BR" sz="240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pt-BR" altLang="pt-BR" sz="2400"/>
              <a:t>O consenso orienta que se deve esperar 12 meses, considerando que este é o período máximo de censura.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6ADAC09-ED0C-4B24-9431-0889A2B8F5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6563" y="414338"/>
            <a:ext cx="5937250" cy="512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Casamento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EB287552-E465-461E-9752-12A34E58EA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013" y="1628775"/>
            <a:ext cx="8842375" cy="4835525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pt-BR" alt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Espírito de Profecia adverte consistentemente contra o casamento entre ‘o crente e o descrente’ e também contra a união com outros cristãos que ’não aceitaram a verdade para este tempo’ (Testemunhos, vol. 5, pág. 364). É mais provável que os casamentos perdurem e que a vida familiar cumpra o plano divino, se o marido e a mulher estiverem unidos e ligados pelos mesmos valores espirituais e estilos de vida. Por estas razões, a igreja desaconselha fortemente o casamento entre um adventista do sétimo dia e um membro de outra igreja, e </a:t>
            </a:r>
            <a:r>
              <a:rPr lang="pt-BR" altLang="pt-BR" sz="2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recomenda energicamente a seus pastores que não realizem tais casamentos</a:t>
            </a:r>
            <a:r>
              <a:rPr lang="pt-BR" alt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.” (158)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67DFFA0-731E-49C1-A048-4789E459D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388" y="495300"/>
            <a:ext cx="6738937" cy="5508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Divórcio e Novo Casamento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B64A942-F3D3-4174-AD0B-95922FDA4E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8731250" cy="5927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cônjuge vítima de infidelidade está livre para casar-se novamente. Pergunta: pode começar um namoro antes que o processo de divórcio seja concluído? </a:t>
            </a:r>
            <a:endParaRPr lang="pt-BR" altLang="pt-BR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90588" lvl="2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Conquanto o casamento tenha sido realizado primeiramente por Deus só, reconhece-se que os homens vivem agora sob governos civis neste mundo. O primeiro fato, portanto, que deve ter-se claramente em conta é que </a:t>
            </a:r>
            <a:r>
              <a:rPr lang="pt-BR" altLang="pt-BR" sz="2400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casamento tem dois aspectos: o divino e o civil</a:t>
            </a:r>
            <a:r>
              <a:rPr lang="pt-BR" altLang="pt-BR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O aspecto divino é regulado pelas leis de Deus; o civil, pelas leis do Estado. </a:t>
            </a:r>
          </a:p>
          <a:p>
            <a:pPr lvl="3" eaLnBrk="1" fontAlgn="auto" hangingPunct="1">
              <a:spcBef>
                <a:spcPct val="55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Enquanto o vínculo civil não for desfeito mediante o divórcio, o casamento não está completamente anulado.</a:t>
            </a:r>
          </a:p>
          <a:p>
            <a:pPr lvl="3" eaLnBrk="1" fontAlgn="auto" hangingPunct="1">
              <a:spcBef>
                <a:spcPct val="55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Conclusão</a:t>
            </a:r>
            <a:r>
              <a:rPr lang="pt-BR" alt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a pessoa só estará plenamente livre para iniciar um novo relacionamento quando o divórcio estiver legalmente concluído e for a parte inocente na quebra do voto matrimonial.</a:t>
            </a:r>
          </a:p>
          <a:p>
            <a:pPr lvl="1" eaLnBrk="1" fontAlgn="auto" hangingPunct="1">
              <a:spcBef>
                <a:spcPct val="55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Adventistas que se divorciaram sem razão bíblica podem namorar (e casar)?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D09D080-98F7-4378-A9F2-39AE1665E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7963" y="363538"/>
            <a:ext cx="6580187" cy="550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Divórcio e Novo Casamento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111B8A1A-4803-47E7-B7EB-4CFDDF3A6F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3575" y="1503363"/>
            <a:ext cx="7640638" cy="4484687"/>
          </a:xfrm>
        </p:spPr>
        <p:txBody>
          <a:bodyPr/>
          <a:lstStyle/>
          <a:p>
            <a:pPr eaLnBrk="1" hangingPunct="1"/>
            <a:r>
              <a:rPr lang="pt-BR" altLang="pt-BR" sz="2400"/>
              <a:t>Novo convertido casado pela segunda vez. Foi infiel à primeira esposa, a qual permanece sozinha e casta. Ele pode ser batizado nessa situação?</a:t>
            </a:r>
          </a:p>
          <a:p>
            <a:pPr eaLnBrk="1" hangingPunct="1"/>
            <a:r>
              <a:rPr lang="pt-BR" altLang="pt-BR" sz="2400"/>
              <a:t>Conclusão: Sim.  A Igreja não considera seus erros passados, cometidos antes de ser alcançado pelo Evangelho. Evidentemente, o casal terá que providenciar o casamento civil para que sua aceitação no rol de membros seja possível.</a:t>
            </a:r>
          </a:p>
          <a:p>
            <a:pPr eaLnBrk="1" hangingPunct="1"/>
            <a:r>
              <a:rPr lang="pt-BR" altLang="pt-BR" sz="2400" u="sng">
                <a:solidFill>
                  <a:srgbClr val="990033"/>
                </a:solidFill>
              </a:rPr>
              <a:t>O Batismo Especial </a:t>
            </a:r>
            <a:r>
              <a:rPr lang="mr-IN" altLang="pt-BR" sz="2400">
                <a:solidFill>
                  <a:srgbClr val="990033"/>
                </a:solidFill>
                <a:ea typeface="Mangal" panose="02040503050203030202" pitchFamily="18" charset="0"/>
              </a:rPr>
              <a:t>–</a:t>
            </a:r>
            <a:r>
              <a:rPr lang="pt-BR" altLang="pt-BR" sz="2400">
                <a:solidFill>
                  <a:srgbClr val="990033"/>
                </a:solidFill>
              </a:rPr>
              <a:t> Não se aplica a pessoas que já foram batizadas na Igreja Adventista.</a:t>
            </a:r>
          </a:p>
          <a:p>
            <a:pPr eaLnBrk="1" hangingPunct="1"/>
            <a:r>
              <a:rPr lang="pt-BR" altLang="pt-BR" sz="2400">
                <a:solidFill>
                  <a:srgbClr val="990033"/>
                </a:solidFill>
              </a:rPr>
              <a:t>Renovação de Votos Matrimoniais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04EAD12-608F-4D05-A287-F36A4C3D4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438" y="338138"/>
            <a:ext cx="7053262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Comissão de Nomeações da Igreja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F10A9DC-EBAC-45E7-B8A9-8A2343C2CA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8175" y="1403350"/>
            <a:ext cx="7716838" cy="4337050"/>
          </a:xfrm>
        </p:spPr>
        <p:txBody>
          <a:bodyPr rtlCol="0">
            <a:normAutofit fontScale="77500" lnSpcReduction="20000"/>
          </a:bodyPr>
          <a:lstStyle/>
          <a:p>
            <a:pPr marL="533400" indent="-533400" eaLnBrk="1" fontAlgn="auto" hangingPunct="1">
              <a:spcAft>
                <a:spcPts val="0"/>
              </a:spcAft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-45720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t-BR" altLang="pt-BR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Comissão Especial pode ser escolhida de uma das duas formas seguintes:</a:t>
            </a:r>
          </a:p>
          <a:p>
            <a:pPr lvl="2" eaLnBrk="1" fontAlgn="auto" hangingPunct="1">
              <a:spcBef>
                <a:spcPct val="5500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	Por nomeação verbal ou escrita, pelo plenário. Se for nomeação verbal pelo plenário, deve-se entender que nenhum membro poderá nomear mais que uma pessoa. Desaprova-se o empenho de um indivíduo ou de um pequeno grupo de pessoas para impor seu critério a todos os membros da igreja. Tudo quanto seja de natureza política deve ser evitado.</a:t>
            </a:r>
          </a:p>
          <a:p>
            <a:pPr lvl="2" eaLnBrk="1" fontAlgn="auto" hangingPunct="1">
              <a:spcBef>
                <a:spcPct val="5500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	Votando autorizar a Comissão da Igreja, junto com cinco a sete pessoas escolhidas pela igreja, de acordo com o parágrafo acima, para funcionar como Comissão Especial. (113-114)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C729080-8B04-43D5-8EEF-1E86C3F9D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9688" y="463550"/>
            <a:ext cx="6529387" cy="438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Comissão de Nomeações da Igreja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7AD48CA2-FDC8-42CD-9C63-4469391459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463" y="1565275"/>
            <a:ext cx="7666037" cy="4484688"/>
          </a:xfrm>
        </p:spPr>
        <p:txBody>
          <a:bodyPr rtlCol="0">
            <a:normAutofit fontScale="92500"/>
          </a:bodyPr>
          <a:lstStyle/>
          <a:p>
            <a:pPr marL="533400" indent="-533400" eaLnBrk="1" fontAlgn="auto" hangingPunct="1">
              <a:spcAft>
                <a:spcPts val="0"/>
              </a:spcAft>
              <a:defRPr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06463" lvl="1" indent="-45720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t-BR" altLang="pt-B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sequência dos passos é a seguinte:</a:t>
            </a:r>
          </a:p>
          <a:p>
            <a:pPr lvl="2" eaLnBrk="1" fontAlgn="auto" hangingPunct="1">
              <a:spcBef>
                <a:spcPct val="50000"/>
              </a:spcBef>
              <a:spcAft>
                <a:spcPts val="0"/>
              </a:spcAft>
              <a:buFont typeface="Wingdings" charset="2"/>
              <a:buAutoNum type="alphaLcPeriod"/>
              <a:defRPr/>
            </a:pPr>
            <a:r>
              <a:rPr lang="pt-BR" altLang="pt-BR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igreja nomeia por voto uma Comissão Especial, através de um dos dois métodos acima referidos.</a:t>
            </a:r>
          </a:p>
          <a:p>
            <a:pPr lvl="2" eaLnBrk="1" fontAlgn="auto" hangingPunct="1">
              <a:spcBef>
                <a:spcPct val="50000"/>
              </a:spcBef>
              <a:spcAft>
                <a:spcPts val="0"/>
              </a:spcAft>
              <a:buFont typeface="Wingdings" charset="2"/>
              <a:buAutoNum type="alphaLcPeriod"/>
              <a:defRPr/>
            </a:pPr>
            <a:r>
              <a:rPr lang="pt-BR" altLang="pt-BR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Comissão Especial recomenda à igreja os nomes para a Comissão de Nomeações, com sugestões para presidente e secretário(a). </a:t>
            </a:r>
          </a:p>
          <a:p>
            <a:pPr lvl="2" eaLnBrk="1" fontAlgn="auto" hangingPunct="1">
              <a:spcBef>
                <a:spcPct val="50000"/>
              </a:spcBef>
              <a:spcAft>
                <a:spcPts val="0"/>
              </a:spcAft>
              <a:buFont typeface="Wingdings" charset="2"/>
              <a:buAutoNum type="alphaLcPeriod"/>
              <a:defRPr/>
            </a:pPr>
            <a:r>
              <a:rPr lang="pt-BR" altLang="pt-BR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igreja nomeia por voto a Comissão de Nomeações, dando os nomes do presidente e do(a) secretário(a).</a:t>
            </a:r>
          </a:p>
          <a:p>
            <a:pPr lvl="2" eaLnBrk="1" fontAlgn="auto" hangingPunct="1">
              <a:spcBef>
                <a:spcPct val="50000"/>
              </a:spcBef>
              <a:spcAft>
                <a:spcPts val="0"/>
              </a:spcAft>
              <a:buFont typeface="Wingdings" charset="2"/>
              <a:buAutoNum type="alphaLcPeriod"/>
              <a:defRPr/>
            </a:pPr>
            <a:r>
              <a:rPr lang="pt-BR" altLang="pt-BR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Comissão de Nomeações reúne-se para preparar a lista de oficiais da igreja que será apresentada à igreja para aprovação.</a:t>
            </a:r>
          </a:p>
          <a:p>
            <a:pPr lvl="2" eaLnBrk="1" fontAlgn="auto" hangingPunct="1">
              <a:spcBef>
                <a:spcPct val="50000"/>
              </a:spcBef>
              <a:spcAft>
                <a:spcPts val="0"/>
              </a:spcAft>
              <a:buFont typeface="Wingdings" charset="2"/>
              <a:buAutoNum type="alphaLcPeriod"/>
              <a:defRPr/>
            </a:pPr>
            <a:r>
              <a:rPr lang="pt-BR" altLang="pt-BR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igreja elege por voto os diversos oficiais para o ano seguinte. (114)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F49D3-D1F3-42B2-AA6F-39DBEB46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325438"/>
            <a:ext cx="7124700" cy="657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100" dirty="0"/>
              <a:t>Batismo de juvenis </a:t>
            </a:r>
            <a:r>
              <a:rPr lang="pt-BR" sz="1800" dirty="0"/>
              <a:t>(DSA 2004-103)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DCE19-4593-47F8-9C94-42554975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854200"/>
            <a:ext cx="7827962" cy="46974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Recomendar que não seja usada a terminologia “Batismo de Crianças”, e sim “Batismo de Juvenis”, considerando que a Igreja Adventista do Sétimo Dia não batiza crianças.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Que a idade mínima para o batismo de juvenis seja aquela que o Espirito de Profecia recomenda: “As crianças de oito, dez ou doze anos já têm idade suficiente para serem dirigidas ao tema da religião individual” (Ellen G. White, </a:t>
            </a:r>
            <a:r>
              <a:rPr lang="pt-BR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Orientação da Criança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p. 490-491).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Conteúdo 2">
            <a:extLst>
              <a:ext uri="{FF2B5EF4-FFF2-40B4-BE49-F238E27FC236}">
                <a16:creationId xmlns:a16="http://schemas.microsoft.com/office/drawing/2014/main" id="{CE97CA45-1106-4D0F-A86A-C0C1F9EC8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675" y="1579563"/>
            <a:ext cx="7916863" cy="51847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/>
              <a:t>3. Que os pastores adventistas só poderão batizar juvenis quando um dos pais, ou responsáveis diretos, for membro da igreja e que o candidato tenha recebido a devida instrução.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/>
              <a:t>4. Que as fichas batismais dos juvenis e adolescentes, até 16 anos, sejam assinadas pelos respectivos pais ou responsáveis diretos.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/>
              <a:t>5. Que os juvenis, cujos pais não forem adventistas, sejam batizados normalmente a partir dos 13 anos, após receber a devida instrução. Os casos especiais, em que um juvenil é aluno da Escola Adventista ou participa do Clube de Desbravadores ou outras atividades da igreja por vários anos, serão analisados pela Comissão da Igreja a seu critério.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DA2AD-5042-4BF5-BA1A-1F32E85AF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113" y="388938"/>
            <a:ext cx="7419975" cy="59372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/>
              <a:t>Batismo por Voto Especial </a:t>
            </a:r>
            <a:r>
              <a:rPr lang="pt-BR" sz="1800" dirty="0"/>
              <a:t>(DSA 2004-102)</a:t>
            </a:r>
          </a:p>
        </p:txBody>
      </p:sp>
      <p:sp>
        <p:nvSpPr>
          <p:cNvPr id="40962" name="Espaço Reservado para Conteúdo 2">
            <a:extLst>
              <a:ext uri="{FF2B5EF4-FFF2-40B4-BE49-F238E27FC236}">
                <a16:creationId xmlns:a16="http://schemas.microsoft.com/office/drawing/2014/main" id="{81FBEE17-056E-428E-8671-CA874B23B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3" y="1471613"/>
            <a:ext cx="8316912" cy="43402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 i="1"/>
              <a:t>VOTADO, </a:t>
            </a:r>
            <a:r>
              <a:rPr lang="pt-BR" altLang="pt-BR" sz="2400"/>
              <a:t>que os seguintes critérios de procedimento sejam seguidos em todo o território da Divisão Sul-Americana, nos casos de pessoas que foram encontradas pelo Evangelho vivendo juntas.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/>
              <a:t>1. O pedido para esse voto será encaminhado pela Comissão da Igreja à Comissão Diretiva do Campo através do pastor [ficha especial].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/>
              <a:t>2. Nenhum pastor adventista está autorizado a batizar uma pessoa considerada “Caso Especial” sem a aprovação da Comissão Diretiva do Campo.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373507-5CCB-4151-85B5-EE7F2154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285875"/>
            <a:ext cx="8216900" cy="48387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Os critérios para que a Comissão Diretiva do Campo recomende Batismo por Voto Especial são os seguintes: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a. Tenham pelo menos cinco anos de sólida convivência.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b. Estejam frequentando regularmente a igreja pelo menos há um ano.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c. Se um dos cônjuges não aceitar a fé adventista, e se negar categoricamente a se casar, nesse caso o cônjuge, candidato ao batismo, não deverá ter nenhum tipo de impedimento legal para o casamento. Se, no futuro, a outra parte vier a se converter, só poderá ser batizada mediante a regularização da situação civil.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m 3">
            <a:extLst>
              <a:ext uri="{FF2B5EF4-FFF2-40B4-BE49-F238E27FC236}">
                <a16:creationId xmlns:a16="http://schemas.microsoft.com/office/drawing/2014/main" id="{06682F44-9423-40BF-9206-41A358651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325563"/>
            <a:ext cx="1625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Imagem 4">
            <a:extLst>
              <a:ext uri="{FF2B5EF4-FFF2-40B4-BE49-F238E27FC236}">
                <a16:creationId xmlns:a16="http://schemas.microsoft.com/office/drawing/2014/main" id="{D0607AA2-1FFA-4D04-9207-5A7EBCBD4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325563"/>
            <a:ext cx="1603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Conteúdo 2">
            <a:extLst>
              <a:ext uri="{FF2B5EF4-FFF2-40B4-BE49-F238E27FC236}">
                <a16:creationId xmlns:a16="http://schemas.microsoft.com/office/drawing/2014/main" id="{067CCC9A-4C21-4D79-A9EB-0E2FDA3E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824038"/>
            <a:ext cx="7653338" cy="3419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/>
              <a:t>4. Casos que envolvem perdas de pensão, aposentadoria ou qualquer outro benefício não serão considerados como Caso Especial.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 sz="24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2400"/>
              <a:t>5. A pessoa batizada, e aceita como membro por voto especial, não será impedida de exercer funções eclesiásticas, conforme previsto no </a:t>
            </a:r>
            <a:r>
              <a:rPr lang="pt-BR" altLang="pt-BR" sz="2400" i="1"/>
              <a:t>Manual da Igreja</a:t>
            </a:r>
            <a:r>
              <a:rPr lang="pt-BR" altLang="pt-BR" sz="2400"/>
              <a:t>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3049A-0875-4BC8-8BD0-86017FE8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363538"/>
            <a:ext cx="7920037" cy="688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Readmissão de membros – </a:t>
            </a:r>
            <a:r>
              <a:rPr lang="pt-BR"/>
              <a:t>caso especial </a:t>
            </a:r>
            <a:br>
              <a:rPr lang="pt-BR"/>
            </a:br>
            <a:r>
              <a:rPr lang="pt-BR" sz="1800"/>
              <a:t>(</a:t>
            </a:r>
            <a:r>
              <a:rPr lang="pt-BR" sz="1800" dirty="0"/>
              <a:t>DSA 2005-246)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459C8C-A199-4E8D-B66A-76B43122D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314450"/>
            <a:ext cx="8321675" cy="48990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VOTADO</a:t>
            </a:r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Que os seguintes critérios sejam seguidos em todo o território da Divisão Sul-Americana nos casos de pedido de readmissão de pessoas que se encontram na situação mencionada, como segue: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Que a pessoa esteja casada por um período aproximado de dez anos;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Que esteja frequentando regularmente a igreja há pelo menos um ano;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Que tenha(m) filho(</a:t>
            </a:r>
            <a:r>
              <a:rPr lang="pt-BR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desse novo relacionamento, uma vez que essa é a única razão mencionada no </a:t>
            </a:r>
            <a:r>
              <a:rPr lang="pt-BR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Manual da Igreja </a:t>
            </a:r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possibilitar a readmissão;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Que a igreja da qual foi removido, através de sua comissão, não se oponha ao </a:t>
            </a:r>
            <a:r>
              <a:rPr lang="pt-BR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rebatismo</a:t>
            </a:r>
            <a:r>
              <a:rPr lang="pt-B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Conteúdo 2">
            <a:extLst>
              <a:ext uri="{FF2B5EF4-FFF2-40B4-BE49-F238E27FC236}">
                <a16:creationId xmlns:a16="http://schemas.microsoft.com/office/drawing/2014/main" id="{14222FB4-0AFA-4333-847E-4AFE0EF50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265238"/>
            <a:ext cx="8154988" cy="4759325"/>
          </a:xfrm>
        </p:spPr>
        <p:txBody>
          <a:bodyPr/>
          <a:lstStyle/>
          <a:p>
            <a:pPr marL="0" lvl="2" indent="0" eaLnBrk="1" hangingPunct="1">
              <a:buFont typeface="Arial" panose="020B0604020202020204" pitchFamily="34" charset="0"/>
              <a:buNone/>
            </a:pPr>
            <a:r>
              <a:rPr lang="pt-BR" altLang="pt-BR" sz="2400"/>
              <a:t>5. Que o ex-cônjuge, no caso de ainda manter algum tipo de contato por causa dos filhos e/ou relacionamento com a família e/ou de amizade e/ou de convivência com a igreja, seja consultado sobre o assunto por uma ou mais pessoas designadas pela Comissão da Igreja e não se oponha ao rebatismo.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altLang="pt-BR" sz="2400"/>
              <a:t>6. Antes que a decisão final seja tomada pela igreja local, o pedido de readmissão será submetido pela igreja, por intermédio do pastor ou dirigente distrital, à Comissão Diretiva da Associação/Missão, para conselhos e recomendações quanto a quaisquer possíveis passos que a pessoa ou as pessoas arrependidas devam dar para conseguir uma tal readmissão. (Ver </a:t>
            </a:r>
            <a:r>
              <a:rPr lang="pt-BR" altLang="pt-BR" sz="2400" i="1"/>
              <a:t>Manual da Igreja</a:t>
            </a:r>
            <a:r>
              <a:rPr lang="pt-BR" altLang="pt-BR" sz="2400"/>
              <a:t>, p. 164, item 8).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EF9A0-EE27-4150-BEDA-3395F696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38" y="420688"/>
            <a:ext cx="6781800" cy="493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 Base - Autoridade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B02C6-6D37-4F6E-A786-4EA63FEF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8424862" cy="4733925"/>
          </a:xfrm>
        </p:spPr>
        <p:txBody>
          <a:bodyPr/>
          <a:lstStyle/>
          <a:p>
            <a:pPr eaLnBrk="1" hangingPunct="1"/>
            <a:r>
              <a:rPr lang="pt-BR" altLang="pt-BR" sz="2400"/>
              <a:t>Bíblia</a:t>
            </a:r>
          </a:p>
          <a:p>
            <a:pPr eaLnBrk="1" hangingPunct="1"/>
            <a:r>
              <a:rPr lang="pt-BR" altLang="pt-BR" sz="2400"/>
              <a:t>Luz Menor – Escritos de E. G. White</a:t>
            </a:r>
          </a:p>
          <a:p>
            <a:pPr eaLnBrk="1" hangingPunct="1"/>
            <a:r>
              <a:rPr lang="pt-BR" altLang="pt-BR" sz="2400"/>
              <a:t>Obras com Autoridade Eclesiástica:</a:t>
            </a:r>
          </a:p>
          <a:p>
            <a:pPr lvl="1" eaLnBrk="1" hangingPunct="1"/>
            <a:r>
              <a:rPr lang="pt-BR" altLang="pt-BR" sz="2000" i="1"/>
              <a:t>Manual da Igreja – </a:t>
            </a:r>
            <a:r>
              <a:rPr lang="pt-BR" altLang="pt-BR" sz="2000"/>
              <a:t>preceitos que governam a igreja</a:t>
            </a:r>
          </a:p>
          <a:p>
            <a:pPr lvl="1" eaLnBrk="1" hangingPunct="1"/>
            <a:r>
              <a:rPr lang="pt-BR" altLang="pt-BR" sz="2000" i="1"/>
              <a:t>Regulamentos Eclesiástico-Administrativos – </a:t>
            </a:r>
            <a:r>
              <a:rPr lang="pt-BR" altLang="pt-BR" sz="2000"/>
              <a:t>preceitos que governam a instituição</a:t>
            </a:r>
          </a:p>
          <a:p>
            <a:pPr eaLnBrk="1" hangingPunct="1"/>
            <a:r>
              <a:rPr lang="pt-BR" altLang="pt-BR" sz="2400"/>
              <a:t>Guias:</a:t>
            </a:r>
          </a:p>
          <a:p>
            <a:pPr lvl="2" eaLnBrk="1" hangingPunct="1"/>
            <a:r>
              <a:rPr lang="pt-BR" altLang="pt-BR" sz="2000"/>
              <a:t>Guia para Ministros</a:t>
            </a:r>
          </a:p>
          <a:p>
            <a:pPr lvl="2" eaLnBrk="1" hangingPunct="1"/>
            <a:r>
              <a:rPr lang="pt-BR" altLang="pt-BR" sz="2000"/>
              <a:t>Guia para Anciãos</a:t>
            </a:r>
          </a:p>
          <a:p>
            <a:pPr lvl="2" eaLnBrk="1" hangingPunct="1"/>
            <a:r>
              <a:rPr lang="pt-BR" altLang="pt-BR" sz="2000"/>
              <a:t>Guia para Diáconos e Diaconisas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B913B-4B21-41B7-91A4-FEBF094D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463550"/>
            <a:ext cx="7299325" cy="5127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Governo, vida cristã e disciplina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8A3AE3-CB00-4297-B839-0857DA76F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84375"/>
            <a:ext cx="7848600" cy="3886200"/>
          </a:xfrm>
        </p:spPr>
        <p:txBody>
          <a:bodyPr/>
          <a:lstStyle/>
          <a:p>
            <a:pPr eaLnBrk="1" hangingPunct="1"/>
            <a:r>
              <a:rPr lang="pt-BR" altLang="pt-BR" sz="3200"/>
              <a:t>Só a Igreja reunida em assembleia geral mundial pode alterar o Manual – “</a:t>
            </a:r>
            <a:r>
              <a:rPr lang="pt-BR" altLang="pt-BR" sz="3200" i="1"/>
              <a:t>Deus ordenou que os representantes de Sua Igreja de todas as partes da Terra, quando reunidos numa Associação Geral, devam ter autoridade.” </a:t>
            </a:r>
            <a:r>
              <a:rPr lang="pt-BR" altLang="pt-BR"/>
              <a:t>3TS, 408</a:t>
            </a:r>
            <a:endParaRPr lang="pt-BR" altLang="pt-BR" sz="3200"/>
          </a:p>
          <a:p>
            <a:pPr eaLnBrk="1" hangingPunct="1"/>
            <a:r>
              <a:rPr lang="pt-BR" altLang="pt-BR" sz="3200"/>
              <a:t>Caráter universal</a:t>
            </a:r>
          </a:p>
          <a:p>
            <a:pPr eaLnBrk="1" hangingPunct="1"/>
            <a:r>
              <a:rPr lang="pt-BR" altLang="pt-BR" sz="3200"/>
              <a:t>Baseado nos princípios bíblicos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9E63D8-0268-4C1A-991B-94BC4CAA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438" y="388938"/>
            <a:ext cx="6781800" cy="531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Responsabilidade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88A570D-40A0-4EE1-8A00-22520D4E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979613"/>
            <a:ext cx="8424862" cy="3240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aplicação do </a:t>
            </a:r>
            <a:r>
              <a:rPr lang="pt-BR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Manual</a:t>
            </a: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recai sobre a liderança da Igreja: Pastores e Anciãos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pt-B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Unidade em amor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(João 17:21 e 1 João 4:8)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EFA2D-3548-4165-B63E-8C4843CF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3" y="412750"/>
            <a:ext cx="6781800" cy="528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Elementos Essenciais do Líder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401FD7-3557-4C0B-8120-9A3C6A8C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103438"/>
            <a:ext cx="8424862" cy="28273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Equilíbrio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Sabedoria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Liderança Espiritual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Lealdade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>
                <a:solidFill>
                  <a:schemeClr val="tx1">
                    <a:lumMod val="85000"/>
                    <a:lumOff val="15000"/>
                  </a:schemeClr>
                </a:solidFill>
              </a:rPr>
              <a:t>Exemplo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43258-BC76-4919-B799-42FEB205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50" y="400050"/>
            <a:ext cx="6781800" cy="55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Atividades Principais dos Anciãos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69EC08-5E0A-4C9D-B83A-5D76F0E97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343150"/>
            <a:ext cx="8424862" cy="33067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Co-pastoreio</a:t>
            </a:r>
            <a:endParaRPr lang="pt-BR" altLang="pt-B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Conselheiro dos Departamentos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Coordenação do Culto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Visitação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Administração da Igreja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Promotor do Programa da Igreja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CCFAE60-0BFF-4ECE-BCB8-B8E83B48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6550" y="412750"/>
            <a:ext cx="5937250" cy="488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Ordenação de Anciãos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2D29744-E806-4221-BD2F-EE809B967D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8175" y="1885950"/>
            <a:ext cx="7642225" cy="3101975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en-US" alt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pt-BR" alt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eleição para o cargo de ancião, por si só, não qualifica a pessoa para atuar como ancião. É requerida a ordenação antes que o ancião tenha autoridade para o exercício da função. (75)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cote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cote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8106</TotalTime>
  <Words>1534</Words>
  <Application>Microsoft Office PowerPoint</Application>
  <PresentationFormat>Apresentação na tela (4:3)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Gill Sans MT</vt:lpstr>
      <vt:lpstr>Calibri</vt:lpstr>
      <vt:lpstr>Times New Roman</vt:lpstr>
      <vt:lpstr>Wingdings</vt:lpstr>
      <vt:lpstr>Mangal</vt:lpstr>
      <vt:lpstr>Pacote</vt:lpstr>
      <vt:lpstr>Associação Ministerial</vt:lpstr>
      <vt:lpstr>Apresentação do PowerPoint</vt:lpstr>
      <vt:lpstr>Apresentação do PowerPoint</vt:lpstr>
      <vt:lpstr>A Base - Autoridade</vt:lpstr>
      <vt:lpstr>Governo, vida cristã e disciplina</vt:lpstr>
      <vt:lpstr>Responsabilidade</vt:lpstr>
      <vt:lpstr>Elementos Essenciais do Líder</vt:lpstr>
      <vt:lpstr>Atividades Principais dos Anciãos</vt:lpstr>
      <vt:lpstr>Ordenação de Anciãos</vt:lpstr>
      <vt:lpstr>Ordenação de Anciãos</vt:lpstr>
      <vt:lpstr>Cerimônias Especiais e o Ancião</vt:lpstr>
      <vt:lpstr>Cerimônias Especiais e o Ancião</vt:lpstr>
      <vt:lpstr>O Ancião e os Diáconos</vt:lpstr>
      <vt:lpstr>Batismo</vt:lpstr>
      <vt:lpstr>Profissão de Fé</vt:lpstr>
      <vt:lpstr>A Ceia do Senhor</vt:lpstr>
      <vt:lpstr>Quórum da Comissão da Igreja</vt:lpstr>
      <vt:lpstr>Disciplinas Eclesiástica</vt:lpstr>
      <vt:lpstr>Disciplina Eclesiástica</vt:lpstr>
      <vt:lpstr>Readmissão de membros</vt:lpstr>
      <vt:lpstr>Casamento</vt:lpstr>
      <vt:lpstr>Divórcio e Novo Casamento</vt:lpstr>
      <vt:lpstr>Divórcio e Novo Casamento</vt:lpstr>
      <vt:lpstr>Comissão de Nomeações da Igreja</vt:lpstr>
      <vt:lpstr>Comissão de Nomeações da Igreja</vt:lpstr>
      <vt:lpstr>Batismo de juvenis (DSA 2004-103)</vt:lpstr>
      <vt:lpstr>Apresentação do PowerPoint</vt:lpstr>
      <vt:lpstr>Batismo por Voto Especial (DSA 2004-102)</vt:lpstr>
      <vt:lpstr>Apresentação do PowerPoint</vt:lpstr>
      <vt:lpstr>Apresentação do PowerPoint</vt:lpstr>
      <vt:lpstr>Readmissão de membros – caso especial  (DSA 2005-246)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Ministerial - DSA</dc:title>
  <dc:creator>Ranieri</dc:creator>
  <cp:lastModifiedBy>Pr. Marcelo Carvalho</cp:lastModifiedBy>
  <cp:revision>101</cp:revision>
  <dcterms:created xsi:type="dcterms:W3CDTF">2005-10-19T20:14:00Z</dcterms:created>
  <dcterms:modified xsi:type="dcterms:W3CDTF">2019-10-21T13:59:04Z</dcterms:modified>
</cp:coreProperties>
</file>