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73" r:id="rId3"/>
    <p:sldId id="375" r:id="rId4"/>
    <p:sldId id="382" r:id="rId5"/>
    <p:sldId id="405" r:id="rId6"/>
    <p:sldId id="561" r:id="rId7"/>
    <p:sldId id="564" r:id="rId8"/>
    <p:sldId id="575" r:id="rId9"/>
    <p:sldId id="571" r:id="rId10"/>
    <p:sldId id="393" r:id="rId11"/>
    <p:sldId id="638" r:id="rId12"/>
    <p:sldId id="629" r:id="rId13"/>
    <p:sldId id="641" r:id="rId14"/>
    <p:sldId id="669" r:id="rId15"/>
    <p:sldId id="658" r:id="rId16"/>
    <p:sldId id="642" r:id="rId17"/>
    <p:sldId id="643" r:id="rId18"/>
    <p:sldId id="409" r:id="rId19"/>
    <p:sldId id="671" r:id="rId20"/>
    <p:sldId id="645" r:id="rId21"/>
    <p:sldId id="427" r:id="rId22"/>
    <p:sldId id="648" r:id="rId23"/>
    <p:sldId id="656" r:id="rId24"/>
    <p:sldId id="660" r:id="rId25"/>
    <p:sldId id="663" r:id="rId26"/>
    <p:sldId id="664" r:id="rId27"/>
    <p:sldId id="655" r:id="rId28"/>
    <p:sldId id="649" r:id="rId29"/>
    <p:sldId id="650" r:id="rId30"/>
    <p:sldId id="651" r:id="rId31"/>
    <p:sldId id="652" r:id="rId32"/>
    <p:sldId id="653" r:id="rId33"/>
    <p:sldId id="657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9A2"/>
    <a:srgbClr val="36A8AE"/>
    <a:srgbClr val="F2F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5" autoAdjust="0"/>
    <p:restoredTop sz="94662" autoAdjust="0"/>
  </p:normalViewPr>
  <p:slideViewPr>
    <p:cSldViewPr snapToGrid="0">
      <p:cViewPr>
        <p:scale>
          <a:sx n="60" d="100"/>
          <a:sy n="60" d="100"/>
        </p:scale>
        <p:origin x="-1020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D6A8-4177-42DF-AE79-20DDBC9E4757}" type="datetimeFigureOut">
              <a:rPr lang="pt-BR" smtClean="0"/>
              <a:t>19/01/2018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7AC2-4574-4ABE-91FA-E1AE55CA5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7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D6A8-4177-42DF-AE79-20DDBC9E4757}" type="datetimeFigureOut">
              <a:rPr lang="pt-BR" smtClean="0"/>
              <a:t>19/01/2018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7AC2-4574-4ABE-91FA-E1AE55CA5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9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D6A8-4177-42DF-AE79-20DDBC9E4757}" type="datetimeFigureOut">
              <a:rPr lang="pt-BR" smtClean="0"/>
              <a:t>19/01/2018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7AC2-4574-4ABE-91FA-E1AE55CA5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19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D6A8-4177-42DF-AE79-20DDBC9E4757}" type="datetimeFigureOut">
              <a:rPr lang="pt-BR" smtClean="0"/>
              <a:t>19/01/2018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7AC2-4574-4ABE-91FA-E1AE55CA5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36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D6A8-4177-42DF-AE79-20DDBC9E4757}" type="datetimeFigureOut">
              <a:rPr lang="pt-BR" smtClean="0"/>
              <a:t>19/01/2018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7AC2-4574-4ABE-91FA-E1AE55CA5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30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D6A8-4177-42DF-AE79-20DDBC9E4757}" type="datetimeFigureOut">
              <a:rPr lang="pt-BR" smtClean="0"/>
              <a:t>19/01/2018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7AC2-4574-4ABE-91FA-E1AE55CA5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81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D6A8-4177-42DF-AE79-20DDBC9E4757}" type="datetimeFigureOut">
              <a:rPr lang="pt-BR" smtClean="0"/>
              <a:t>19/01/2018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7AC2-4574-4ABE-91FA-E1AE55CA5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53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D6A8-4177-42DF-AE79-20DDBC9E4757}" type="datetimeFigureOut">
              <a:rPr lang="pt-BR" smtClean="0"/>
              <a:t>19/01/2018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7AC2-4574-4ABE-91FA-E1AE55CA5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9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D6A8-4177-42DF-AE79-20DDBC9E4757}" type="datetimeFigureOut">
              <a:rPr lang="pt-BR" smtClean="0"/>
              <a:t>19/01/2018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7AC2-4574-4ABE-91FA-E1AE55CA5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617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D6A8-4177-42DF-AE79-20DDBC9E4757}" type="datetimeFigureOut">
              <a:rPr lang="pt-BR" smtClean="0"/>
              <a:t>19/01/2018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7AC2-4574-4ABE-91FA-E1AE55CA5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58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D6A8-4177-42DF-AE79-20DDBC9E4757}" type="datetimeFigureOut">
              <a:rPr lang="pt-BR" smtClean="0"/>
              <a:t>19/01/2018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7AC2-4574-4ABE-91FA-E1AE55CA5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6D6A8-4177-42DF-AE79-20DDBC9E4757}" type="datetimeFigureOut">
              <a:rPr lang="pt-BR" smtClean="0"/>
              <a:t>19/01/2018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77AC2-4574-4ABE-91FA-E1AE55CA58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16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aonline.com.br/acf/mt/15/15-2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895009" y="5699153"/>
            <a:ext cx="5675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4299A2"/>
                </a:solidFill>
                <a:latin typeface="Arial Black" panose="020B0A04020102020204" pitchFamily="34" charset="0"/>
              </a:rPr>
              <a:t>Conhecer para Transformar</a:t>
            </a:r>
            <a:endParaRPr lang="pt-BR" sz="2400" b="1" dirty="0">
              <a:solidFill>
                <a:srgbClr val="4299A2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431739" y="6155450"/>
            <a:ext cx="665374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latin typeface="Myriad Pro" pitchFamily="34" charset="0"/>
              </a:rPr>
              <a:t>Transformar </a:t>
            </a:r>
            <a:r>
              <a:rPr lang="pt-BR" sz="2800" b="1" dirty="0">
                <a:latin typeface="Myriad Pro" pitchFamily="34" charset="0"/>
              </a:rPr>
              <a:t>pela </a:t>
            </a:r>
            <a:r>
              <a:rPr lang="pt-BR" sz="2800" b="1" dirty="0" smtClean="0">
                <a:latin typeface="Myriad Pro" pitchFamily="34" charset="0"/>
              </a:rPr>
              <a:t>Renovação da  Mente </a:t>
            </a:r>
            <a:endParaRPr lang="pt-BR" sz="28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59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85" y="5581132"/>
            <a:ext cx="9140829" cy="127686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00161" y="483379"/>
            <a:ext cx="856391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pt-BR" sz="2800" dirty="0">
                <a:latin typeface="Myriad Pro" panose="020B0503030403020204" pitchFamily="34" charset="0"/>
              </a:rPr>
              <a:t>"</a:t>
            </a:r>
            <a:r>
              <a:rPr lang="pt-BR" sz="2800" b="1" dirty="0">
                <a:solidFill>
                  <a:srgbClr val="C00000"/>
                </a:solidFill>
                <a:latin typeface="Myriad Pro" panose="020B0503030403020204" pitchFamily="34" charset="0"/>
              </a:rPr>
              <a:t>Poucos</a:t>
            </a:r>
            <a:r>
              <a:rPr lang="pt-BR" sz="2800" dirty="0">
                <a:latin typeface="Myriad Pro" panose="020B0503030403020204" pitchFamily="34" charset="0"/>
              </a:rPr>
              <a:t>, apenas, reconhecem </a:t>
            </a:r>
            <a:r>
              <a:rPr lang="pt-BR" sz="2800" b="1" dirty="0">
                <a:solidFill>
                  <a:srgbClr val="C00000"/>
                </a:solidFill>
                <a:latin typeface="Myriad Pro" panose="020B0503030403020204" pitchFamily="34" charset="0"/>
              </a:rPr>
              <a:t>o poder que a mente tem sobre o corpo</a:t>
            </a:r>
            <a:r>
              <a:rPr lang="pt-BR" sz="2800" dirty="0">
                <a:latin typeface="Myriad Pro" panose="020B0503030403020204" pitchFamily="34" charset="0"/>
              </a:rPr>
              <a:t>. Grande </a:t>
            </a:r>
            <a:r>
              <a:rPr lang="pt-BR" sz="2800" b="1" dirty="0">
                <a:solidFill>
                  <a:srgbClr val="C00000"/>
                </a:solidFill>
                <a:latin typeface="Myriad Pro" panose="020B0503030403020204" pitchFamily="34" charset="0"/>
              </a:rPr>
              <a:t>parte das doenças </a:t>
            </a:r>
            <a:r>
              <a:rPr lang="pt-BR" sz="2800" dirty="0">
                <a:latin typeface="Myriad Pro" panose="020B0503030403020204" pitchFamily="34" charset="0"/>
              </a:rPr>
              <a:t>que afligem a humanidade, </a:t>
            </a:r>
            <a:r>
              <a:rPr lang="pt-BR" sz="2800" b="1" dirty="0">
                <a:solidFill>
                  <a:srgbClr val="C00000"/>
                </a:solidFill>
                <a:latin typeface="Myriad Pro" panose="020B0503030403020204" pitchFamily="34" charset="0"/>
              </a:rPr>
              <a:t>TEM SUA ORIGEM NA MENTE</a:t>
            </a:r>
            <a:r>
              <a:rPr lang="pt-BR" sz="2800" dirty="0">
                <a:latin typeface="Myriad Pro" panose="020B0503030403020204" pitchFamily="34" charset="0"/>
              </a:rPr>
              <a:t>, e só podem ser curadas pela restauração da mente à saúde. </a:t>
            </a:r>
          </a:p>
          <a:p>
            <a:pPr marL="109728" indent="0">
              <a:buNone/>
            </a:pPr>
            <a:endParaRPr lang="pt-BR" sz="2800" dirty="0" smtClean="0">
              <a:latin typeface="Myriad Pro" panose="020B0503030403020204" pitchFamily="34" charset="0"/>
            </a:endParaRPr>
          </a:p>
          <a:p>
            <a:pPr marL="109728" indent="0">
              <a:buNone/>
            </a:pPr>
            <a:r>
              <a:rPr lang="pt-BR" sz="2800" dirty="0" smtClean="0">
                <a:latin typeface="Myriad Pro" panose="020B0503030403020204" pitchFamily="34" charset="0"/>
              </a:rPr>
              <a:t>Há </a:t>
            </a:r>
            <a:r>
              <a:rPr lang="pt-BR" sz="2800" dirty="0">
                <a:latin typeface="Myriad Pro" panose="020B0503030403020204" pitchFamily="34" charset="0"/>
              </a:rPr>
              <a:t>muitíssimos mais do que imaginamos que se acham enfermos </a:t>
            </a:r>
            <a:r>
              <a:rPr lang="pt-BR" sz="2800" dirty="0" smtClean="0">
                <a:latin typeface="Myriad Pro" panose="020B0503030403020204" pitchFamily="34" charset="0"/>
              </a:rPr>
              <a:t>mentalmente. </a:t>
            </a:r>
          </a:p>
          <a:p>
            <a:pPr marL="109728" indent="0">
              <a:buNone/>
            </a:pPr>
            <a:endParaRPr lang="pt-BR" sz="2800" dirty="0">
              <a:latin typeface="Myriad Pro" panose="020B0503030403020204" pitchFamily="34" charset="0"/>
            </a:endParaRPr>
          </a:p>
          <a:p>
            <a:pPr marL="109728" indent="0">
              <a:buNone/>
            </a:pPr>
            <a:r>
              <a:rPr lang="pt-BR" sz="2800" dirty="0" smtClean="0">
                <a:latin typeface="Myriad Pro" panose="020B0503030403020204" pitchFamily="34" charset="0"/>
              </a:rPr>
              <a:t>Doenças da alma fazem </a:t>
            </a:r>
            <a:r>
              <a:rPr lang="pt-BR" sz="28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muitos dispépticos</a:t>
            </a:r>
            <a:r>
              <a:rPr lang="pt-BR" sz="2800" dirty="0" smtClean="0">
                <a:latin typeface="Myriad Pro" panose="020B0503030403020204" pitchFamily="34" charset="0"/>
              </a:rPr>
              <a:t>, pois a enfermidade mental tem uma influência paralisante sobre os órgãos digestivos. " </a:t>
            </a:r>
          </a:p>
          <a:p>
            <a:pPr marL="109728" indent="0" algn="ctr">
              <a:buNone/>
            </a:pPr>
            <a:endParaRPr lang="pt-BR" sz="2000" dirty="0">
              <a:latin typeface="Myriad Pro" panose="020B0503030403020204" pitchFamily="34" charset="0"/>
            </a:endParaRPr>
          </a:p>
          <a:p>
            <a:pPr marL="109728" indent="0" algn="ctr">
              <a:buNone/>
            </a:pPr>
            <a:r>
              <a:rPr lang="pt-BR" sz="2000" dirty="0" smtClean="0">
                <a:latin typeface="Myriad Pro" panose="020B0503030403020204" pitchFamily="34" charset="0"/>
              </a:rPr>
              <a:t>   </a:t>
            </a:r>
            <a:r>
              <a:rPr lang="pt-BR" sz="1600" dirty="0" smtClean="0">
                <a:latin typeface="Myriad Pro" panose="020B0503030403020204" pitchFamily="34" charset="0"/>
              </a:rPr>
              <a:t>E.G.W </a:t>
            </a:r>
            <a:r>
              <a:rPr lang="pt-BR" sz="1600" dirty="0">
                <a:latin typeface="Myriad Pro" panose="020B0503030403020204" pitchFamily="34" charset="0"/>
              </a:rPr>
              <a:t>- Mente, caráter e </a:t>
            </a:r>
            <a:r>
              <a:rPr lang="pt-BR" sz="1600" dirty="0" smtClean="0">
                <a:latin typeface="Myriad Pro" panose="020B0503030403020204" pitchFamily="34" charset="0"/>
              </a:rPr>
              <a:t>personalidade. v 2;  </a:t>
            </a:r>
            <a:r>
              <a:rPr lang="pt-BR" sz="1600" dirty="0">
                <a:latin typeface="Myriad Pro" panose="020B0503030403020204" pitchFamily="34" charset="0"/>
              </a:rPr>
              <a:t>p. 396-397</a:t>
            </a:r>
          </a:p>
          <a:p>
            <a:endParaRPr lang="pt-BR" sz="20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85" y="5581132"/>
            <a:ext cx="9140829" cy="127686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585" y="94577"/>
            <a:ext cx="91424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latin typeface="Myriad Pro Light" pitchFamily="34" charset="0"/>
              </a:rPr>
              <a:t>Nosso corpo pode ser afetado por </a:t>
            </a:r>
            <a:endParaRPr lang="pt-BR" sz="3600" dirty="0" smtClean="0">
              <a:latin typeface="Myriad Pro Light" pitchFamily="34" charset="0"/>
            </a:endParaRPr>
          </a:p>
          <a:p>
            <a:pPr algn="ctr"/>
            <a:r>
              <a:rPr lang="pt-BR" sz="3600" dirty="0" smtClean="0">
                <a:latin typeface="Myriad Pro Light" pitchFamily="34" charset="0"/>
              </a:rPr>
              <a:t>MEDOS, ANSIEDADE, CULPA e RAIVA </a:t>
            </a:r>
            <a:endParaRPr lang="pt-BR" sz="3600" dirty="0">
              <a:latin typeface="Myriad Pro Light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21331" y="2816747"/>
            <a:ext cx="85639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pt-BR" sz="3200" b="1" dirty="0" smtClean="0">
                <a:solidFill>
                  <a:srgbClr val="C00000"/>
                </a:solidFill>
              </a:rPr>
              <a:t>As funções vitais - nossa</a:t>
            </a:r>
            <a:r>
              <a:rPr lang="pt-BR" sz="3200" b="1" dirty="0" smtClean="0"/>
              <a:t> </a:t>
            </a:r>
            <a:r>
              <a:rPr lang="pt-BR" sz="3200" b="1" dirty="0">
                <a:solidFill>
                  <a:srgbClr val="C00000"/>
                </a:solidFill>
              </a:rPr>
              <a:t>resistência às infecções e imunidade</a:t>
            </a:r>
            <a:r>
              <a:rPr lang="pt-BR" sz="3200" b="1" dirty="0"/>
              <a:t>, são influenciadas pelo nosso </a:t>
            </a:r>
            <a:r>
              <a:rPr lang="pt-BR" sz="3200" b="1" dirty="0" smtClean="0">
                <a:solidFill>
                  <a:srgbClr val="C00000"/>
                </a:solidFill>
              </a:rPr>
              <a:t>ESTADO EMOCIONAL</a:t>
            </a:r>
            <a:r>
              <a:rPr lang="pt-BR" sz="3200" dirty="0" smtClean="0"/>
              <a:t>.</a:t>
            </a:r>
            <a:r>
              <a:rPr lang="pt-BR" sz="3200" dirty="0"/>
              <a:t> </a:t>
            </a:r>
            <a:endParaRPr lang="pt-BR" sz="3200" dirty="0">
              <a:latin typeface="Myriad Hebrew" pitchFamily="50" charset="-79"/>
              <a:cs typeface="Myriad Hebrew" pitchFamily="50" charset="-79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61184" y="5246616"/>
            <a:ext cx="40975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latin typeface="Myriad Hebrew" pitchFamily="50" charset="-79"/>
                <a:cs typeface="Myriad Hebrew" pitchFamily="50" charset="-79"/>
              </a:rPr>
              <a:t>sistema límbico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8757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85" y="5581132"/>
            <a:ext cx="9140829" cy="127686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57200" y="322042"/>
            <a:ext cx="8406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pt-BR" sz="4000" dirty="0" smtClean="0">
                <a:solidFill>
                  <a:srgbClr val="C00000"/>
                </a:solidFill>
                <a:latin typeface="Myriad Pro Light" pitchFamily="34" charset="0"/>
              </a:rPr>
              <a:t>Sistema Imunológico Debilitado</a:t>
            </a:r>
            <a:endParaRPr lang="pt-BR" sz="4000" dirty="0">
              <a:solidFill>
                <a:srgbClr val="C00000"/>
              </a:solidFill>
              <a:latin typeface="Myriad Pro Light" pitchFamily="34" charset="0"/>
              <a:cs typeface="Myriad Hebrew" pitchFamily="50" charset="-79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20717" y="1590111"/>
            <a:ext cx="89232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latin typeface="Myriad Hebrew" pitchFamily="50" charset="-79"/>
                <a:cs typeface="Myriad Hebrew" pitchFamily="50" charset="-79"/>
              </a:rPr>
              <a:t>O </a:t>
            </a:r>
            <a:r>
              <a:rPr lang="pt-BR" sz="3600" b="1" dirty="0" smtClean="0">
                <a:solidFill>
                  <a:srgbClr val="C00000"/>
                </a:solidFill>
                <a:latin typeface="Myriad Hebrew" pitchFamily="50" charset="-79"/>
                <a:cs typeface="Myriad Hebrew" pitchFamily="50" charset="-79"/>
              </a:rPr>
              <a:t>hormônio </a:t>
            </a:r>
            <a:r>
              <a:rPr lang="pt-BR" sz="3600" dirty="0">
                <a:latin typeface="Myriad Hebrew" pitchFamily="50" charset="-79"/>
                <a:cs typeface="Myriad Hebrew" pitchFamily="50" charset="-79"/>
              </a:rPr>
              <a:t>relacionado ao estado emocional de estresse é o </a:t>
            </a:r>
            <a:r>
              <a:rPr lang="pt-BR" sz="3600" b="1" dirty="0">
                <a:latin typeface="Myriad Hebrew" pitchFamily="50" charset="-79"/>
                <a:cs typeface="Myriad Hebrew" pitchFamily="50" charset="-79"/>
              </a:rPr>
              <a:t>cortisol</a:t>
            </a:r>
            <a:r>
              <a:rPr lang="pt-BR" sz="3600" dirty="0">
                <a:latin typeface="Myriad Hebrew" pitchFamily="50" charset="-79"/>
                <a:cs typeface="Myriad Hebrew" pitchFamily="50" charset="-79"/>
              </a:rPr>
              <a:t>. </a:t>
            </a:r>
            <a:endParaRPr lang="pt-BR" sz="3600" dirty="0" smtClean="0">
              <a:latin typeface="Myriad Hebrew" pitchFamily="50" charset="-79"/>
              <a:cs typeface="Myriad Hebrew" pitchFamily="50" charset="-79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4135" y="3349114"/>
            <a:ext cx="90320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latin typeface="Myriad Hebrew" pitchFamily="50" charset="-79"/>
                <a:cs typeface="Myriad Hebrew" pitchFamily="50" charset="-79"/>
              </a:rPr>
              <a:t>O </a:t>
            </a:r>
            <a:r>
              <a:rPr lang="pt-BR" sz="3200" b="1" dirty="0">
                <a:latin typeface="Myriad Hebrew" pitchFamily="50" charset="-79"/>
                <a:cs typeface="Myriad Hebrew" pitchFamily="50" charset="-79"/>
              </a:rPr>
              <a:t>cortisol </a:t>
            </a:r>
            <a:r>
              <a:rPr lang="pt-BR" sz="3200" dirty="0" smtClean="0">
                <a:latin typeface="Myriad Hebrew" pitchFamily="50" charset="-79"/>
                <a:cs typeface="Myriad Hebrew" pitchFamily="50" charset="-79"/>
              </a:rPr>
              <a:t>produzido </a:t>
            </a:r>
            <a:r>
              <a:rPr lang="pt-BR" sz="3200" b="1" dirty="0">
                <a:latin typeface="Myriad Hebrew" pitchFamily="50" charset="-79"/>
                <a:cs typeface="Myriad Hebrew" pitchFamily="50" charset="-79"/>
              </a:rPr>
              <a:t>em excesso </a:t>
            </a:r>
            <a:r>
              <a:rPr lang="pt-BR" sz="3200" dirty="0" smtClean="0">
                <a:latin typeface="Myriad Hebrew" pitchFamily="50" charset="-79"/>
                <a:cs typeface="Myriad Hebrew" pitchFamily="50" charset="-79"/>
              </a:rPr>
              <a:t>inibe </a:t>
            </a:r>
            <a:r>
              <a:rPr lang="pt-BR" sz="3200" dirty="0">
                <a:latin typeface="Myriad Hebrew" pitchFamily="50" charset="-79"/>
                <a:cs typeface="Myriad Hebrew" pitchFamily="50" charset="-79"/>
              </a:rPr>
              <a:t>a função imunológica do </a:t>
            </a:r>
            <a:r>
              <a:rPr lang="pt-BR" sz="3200" dirty="0" smtClean="0">
                <a:latin typeface="Myriad Hebrew" pitchFamily="50" charset="-79"/>
                <a:cs typeface="Myriad Hebrew" pitchFamily="50" charset="-79"/>
              </a:rPr>
              <a:t>organismo, e gera</a:t>
            </a:r>
            <a:r>
              <a:rPr lang="pt-BR" sz="3200" dirty="0">
                <a:latin typeface="Myriad Hebrew" pitchFamily="50" charset="-79"/>
                <a:cs typeface="Myriad Hebrew" pitchFamily="50" charset="-79"/>
              </a:rPr>
              <a:t> </a:t>
            </a:r>
            <a:r>
              <a:rPr lang="pt-BR" sz="3200" b="1" dirty="0">
                <a:latin typeface="Myriad Hebrew" pitchFamily="50" charset="-79"/>
                <a:cs typeface="Myriad Hebrew" pitchFamily="50" charset="-79"/>
              </a:rPr>
              <a:t>processos autoimunes, </a:t>
            </a:r>
            <a:r>
              <a:rPr lang="pt-BR" sz="3200" b="1" dirty="0" smtClean="0">
                <a:latin typeface="Myriad Hebrew" pitchFamily="50" charset="-79"/>
                <a:cs typeface="Myriad Hebrew" pitchFamily="50" charset="-79"/>
              </a:rPr>
              <a:t>de alergias e inflamações</a:t>
            </a:r>
            <a:r>
              <a:rPr lang="pt-BR" sz="3200" dirty="0" smtClean="0">
                <a:latin typeface="Myriad Hebrew" pitchFamily="50" charset="-79"/>
                <a:cs typeface="Myriad Hebrew" pitchFamily="50" charset="-79"/>
              </a:rPr>
              <a:t>.</a:t>
            </a:r>
            <a:endParaRPr lang="pt-BR" sz="3200" dirty="0">
              <a:latin typeface="Myriad Hebrew" pitchFamily="50" charset="-79"/>
              <a:cs typeface="Myriad Hebrew" pitchFamily="50" charset="-79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666435" y="5735362"/>
            <a:ext cx="689323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latin typeface="Myriad Hebrew" pitchFamily="50" charset="-79"/>
                <a:cs typeface="Myriad Hebrew" pitchFamily="50" charset="-79"/>
              </a:rPr>
              <a:t>sistema </a:t>
            </a:r>
            <a:r>
              <a:rPr lang="pt-BR" sz="4400" b="1" dirty="0" smtClean="0">
                <a:latin typeface="Myriad Hebrew" pitchFamily="50" charset="-79"/>
                <a:cs typeface="Myriad Hebrew" pitchFamily="50" charset="-79"/>
              </a:rPr>
              <a:t>límbico - </a:t>
            </a:r>
            <a:r>
              <a:rPr lang="pt-BR" sz="4400" dirty="0">
                <a:solidFill>
                  <a:srgbClr val="C00000"/>
                </a:solidFill>
              </a:rPr>
              <a:t>endócrino</a:t>
            </a:r>
            <a:endParaRPr lang="pt-BR" sz="4400" dirty="0">
              <a:solidFill>
                <a:srgbClr val="C00000"/>
              </a:solidFill>
              <a:latin typeface="Myriad Pro" panose="020B0503030403020204" pitchFamily="34" charset="0"/>
            </a:endParaRPr>
          </a:p>
          <a:p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28892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85" y="5581132"/>
            <a:ext cx="9140829" cy="127686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46838" y="211680"/>
            <a:ext cx="8406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pt-BR" sz="4000" b="1" dirty="0" smtClean="0">
                <a:solidFill>
                  <a:srgbClr val="C00000"/>
                </a:solidFill>
                <a:latin typeface="Myriad Hebrew" pitchFamily="50" charset="-79"/>
                <a:cs typeface="Myriad Hebrew" pitchFamily="50" charset="-79"/>
              </a:rPr>
              <a:t>Sofrimento Emocional X Cortisol</a:t>
            </a:r>
            <a:endParaRPr lang="pt-BR" sz="4000" dirty="0">
              <a:solidFill>
                <a:srgbClr val="C00000"/>
              </a:solidFill>
              <a:latin typeface="Myriad Pro Light" pitchFamily="34" charset="0"/>
              <a:cs typeface="Myriad Hebrew" pitchFamily="50" charset="-79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30626" y="1520258"/>
            <a:ext cx="81665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Myriad Hebrew" pitchFamily="50" charset="-79"/>
                <a:cs typeface="Myriad Hebrew" pitchFamily="50" charset="-79"/>
              </a:rPr>
              <a:t>Acelera sua </a:t>
            </a:r>
            <a:r>
              <a:rPr lang="pt-BR" sz="2800" b="1" dirty="0">
                <a:latin typeface="Myriad Hebrew" pitchFamily="50" charset="-79"/>
                <a:cs typeface="Myriad Hebrew" pitchFamily="50" charset="-79"/>
              </a:rPr>
              <a:t>produção que debilita integralmente o organismo</a:t>
            </a:r>
            <a:r>
              <a:rPr lang="pt-BR" sz="2800" dirty="0">
                <a:latin typeface="Myriad Hebrew" pitchFamily="50" charset="-79"/>
                <a:cs typeface="Myriad Hebrew" pitchFamily="50" charset="-79"/>
              </a:rPr>
              <a:t> através da continua descarga hormonal na corrente sanguínea.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4136" y="3061931"/>
            <a:ext cx="8406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latin typeface="Myriad Pro Light" pitchFamily="34" charset="0"/>
                <a:cs typeface="Myriad Hebrew" pitchFamily="50" charset="-79"/>
              </a:rPr>
              <a:t>Sabe aquela gastrite? </a:t>
            </a:r>
            <a:endParaRPr lang="pt-BR" sz="4000" dirty="0" smtClean="0">
              <a:latin typeface="Myriad Pro Light" pitchFamily="34" charset="0"/>
              <a:cs typeface="Myriad Hebrew" pitchFamily="50" charset="-79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666435" y="5735362"/>
            <a:ext cx="689323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latin typeface="Myriad Hebrew" pitchFamily="50" charset="-79"/>
                <a:cs typeface="Myriad Hebrew" pitchFamily="50" charset="-79"/>
              </a:rPr>
              <a:t>sistema </a:t>
            </a:r>
            <a:r>
              <a:rPr lang="pt-BR" sz="4400" b="1" dirty="0" smtClean="0">
                <a:latin typeface="Myriad Hebrew" pitchFamily="50" charset="-79"/>
                <a:cs typeface="Myriad Hebrew" pitchFamily="50" charset="-79"/>
              </a:rPr>
              <a:t>límbico - </a:t>
            </a:r>
            <a:r>
              <a:rPr lang="pt-BR" sz="4400" dirty="0"/>
              <a:t>endócrino</a:t>
            </a:r>
            <a:endParaRPr lang="pt-BR" sz="4400" dirty="0">
              <a:solidFill>
                <a:srgbClr val="C00000"/>
              </a:solidFill>
              <a:latin typeface="Myriad Pro" panose="020B0503030403020204" pitchFamily="34" charset="0"/>
            </a:endParaRPr>
          </a:p>
          <a:p>
            <a:endParaRPr lang="pt-BR" sz="4400" dirty="0"/>
          </a:p>
        </p:txBody>
      </p:sp>
      <p:sp>
        <p:nvSpPr>
          <p:cNvPr id="8" name="Retângulo 7"/>
          <p:cNvSpPr/>
          <p:nvPr/>
        </p:nvSpPr>
        <p:spPr>
          <a:xfrm>
            <a:off x="467706" y="3813439"/>
            <a:ext cx="840687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800" dirty="0">
              <a:latin typeface="Myriad Hebrew" pitchFamily="50" charset="-79"/>
              <a:cs typeface="Myriad Hebrew" pitchFamily="50" charset="-79"/>
            </a:endParaRPr>
          </a:p>
          <a:p>
            <a:pPr algn="ctr"/>
            <a:r>
              <a:rPr lang="pt-BR" sz="3200" dirty="0" smtClean="0">
                <a:solidFill>
                  <a:srgbClr val="C00000"/>
                </a:solidFill>
                <a:latin typeface="Myriad Hebrew" pitchFamily="50" charset="-79"/>
                <a:cs typeface="Myriad Hebrew" pitchFamily="50" charset="-79"/>
              </a:rPr>
              <a:t>Pode ser sofrimento </a:t>
            </a:r>
            <a:r>
              <a:rPr lang="pt-BR" sz="3200" dirty="0">
                <a:solidFill>
                  <a:srgbClr val="C00000"/>
                </a:solidFill>
                <a:latin typeface="Myriad Hebrew" pitchFamily="50" charset="-79"/>
                <a:cs typeface="Myriad Hebrew" pitchFamily="50" charset="-79"/>
              </a:rPr>
              <a:t>emocional, mais </a:t>
            </a:r>
            <a:r>
              <a:rPr lang="pt-BR" sz="3200" b="1" dirty="0">
                <a:solidFill>
                  <a:srgbClr val="C00000"/>
                </a:solidFill>
                <a:latin typeface="Myriad Hebrew" pitchFamily="50" charset="-79"/>
                <a:cs typeface="Myriad Hebrew" pitchFamily="50" charset="-79"/>
              </a:rPr>
              <a:t>cortisol</a:t>
            </a:r>
            <a:r>
              <a:rPr lang="pt-BR" sz="3200" dirty="0">
                <a:solidFill>
                  <a:srgbClr val="C00000"/>
                </a:solidFill>
                <a:latin typeface="Myriad Hebrew" pitchFamily="50" charset="-79"/>
                <a:cs typeface="Myriad Hebrew" pitchFamily="50" charset="-79"/>
              </a:rPr>
              <a:t>, mais acidez estomacal</a:t>
            </a:r>
            <a:r>
              <a:rPr lang="pt-BR" sz="3200" dirty="0" smtClean="0">
                <a:solidFill>
                  <a:srgbClr val="C00000"/>
                </a:solidFill>
                <a:latin typeface="Myriad Hebrew" pitchFamily="50" charset="-79"/>
                <a:cs typeface="Myriad Hebrew" pitchFamily="50" charset="-79"/>
              </a:rPr>
              <a:t>...</a:t>
            </a:r>
            <a:endParaRPr lang="pt-BR" sz="3200" dirty="0">
              <a:solidFill>
                <a:srgbClr val="C00000"/>
              </a:solidFill>
              <a:latin typeface="Myriad Hebrew" pitchFamily="50" charset="-79"/>
              <a:cs typeface="Myriad Hebrew" pitchFamily="50" charset="-79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80662" y="4677210"/>
            <a:ext cx="2116250" cy="44658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7446784" y="4727867"/>
            <a:ext cx="1618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Myriad Hebrew" pitchFamily="50" charset="-79"/>
                <a:cs typeface="Myriad Hebrew" pitchFamily="50" charset="-79"/>
              </a:rPr>
              <a:t>Biológico</a:t>
            </a:r>
            <a:endParaRPr lang="pt-BR" sz="2400" b="1" dirty="0">
              <a:latin typeface="Myriad Hebrew" pitchFamily="50" charset="-79"/>
              <a:cs typeface="Myriad Hebrew" pitchFamily="50" charset="-79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96966" y="3930948"/>
            <a:ext cx="2116250" cy="44658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389676" y="3976359"/>
            <a:ext cx="1823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Myriad Hebrew" pitchFamily="50" charset="-79"/>
                <a:cs typeface="Myriad Hebrew" pitchFamily="50" charset="-79"/>
              </a:rPr>
              <a:t>Psicológico</a:t>
            </a:r>
            <a:endParaRPr lang="pt-BR" sz="2400" b="1" dirty="0">
              <a:latin typeface="Myriad Hebrew" pitchFamily="50" charset="-79"/>
              <a:cs typeface="Myriad Hebrew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1566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Resultado de imagem para sofrimento se torna insuportável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18" y="0"/>
            <a:ext cx="917761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68008" y="5430226"/>
            <a:ext cx="8406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/>
            <a:r>
              <a:rPr lang="pt-BR" sz="3600" dirty="0">
                <a:solidFill>
                  <a:schemeClr val="bg1"/>
                </a:solidFill>
                <a:latin typeface="Myriad Pro Light" pitchFamily="34" charset="0"/>
              </a:rPr>
              <a:t>A dor física é sentida para que a dor emocional não seja </a:t>
            </a:r>
            <a:r>
              <a:rPr lang="pt-BR" sz="3600" dirty="0" smtClean="0">
                <a:solidFill>
                  <a:schemeClr val="bg1"/>
                </a:solidFill>
                <a:latin typeface="Myriad Pro Light" pitchFamily="34" charset="0"/>
              </a:rPr>
              <a:t>vivida quando o...</a:t>
            </a:r>
            <a:endParaRPr lang="pt-BR" sz="3600" dirty="0">
              <a:solidFill>
                <a:schemeClr val="bg1"/>
              </a:solidFill>
              <a:latin typeface="Myriad Pro Light" pitchFamily="34" charset="0"/>
              <a:cs typeface="Myriad Hebrew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320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85" y="5581132"/>
            <a:ext cx="9140829" cy="127686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57201" y="205377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3000" dirty="0">
                <a:solidFill>
                  <a:srgbClr val="C00000"/>
                </a:solidFill>
                <a:latin typeface="Myriad Pro Light" pitchFamily="34" charset="0"/>
              </a:rPr>
              <a:t>Nove Décimos das Doenças Originam-se na Mente</a:t>
            </a:r>
          </a:p>
        </p:txBody>
      </p:sp>
      <p:sp>
        <p:nvSpPr>
          <p:cNvPr id="8" name="Retângulo 7"/>
          <p:cNvSpPr/>
          <p:nvPr/>
        </p:nvSpPr>
        <p:spPr>
          <a:xfrm>
            <a:off x="268015" y="1876117"/>
            <a:ext cx="86993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2800" dirty="0" smtClean="0">
                <a:latin typeface="Myriad Hebrew" pitchFamily="50" charset="-79"/>
                <a:cs typeface="Myriad Hebrew" pitchFamily="50" charset="-79"/>
              </a:rPr>
              <a:t>“Enfermidades </a:t>
            </a:r>
            <a:r>
              <a:rPr lang="pt-BR" sz="2800" dirty="0">
                <a:latin typeface="Myriad Hebrew" pitchFamily="50" charset="-79"/>
                <a:cs typeface="Myriad Hebrew" pitchFamily="50" charset="-79"/>
              </a:rPr>
              <a:t>mentais prevalecem por toda parte. </a:t>
            </a:r>
            <a:r>
              <a:rPr lang="pt-BR" sz="2800" b="1" dirty="0">
                <a:solidFill>
                  <a:srgbClr val="C00000"/>
                </a:solidFill>
                <a:latin typeface="Myriad Hebrew" pitchFamily="50" charset="-79"/>
                <a:cs typeface="Myriad Hebrew" pitchFamily="50" charset="-79"/>
              </a:rPr>
              <a:t>Nove décimos das doenças das quais os homens sofrem têm aí sua base. </a:t>
            </a:r>
            <a:r>
              <a:rPr lang="pt-BR" sz="2800" dirty="0">
                <a:latin typeface="Myriad Hebrew" pitchFamily="50" charset="-79"/>
                <a:cs typeface="Myriad Hebrew" pitchFamily="50" charset="-79"/>
              </a:rPr>
              <a:t>Talvez algum vivo problema doméstico esteja, qual cancro roendo até à alma e enfraquecendo as forças vitais. Remorsos pelos pecados às vezes encobrem a constituição e desequilibram a </a:t>
            </a:r>
            <a:r>
              <a:rPr lang="pt-BR" sz="2800" dirty="0" smtClean="0">
                <a:latin typeface="Myriad Hebrew" pitchFamily="50" charset="-79"/>
                <a:cs typeface="Myriad Hebrew" pitchFamily="50" charset="-79"/>
              </a:rPr>
              <a:t>mente.”</a:t>
            </a:r>
            <a:r>
              <a:rPr lang="pt-BR" sz="2800" dirty="0">
                <a:latin typeface="Myriad Hebrew" pitchFamily="50" charset="-79"/>
                <a:cs typeface="Myriad Hebrew" pitchFamily="50" charset="-79"/>
              </a:rPr>
              <a:t> </a:t>
            </a:r>
          </a:p>
        </p:txBody>
      </p:sp>
      <p:sp>
        <p:nvSpPr>
          <p:cNvPr id="3" name="Retângulo 2"/>
          <p:cNvSpPr/>
          <p:nvPr/>
        </p:nvSpPr>
        <p:spPr>
          <a:xfrm>
            <a:off x="2285999" y="4872758"/>
            <a:ext cx="5265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pt-BR" sz="2400" dirty="0">
                <a:latin typeface="Myriad Pro" panose="020B0503030403020204" pitchFamily="34" charset="0"/>
              </a:rPr>
              <a:t> </a:t>
            </a:r>
            <a:r>
              <a:rPr lang="pt-BR" dirty="0">
                <a:latin typeface="Myriad Pro" panose="020B0503030403020204" pitchFamily="34" charset="0"/>
              </a:rPr>
              <a:t>E.G.W - Mente, caráter e personalidade. </a:t>
            </a:r>
            <a:r>
              <a:rPr lang="pt-BR" dirty="0" smtClean="0">
                <a:latin typeface="Myriad Pro" panose="020B0503030403020204" pitchFamily="34" charset="0"/>
              </a:rPr>
              <a:t> v1 p</a:t>
            </a:r>
            <a:r>
              <a:rPr lang="pt-BR" dirty="0">
                <a:latin typeface="Myriad Pro" panose="020B0503030403020204" pitchFamily="34" charset="0"/>
              </a:rPr>
              <a:t>. </a:t>
            </a:r>
            <a:r>
              <a:rPr lang="pt-BR" dirty="0" smtClean="0">
                <a:latin typeface="Myriad Pro" panose="020B0503030403020204" pitchFamily="34" charset="0"/>
              </a:rPr>
              <a:t>59</a:t>
            </a:r>
            <a:endParaRPr lang="pt-BR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8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" y="1389578"/>
            <a:ext cx="4935538" cy="419155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85" y="5581132"/>
            <a:ext cx="9140829" cy="127686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966114" y="441867"/>
            <a:ext cx="3498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"EFEITO-CRENÇA” </a:t>
            </a:r>
            <a:endParaRPr lang="pt-BR" sz="3200" b="1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452324" y="1744809"/>
            <a:ext cx="54677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latin typeface="Myriad Pro" panose="020B0503030403020204" pitchFamily="34" charset="0"/>
              </a:rPr>
              <a:t>Mudar os nossos pensamentos pode mesmo alterar o modo como o nosso cérebro comunica com o resto do corpo, mudando a bioquímica do </a:t>
            </a:r>
            <a:r>
              <a:rPr lang="pt-BR" sz="2400" dirty="0" smtClean="0">
                <a:latin typeface="Myriad Pro" panose="020B0503030403020204" pitchFamily="34" charset="0"/>
              </a:rPr>
              <a:t>organismo??</a:t>
            </a:r>
            <a:endParaRPr lang="pt-BR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05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85" y="5581132"/>
            <a:ext cx="9140829" cy="127686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68015" y="205377"/>
            <a:ext cx="887598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3100" dirty="0">
                <a:solidFill>
                  <a:srgbClr val="C00000"/>
                </a:solidFill>
                <a:latin typeface="Myriad Pro Light" pitchFamily="34" charset="0"/>
              </a:rPr>
              <a:t>O estado da mente afeta a saúde do sistema </a:t>
            </a:r>
            <a:r>
              <a:rPr lang="pt-BR" sz="3100" dirty="0" smtClean="0">
                <a:solidFill>
                  <a:srgbClr val="C00000"/>
                </a:solidFill>
                <a:latin typeface="Myriad Pro Light" pitchFamily="34" charset="0"/>
              </a:rPr>
              <a:t>físico</a:t>
            </a:r>
            <a:endParaRPr lang="pt-BR" sz="3100" dirty="0">
              <a:solidFill>
                <a:srgbClr val="C00000"/>
              </a:solidFill>
              <a:latin typeface="Myriad Pro Light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83781" y="1860351"/>
            <a:ext cx="86993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2800" dirty="0" smtClean="0">
                <a:latin typeface="Myriad Hebrew" pitchFamily="50" charset="-79"/>
                <a:cs typeface="Myriad Hebrew" pitchFamily="50" charset="-79"/>
              </a:rPr>
              <a:t>“</a:t>
            </a:r>
            <a:r>
              <a:rPr lang="pt-BR" sz="2800" dirty="0" smtClean="0"/>
              <a:t>Se </a:t>
            </a:r>
            <a:r>
              <a:rPr lang="pt-BR" sz="2800" dirty="0"/>
              <a:t>a mente se acha despreocupada e feliz, em virtude da consciência de estar agindo corretamente, e do senso de satisfação por estar promovendo a felicidade de outros, isso </a:t>
            </a:r>
            <a:r>
              <a:rPr lang="pt-BR" sz="2800" dirty="0">
                <a:solidFill>
                  <a:srgbClr val="C00000"/>
                </a:solidFill>
              </a:rPr>
              <a:t>cria uma disposição que agirá sobre todo o organismo, produzindo uma circulação mais livre do sangue e dando tono a todo. o corpo</a:t>
            </a:r>
            <a:r>
              <a:rPr lang="pt-BR" sz="2800" dirty="0" smtClean="0">
                <a:solidFill>
                  <a:srgbClr val="C00000"/>
                </a:solidFill>
              </a:rPr>
              <a:t>.</a:t>
            </a:r>
            <a:r>
              <a:rPr lang="pt-BR" sz="2800" dirty="0" smtClean="0">
                <a:latin typeface="Myriad Hebrew" pitchFamily="50" charset="-79"/>
                <a:cs typeface="Myriad Hebrew" pitchFamily="50" charset="-79"/>
              </a:rPr>
              <a:t>”</a:t>
            </a:r>
            <a:r>
              <a:rPr lang="pt-BR" sz="2800" dirty="0">
                <a:latin typeface="Myriad Hebrew" pitchFamily="50" charset="-79"/>
                <a:cs typeface="Myriad Hebrew" pitchFamily="50" charset="-79"/>
              </a:rPr>
              <a:t> </a:t>
            </a:r>
          </a:p>
        </p:txBody>
      </p:sp>
      <p:sp>
        <p:nvSpPr>
          <p:cNvPr id="3" name="Retângulo 2"/>
          <p:cNvSpPr/>
          <p:nvPr/>
        </p:nvSpPr>
        <p:spPr>
          <a:xfrm>
            <a:off x="2191403" y="5061950"/>
            <a:ext cx="5265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pt-BR" sz="2400" dirty="0">
                <a:latin typeface="Myriad Pro" panose="020B0503030403020204" pitchFamily="34" charset="0"/>
              </a:rPr>
              <a:t> </a:t>
            </a:r>
            <a:r>
              <a:rPr lang="pt-BR" dirty="0">
                <a:latin typeface="Myriad Pro" panose="020B0503030403020204" pitchFamily="34" charset="0"/>
              </a:rPr>
              <a:t>E.G.W - Mente, caráter e personalidade. </a:t>
            </a:r>
            <a:r>
              <a:rPr lang="pt-BR" dirty="0" smtClean="0">
                <a:latin typeface="Myriad Pro" panose="020B0503030403020204" pitchFamily="34" charset="0"/>
              </a:rPr>
              <a:t> v1 p</a:t>
            </a:r>
            <a:r>
              <a:rPr lang="pt-BR" dirty="0">
                <a:latin typeface="Myriad Pro" panose="020B0503030403020204" pitchFamily="34" charset="0"/>
              </a:rPr>
              <a:t>. </a:t>
            </a:r>
            <a:r>
              <a:rPr lang="pt-BR" dirty="0" smtClean="0">
                <a:latin typeface="Myriad Pro" panose="020B0503030403020204" pitchFamily="34" charset="0"/>
              </a:rPr>
              <a:t>60</a:t>
            </a:r>
            <a:endParaRPr lang="pt-BR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54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85" y="5581132"/>
            <a:ext cx="9140829" cy="1276868"/>
          </a:xfrm>
          <a:prstGeom prst="rect">
            <a:avLst/>
          </a:prstGeom>
        </p:spPr>
      </p:pic>
      <p:pic>
        <p:nvPicPr>
          <p:cNvPr id="24578" name="Picture 2" descr="Resultado de imagem para como funciona sua m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" y="3798797"/>
            <a:ext cx="5053015" cy="273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688699" y="391068"/>
            <a:ext cx="33457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defRPr/>
            </a:pPr>
            <a:r>
              <a:rPr lang="pt-BR" sz="3200" b="1" dirty="0">
                <a:solidFill>
                  <a:srgbClr val="C00000"/>
                </a:solidFill>
                <a:latin typeface="Myriad Pro" panose="020B0503030403020204" pitchFamily="34" charset="0"/>
              </a:rPr>
              <a:t>A MENTE é uma...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358001" y="1371490"/>
            <a:ext cx="3820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dirty="0" smtClean="0">
                <a:latin typeface="Myriad Pro" panose="020B0503030403020204" pitchFamily="34" charset="0"/>
              </a:rPr>
              <a:t>... máquina </a:t>
            </a:r>
            <a:r>
              <a:rPr lang="pt-BR" sz="2000" dirty="0">
                <a:latin typeface="Myriad Pro" panose="020B0503030403020204" pitchFamily="34" charset="0"/>
              </a:rPr>
              <a:t>de construir realidades</a:t>
            </a:r>
          </a:p>
        </p:txBody>
      </p:sp>
      <p:sp>
        <p:nvSpPr>
          <p:cNvPr id="9" name="Retângulo 8"/>
          <p:cNvSpPr/>
          <p:nvPr/>
        </p:nvSpPr>
        <p:spPr>
          <a:xfrm>
            <a:off x="974295" y="2462712"/>
            <a:ext cx="7195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altLang="pt-BR" b="1" dirty="0">
                <a:latin typeface="Myriad Pro" panose="020B0503030403020204" pitchFamily="34" charset="0"/>
              </a:rPr>
              <a:t>O MUNDO É PARA AS PESSOAS AQUILO QUE ELAS </a:t>
            </a:r>
            <a:r>
              <a:rPr lang="pt-BR" altLang="pt-BR" b="1" dirty="0">
                <a:solidFill>
                  <a:srgbClr val="C00000"/>
                </a:solidFill>
                <a:latin typeface="Myriad Pro" panose="020B0503030403020204" pitchFamily="34" charset="0"/>
              </a:rPr>
              <a:t>PERCEBEM</a:t>
            </a:r>
            <a:r>
              <a:rPr lang="pt-BR" altLang="pt-BR" b="1" dirty="0">
                <a:latin typeface="Myriad Pro" panose="020B0503030403020204" pitchFamily="34" charset="0"/>
              </a:rPr>
              <a:t> E NÃO NECESSARIAMENTE A </a:t>
            </a:r>
            <a:r>
              <a:rPr lang="pt-BR" altLang="pt-BR" b="1" dirty="0" smtClean="0">
                <a:latin typeface="Myriad Pro" panose="020B0503030403020204" pitchFamily="34" charset="0"/>
              </a:rPr>
              <a:t>REALIDADE.</a:t>
            </a:r>
            <a:endParaRPr lang="pt-BR" altLang="pt-BR" b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9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85" y="5581132"/>
            <a:ext cx="9140829" cy="1276868"/>
          </a:xfrm>
          <a:prstGeom prst="rect">
            <a:avLst/>
          </a:prstGeom>
        </p:spPr>
      </p:pic>
      <p:pic>
        <p:nvPicPr>
          <p:cNvPr id="8" name="Picture 5" descr="C:\Users\Augusto\Pictures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766" y="1275188"/>
            <a:ext cx="4525873" cy="496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ugusto\Pictures\download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" y="1271974"/>
            <a:ext cx="4466605" cy="49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546816" y="-61314"/>
            <a:ext cx="73998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C00000"/>
                </a:solidFill>
                <a:latin typeface="Myriad Pro" pitchFamily="34" charset="0"/>
              </a:rPr>
              <a:t>Agimos no </a:t>
            </a:r>
            <a:r>
              <a:rPr lang="pt-BR" sz="3200" dirty="0">
                <a:solidFill>
                  <a:srgbClr val="C00000"/>
                </a:solidFill>
                <a:latin typeface="Myriad Pro" panose="020B0503030403020204" pitchFamily="34" charset="0"/>
              </a:rPr>
              <a:t>mundo baseado em nosso próprio sistema de crenças.</a:t>
            </a:r>
          </a:p>
        </p:txBody>
      </p:sp>
    </p:spTree>
    <p:extLst>
      <p:ext uri="{BB962C8B-B14F-4D97-AF65-F5344CB8AC3E}">
        <p14:creationId xmlns:p14="http://schemas.microsoft.com/office/powerpoint/2010/main" val="169894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5754"/>
            <a:ext cx="9142413" cy="96256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85" y="5581132"/>
            <a:ext cx="9140829" cy="1276868"/>
          </a:xfrm>
          <a:prstGeom prst="rect">
            <a:avLst/>
          </a:prstGeom>
        </p:spPr>
      </p:pic>
      <p:grpSp>
        <p:nvGrpSpPr>
          <p:cNvPr id="30" name="Grupo 29"/>
          <p:cNvGrpSpPr/>
          <p:nvPr/>
        </p:nvGrpSpPr>
        <p:grpSpPr>
          <a:xfrm>
            <a:off x="1503506" y="1528286"/>
            <a:ext cx="6136986" cy="5089987"/>
            <a:chOff x="1392043" y="1490186"/>
            <a:chExt cx="6136986" cy="5089987"/>
          </a:xfrm>
        </p:grpSpPr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92043" y="3894265"/>
              <a:ext cx="1729236" cy="384664"/>
            </a:xfrm>
            <a:prstGeom prst="rect">
              <a:avLst/>
            </a:prstGeom>
          </p:spPr>
        </p:pic>
        <p:grpSp>
          <p:nvGrpSpPr>
            <p:cNvPr id="24" name="Grupo 23"/>
            <p:cNvGrpSpPr/>
            <p:nvPr/>
          </p:nvGrpSpPr>
          <p:grpSpPr>
            <a:xfrm>
              <a:off x="1392044" y="1490186"/>
              <a:ext cx="6136985" cy="5089987"/>
              <a:chOff x="1295695" y="1194911"/>
              <a:chExt cx="6136985" cy="5089987"/>
            </a:xfrm>
          </p:grpSpPr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 flipV="1">
                <a:off x="3244403" y="1731665"/>
                <a:ext cx="1281113" cy="210502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>
                <a:off x="4544177" y="1736401"/>
                <a:ext cx="1281112" cy="210502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" name="Line 3"/>
              <p:cNvSpPr>
                <a:spLocks noChangeShapeType="1"/>
              </p:cNvSpPr>
              <p:nvPr/>
            </p:nvSpPr>
            <p:spPr bwMode="auto">
              <a:xfrm>
                <a:off x="3244403" y="3819897"/>
                <a:ext cx="1281113" cy="192087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" name="Line 4"/>
              <p:cNvSpPr>
                <a:spLocks noChangeShapeType="1"/>
              </p:cNvSpPr>
              <p:nvPr/>
            </p:nvSpPr>
            <p:spPr bwMode="auto">
              <a:xfrm flipH="1">
                <a:off x="4540548" y="3819897"/>
                <a:ext cx="1281112" cy="192087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>
                <a:off x="4525516" y="1778347"/>
                <a:ext cx="0" cy="38417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lg"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" name="Line 5"/>
              <p:cNvSpPr>
                <a:spLocks noChangeShapeType="1"/>
              </p:cNvSpPr>
              <p:nvPr/>
            </p:nvSpPr>
            <p:spPr bwMode="auto">
              <a:xfrm>
                <a:off x="3371577" y="3819897"/>
                <a:ext cx="23780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lg"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" name="Line 2"/>
              <p:cNvSpPr>
                <a:spLocks noChangeShapeType="1"/>
              </p:cNvSpPr>
              <p:nvPr/>
            </p:nvSpPr>
            <p:spPr bwMode="auto">
              <a:xfrm>
                <a:off x="3085892" y="3928204"/>
                <a:ext cx="1371600" cy="20129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lg"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" name="Line 1"/>
              <p:cNvSpPr>
                <a:spLocks noChangeShapeType="1"/>
              </p:cNvSpPr>
              <p:nvPr/>
            </p:nvSpPr>
            <p:spPr bwMode="auto">
              <a:xfrm flipH="1">
                <a:off x="3085356" y="1662931"/>
                <a:ext cx="1281112" cy="20129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lg"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" name="Line 1"/>
              <p:cNvSpPr>
                <a:spLocks noChangeShapeType="1"/>
              </p:cNvSpPr>
              <p:nvPr/>
            </p:nvSpPr>
            <p:spPr bwMode="auto">
              <a:xfrm flipH="1">
                <a:off x="4653506" y="3983653"/>
                <a:ext cx="1297485" cy="19212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lg"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" name="Line 2"/>
              <p:cNvSpPr>
                <a:spLocks noChangeShapeType="1"/>
              </p:cNvSpPr>
              <p:nvPr/>
            </p:nvSpPr>
            <p:spPr bwMode="auto">
              <a:xfrm>
                <a:off x="4711201" y="1657410"/>
                <a:ext cx="1250801" cy="20162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lg"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" name="CaixaDeTexto 4"/>
              <p:cNvSpPr txBox="1"/>
              <p:nvPr/>
            </p:nvSpPr>
            <p:spPr>
              <a:xfrm>
                <a:off x="4024220" y="5884788"/>
                <a:ext cx="10326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 smtClean="0">
                    <a:latin typeface="Myriad Pro" panose="020B0503030403020204" pitchFamily="34" charset="0"/>
                  </a:rPr>
                  <a:t>SOCIAL</a:t>
                </a:r>
                <a:endParaRPr lang="pt-BR" sz="2000" b="1" dirty="0">
                  <a:latin typeface="Myriad Pro" panose="020B0503030403020204" pitchFamily="34" charset="0"/>
                </a:endParaRPr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1295695" y="3591267"/>
                <a:ext cx="1757725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>
                    <a:latin typeface="Myriad Pro" panose="020B0503030403020204" pitchFamily="34" charset="0"/>
                  </a:rPr>
                  <a:t>PSICOLÓGICO</a:t>
                </a: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5950992" y="3619842"/>
                <a:ext cx="1481688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 smtClean="0">
                    <a:latin typeface="Myriad Pro" panose="020B0503030403020204" pitchFamily="34" charset="0"/>
                  </a:rPr>
                  <a:t>BIOLÓGICO</a:t>
                </a:r>
                <a:endParaRPr lang="pt-BR" sz="2000" b="1" dirty="0">
                  <a:latin typeface="Myriad Pro" panose="020B0503030403020204" pitchFamily="34" charset="0"/>
                </a:endParaRPr>
              </a:p>
            </p:txBody>
          </p:sp>
          <p:sp>
            <p:nvSpPr>
              <p:cNvPr id="23" name="CaixaDeTexto 22"/>
              <p:cNvSpPr txBox="1"/>
              <p:nvPr/>
            </p:nvSpPr>
            <p:spPr>
              <a:xfrm>
                <a:off x="3839784" y="1194911"/>
                <a:ext cx="15154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 smtClean="0">
                    <a:latin typeface="Myriad Pro" panose="020B0503030403020204" pitchFamily="34" charset="0"/>
                  </a:rPr>
                  <a:t>ESPIRITUAL</a:t>
                </a:r>
                <a:endParaRPr lang="pt-BR" sz="2000" b="1" dirty="0">
                  <a:latin typeface="Myriad Pro" panose="020B0503030403020204" pitchFamily="34" charset="0"/>
                </a:endParaRPr>
              </a:p>
            </p:txBody>
          </p:sp>
        </p:grpSp>
      </p:grpSp>
      <p:sp>
        <p:nvSpPr>
          <p:cNvPr id="25" name="Retângulo 24"/>
          <p:cNvSpPr/>
          <p:nvPr/>
        </p:nvSpPr>
        <p:spPr>
          <a:xfrm>
            <a:off x="1949849" y="226356"/>
            <a:ext cx="5439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NATUREZA do  SER HUMANO</a:t>
            </a:r>
            <a:endParaRPr lang="pt-BR" sz="3200" b="1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5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59621" y="-49541"/>
            <a:ext cx="7952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Como se desenvolve crenças </a:t>
            </a:r>
            <a:endParaRPr lang="pt-BR" sz="3200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381845" y="833810"/>
            <a:ext cx="3100770" cy="181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51" tIns="45675" rIns="91351" bIns="45675" anchor="ctr">
            <a:spAutoFit/>
          </a:bodyPr>
          <a:lstStyle/>
          <a:p>
            <a:pPr algn="ctr">
              <a:defRPr/>
            </a:pPr>
            <a:r>
              <a:rPr lang="pt-BR" sz="4000" b="1" dirty="0" smtClean="0">
                <a:latin typeface="Myriad Pro" panose="020B0503030403020204" pitchFamily="34" charset="0"/>
              </a:rPr>
              <a:t>M</a:t>
            </a:r>
            <a:r>
              <a:rPr lang="pt-BR" sz="4000" b="1" dirty="0" smtClean="0">
                <a:latin typeface="Myriad Pro" panose="020B0503030403020204" pitchFamily="34" charset="0"/>
                <a:sym typeface="Wingdings" pitchFamily="2" charset="2"/>
              </a:rPr>
              <a:t>ENTE</a:t>
            </a:r>
          </a:p>
          <a:p>
            <a:pPr algn="ctr">
              <a:defRPr/>
            </a:pPr>
            <a:r>
              <a:rPr lang="pt-BR" sz="2400" dirty="0" smtClean="0">
                <a:latin typeface="Myriad Pro" panose="020B0503030403020204" pitchFamily="34" charset="0"/>
                <a:sym typeface="Wingdings" pitchFamily="2" charset="2"/>
              </a:rPr>
              <a:t>Pensamento</a:t>
            </a:r>
          </a:p>
          <a:p>
            <a:pPr algn="ctr">
              <a:defRPr/>
            </a:pPr>
            <a:r>
              <a:rPr lang="pt-BR" sz="2400" dirty="0" smtClean="0">
                <a:latin typeface="Myriad Pro" panose="020B0503030403020204" pitchFamily="34" charset="0"/>
                <a:sym typeface="Wingdings" pitchFamily="2" charset="2"/>
              </a:rPr>
              <a:t>Ideia/Conceito</a:t>
            </a:r>
          </a:p>
          <a:p>
            <a:pPr algn="ctr">
              <a:defRPr/>
            </a:pPr>
            <a:r>
              <a:rPr lang="pt-BR" sz="2400" dirty="0" smtClean="0">
                <a:latin typeface="Myriad Pro" panose="020B0503030403020204" pitchFamily="34" charset="0"/>
                <a:sym typeface="Wingdings" pitchFamily="2" charset="2"/>
              </a:rPr>
              <a:t>Crenças/Valores</a:t>
            </a:r>
            <a:endParaRPr lang="pt-BR" sz="2400" dirty="0">
              <a:latin typeface="Myriad Pro" panose="020B0503030403020204" pitchFamily="34" charset="0"/>
              <a:sym typeface="Wingdings" pitchFamily="2" charset="2"/>
            </a:endParaRP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 rot="5400000">
            <a:off x="1601729" y="658110"/>
            <a:ext cx="1483705" cy="2049848"/>
            <a:chOff x="3240" y="2229"/>
            <a:chExt cx="1645" cy="924"/>
          </a:xfrm>
          <a:solidFill>
            <a:schemeClr val="tx2"/>
          </a:solidFill>
        </p:grpSpPr>
        <p:sp>
          <p:nvSpPr>
            <p:cNvPr id="9" name="Freeform 22"/>
            <p:cNvSpPr>
              <a:spLocks/>
            </p:cNvSpPr>
            <p:nvPr/>
          </p:nvSpPr>
          <p:spPr bwMode="auto">
            <a:xfrm>
              <a:off x="3932" y="2543"/>
              <a:ext cx="951" cy="606"/>
            </a:xfrm>
            <a:custGeom>
              <a:avLst/>
              <a:gdLst/>
              <a:ahLst/>
              <a:cxnLst>
                <a:cxn ang="0">
                  <a:pos x="951" y="606"/>
                </a:cxn>
                <a:cxn ang="0">
                  <a:pos x="951" y="562"/>
                </a:cxn>
                <a:cxn ang="0">
                  <a:pos x="882" y="550"/>
                </a:cxn>
                <a:cxn ang="0">
                  <a:pos x="820" y="535"/>
                </a:cxn>
                <a:cxn ang="0">
                  <a:pos x="763" y="517"/>
                </a:cxn>
                <a:cxn ang="0">
                  <a:pos x="704" y="499"/>
                </a:cxn>
                <a:cxn ang="0">
                  <a:pos x="654" y="481"/>
                </a:cxn>
                <a:cxn ang="0">
                  <a:pos x="612" y="463"/>
                </a:cxn>
                <a:cxn ang="0">
                  <a:pos x="573" y="446"/>
                </a:cxn>
                <a:cxn ang="0">
                  <a:pos x="528" y="426"/>
                </a:cxn>
                <a:cxn ang="0">
                  <a:pos x="489" y="402"/>
                </a:cxn>
                <a:cxn ang="0">
                  <a:pos x="444" y="372"/>
                </a:cxn>
                <a:cxn ang="0">
                  <a:pos x="408" y="345"/>
                </a:cxn>
                <a:cxn ang="0">
                  <a:pos x="372" y="318"/>
                </a:cxn>
                <a:cxn ang="0">
                  <a:pos x="339" y="288"/>
                </a:cxn>
                <a:cxn ang="0">
                  <a:pos x="297" y="252"/>
                </a:cxn>
                <a:cxn ang="0">
                  <a:pos x="252" y="210"/>
                </a:cxn>
                <a:cxn ang="0">
                  <a:pos x="226" y="180"/>
                </a:cxn>
                <a:cxn ang="0">
                  <a:pos x="199" y="148"/>
                </a:cxn>
                <a:cxn ang="0">
                  <a:pos x="172" y="118"/>
                </a:cxn>
                <a:cxn ang="0">
                  <a:pos x="148" y="87"/>
                </a:cxn>
                <a:cxn ang="0">
                  <a:pos x="118" y="39"/>
                </a:cxn>
                <a:cxn ang="0">
                  <a:pos x="100" y="0"/>
                </a:cxn>
                <a:cxn ang="0">
                  <a:pos x="0" y="12"/>
                </a:cxn>
                <a:cxn ang="0">
                  <a:pos x="33" y="78"/>
                </a:cxn>
                <a:cxn ang="0">
                  <a:pos x="82" y="148"/>
                </a:cxn>
                <a:cxn ang="0">
                  <a:pos x="133" y="207"/>
                </a:cxn>
                <a:cxn ang="0">
                  <a:pos x="199" y="270"/>
                </a:cxn>
                <a:cxn ang="0">
                  <a:pos x="288" y="360"/>
                </a:cxn>
                <a:cxn ang="0">
                  <a:pos x="387" y="435"/>
                </a:cxn>
                <a:cxn ang="0">
                  <a:pos x="492" y="499"/>
                </a:cxn>
                <a:cxn ang="0">
                  <a:pos x="585" y="538"/>
                </a:cxn>
                <a:cxn ang="0">
                  <a:pos x="701" y="577"/>
                </a:cxn>
                <a:cxn ang="0">
                  <a:pos x="796" y="592"/>
                </a:cxn>
                <a:cxn ang="0">
                  <a:pos x="951" y="606"/>
                </a:cxn>
              </a:cxnLst>
              <a:rect l="0" t="0" r="r" b="b"/>
              <a:pathLst>
                <a:path w="951" h="606">
                  <a:moveTo>
                    <a:pt x="951" y="606"/>
                  </a:moveTo>
                  <a:lnTo>
                    <a:pt x="951" y="562"/>
                  </a:lnTo>
                  <a:lnTo>
                    <a:pt x="882" y="550"/>
                  </a:lnTo>
                  <a:lnTo>
                    <a:pt x="820" y="535"/>
                  </a:lnTo>
                  <a:lnTo>
                    <a:pt x="763" y="517"/>
                  </a:lnTo>
                  <a:lnTo>
                    <a:pt x="704" y="499"/>
                  </a:lnTo>
                  <a:lnTo>
                    <a:pt x="654" y="481"/>
                  </a:lnTo>
                  <a:lnTo>
                    <a:pt x="612" y="463"/>
                  </a:lnTo>
                  <a:lnTo>
                    <a:pt x="573" y="446"/>
                  </a:lnTo>
                  <a:lnTo>
                    <a:pt x="528" y="426"/>
                  </a:lnTo>
                  <a:lnTo>
                    <a:pt x="489" y="402"/>
                  </a:lnTo>
                  <a:lnTo>
                    <a:pt x="444" y="372"/>
                  </a:lnTo>
                  <a:lnTo>
                    <a:pt x="408" y="345"/>
                  </a:lnTo>
                  <a:lnTo>
                    <a:pt x="372" y="318"/>
                  </a:lnTo>
                  <a:lnTo>
                    <a:pt x="339" y="288"/>
                  </a:lnTo>
                  <a:lnTo>
                    <a:pt x="297" y="252"/>
                  </a:lnTo>
                  <a:lnTo>
                    <a:pt x="252" y="210"/>
                  </a:lnTo>
                  <a:lnTo>
                    <a:pt x="226" y="180"/>
                  </a:lnTo>
                  <a:lnTo>
                    <a:pt x="199" y="148"/>
                  </a:lnTo>
                  <a:lnTo>
                    <a:pt x="172" y="118"/>
                  </a:lnTo>
                  <a:lnTo>
                    <a:pt x="148" y="87"/>
                  </a:lnTo>
                  <a:lnTo>
                    <a:pt x="118" y="39"/>
                  </a:lnTo>
                  <a:lnTo>
                    <a:pt x="100" y="0"/>
                  </a:lnTo>
                  <a:lnTo>
                    <a:pt x="0" y="12"/>
                  </a:lnTo>
                  <a:lnTo>
                    <a:pt x="33" y="78"/>
                  </a:lnTo>
                  <a:lnTo>
                    <a:pt x="82" y="148"/>
                  </a:lnTo>
                  <a:lnTo>
                    <a:pt x="133" y="207"/>
                  </a:lnTo>
                  <a:lnTo>
                    <a:pt x="199" y="270"/>
                  </a:lnTo>
                  <a:lnTo>
                    <a:pt x="288" y="360"/>
                  </a:lnTo>
                  <a:lnTo>
                    <a:pt x="387" y="435"/>
                  </a:lnTo>
                  <a:lnTo>
                    <a:pt x="492" y="499"/>
                  </a:lnTo>
                  <a:lnTo>
                    <a:pt x="585" y="538"/>
                  </a:lnTo>
                  <a:lnTo>
                    <a:pt x="701" y="577"/>
                  </a:lnTo>
                  <a:lnTo>
                    <a:pt x="796" y="592"/>
                  </a:lnTo>
                  <a:lnTo>
                    <a:pt x="951" y="60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23"/>
            <p:cNvSpPr>
              <a:spLocks/>
            </p:cNvSpPr>
            <p:nvPr/>
          </p:nvSpPr>
          <p:spPr bwMode="auto">
            <a:xfrm>
              <a:off x="3240" y="2229"/>
              <a:ext cx="493" cy="435"/>
            </a:xfrm>
            <a:custGeom>
              <a:avLst/>
              <a:gdLst/>
              <a:ahLst/>
              <a:cxnLst>
                <a:cxn ang="0">
                  <a:pos x="493" y="98"/>
                </a:cxn>
                <a:cxn ang="0">
                  <a:pos x="493" y="0"/>
                </a:cxn>
                <a:cxn ang="0">
                  <a:pos x="473" y="25"/>
                </a:cxn>
                <a:cxn ang="0">
                  <a:pos x="451" y="51"/>
                </a:cxn>
                <a:cxn ang="0">
                  <a:pos x="422" y="78"/>
                </a:cxn>
                <a:cxn ang="0">
                  <a:pos x="386" y="109"/>
                </a:cxn>
                <a:cxn ang="0">
                  <a:pos x="351" y="143"/>
                </a:cxn>
                <a:cxn ang="0">
                  <a:pos x="315" y="175"/>
                </a:cxn>
                <a:cxn ang="0">
                  <a:pos x="282" y="202"/>
                </a:cxn>
                <a:cxn ang="0">
                  <a:pos x="252" y="226"/>
                </a:cxn>
                <a:cxn ang="0">
                  <a:pos x="219" y="248"/>
                </a:cxn>
                <a:cxn ang="0">
                  <a:pos x="185" y="270"/>
                </a:cxn>
                <a:cxn ang="0">
                  <a:pos x="145" y="293"/>
                </a:cxn>
                <a:cxn ang="0">
                  <a:pos x="108" y="311"/>
                </a:cxn>
                <a:cxn ang="0">
                  <a:pos x="70" y="327"/>
                </a:cxn>
                <a:cxn ang="0">
                  <a:pos x="30" y="344"/>
                </a:cxn>
                <a:cxn ang="0">
                  <a:pos x="0" y="358"/>
                </a:cxn>
                <a:cxn ang="0">
                  <a:pos x="0" y="435"/>
                </a:cxn>
                <a:cxn ang="0">
                  <a:pos x="54" y="419"/>
                </a:cxn>
                <a:cxn ang="0">
                  <a:pos x="133" y="385"/>
                </a:cxn>
                <a:cxn ang="0">
                  <a:pos x="234" y="342"/>
                </a:cxn>
                <a:cxn ang="0">
                  <a:pos x="308" y="296"/>
                </a:cxn>
                <a:cxn ang="0">
                  <a:pos x="376" y="230"/>
                </a:cxn>
                <a:cxn ang="0">
                  <a:pos x="443" y="175"/>
                </a:cxn>
                <a:cxn ang="0">
                  <a:pos x="493" y="122"/>
                </a:cxn>
                <a:cxn ang="0">
                  <a:pos x="493" y="1"/>
                </a:cxn>
                <a:cxn ang="0">
                  <a:pos x="493" y="3"/>
                </a:cxn>
                <a:cxn ang="0">
                  <a:pos x="493" y="98"/>
                </a:cxn>
              </a:cxnLst>
              <a:rect l="0" t="0" r="r" b="b"/>
              <a:pathLst>
                <a:path w="493" h="435">
                  <a:moveTo>
                    <a:pt x="493" y="98"/>
                  </a:moveTo>
                  <a:lnTo>
                    <a:pt x="493" y="0"/>
                  </a:lnTo>
                  <a:lnTo>
                    <a:pt x="473" y="25"/>
                  </a:lnTo>
                  <a:lnTo>
                    <a:pt x="451" y="51"/>
                  </a:lnTo>
                  <a:lnTo>
                    <a:pt x="422" y="78"/>
                  </a:lnTo>
                  <a:lnTo>
                    <a:pt x="386" y="109"/>
                  </a:lnTo>
                  <a:lnTo>
                    <a:pt x="351" y="143"/>
                  </a:lnTo>
                  <a:lnTo>
                    <a:pt x="315" y="175"/>
                  </a:lnTo>
                  <a:lnTo>
                    <a:pt x="282" y="202"/>
                  </a:lnTo>
                  <a:lnTo>
                    <a:pt x="252" y="226"/>
                  </a:lnTo>
                  <a:lnTo>
                    <a:pt x="219" y="248"/>
                  </a:lnTo>
                  <a:lnTo>
                    <a:pt x="185" y="270"/>
                  </a:lnTo>
                  <a:lnTo>
                    <a:pt x="145" y="293"/>
                  </a:lnTo>
                  <a:lnTo>
                    <a:pt x="108" y="311"/>
                  </a:lnTo>
                  <a:lnTo>
                    <a:pt x="70" y="327"/>
                  </a:lnTo>
                  <a:lnTo>
                    <a:pt x="30" y="344"/>
                  </a:lnTo>
                  <a:lnTo>
                    <a:pt x="0" y="358"/>
                  </a:lnTo>
                  <a:lnTo>
                    <a:pt x="0" y="435"/>
                  </a:lnTo>
                  <a:lnTo>
                    <a:pt x="54" y="419"/>
                  </a:lnTo>
                  <a:lnTo>
                    <a:pt x="133" y="385"/>
                  </a:lnTo>
                  <a:lnTo>
                    <a:pt x="234" y="342"/>
                  </a:lnTo>
                  <a:lnTo>
                    <a:pt x="308" y="296"/>
                  </a:lnTo>
                  <a:lnTo>
                    <a:pt x="376" y="230"/>
                  </a:lnTo>
                  <a:lnTo>
                    <a:pt x="443" y="175"/>
                  </a:lnTo>
                  <a:lnTo>
                    <a:pt x="493" y="122"/>
                  </a:lnTo>
                  <a:lnTo>
                    <a:pt x="493" y="1"/>
                  </a:lnTo>
                  <a:lnTo>
                    <a:pt x="493" y="3"/>
                  </a:lnTo>
                  <a:lnTo>
                    <a:pt x="493" y="9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24"/>
            <p:cNvSpPr>
              <a:spLocks/>
            </p:cNvSpPr>
            <p:nvPr/>
          </p:nvSpPr>
          <p:spPr bwMode="auto">
            <a:xfrm>
              <a:off x="3735" y="2230"/>
              <a:ext cx="589" cy="270"/>
            </a:xfrm>
            <a:custGeom>
              <a:avLst/>
              <a:gdLst/>
              <a:ahLst/>
              <a:cxnLst>
                <a:cxn ang="0">
                  <a:pos x="589" y="270"/>
                </a:cxn>
                <a:cxn ang="0">
                  <a:pos x="589" y="187"/>
                </a:cxn>
                <a:cxn ang="0">
                  <a:pos x="551" y="180"/>
                </a:cxn>
                <a:cxn ang="0">
                  <a:pos x="512" y="173"/>
                </a:cxn>
                <a:cxn ang="0">
                  <a:pos x="475" y="164"/>
                </a:cxn>
                <a:cxn ang="0">
                  <a:pos x="437" y="155"/>
                </a:cxn>
                <a:cxn ang="0">
                  <a:pos x="393" y="144"/>
                </a:cxn>
                <a:cxn ang="0">
                  <a:pos x="345" y="132"/>
                </a:cxn>
                <a:cxn ang="0">
                  <a:pos x="285" y="114"/>
                </a:cxn>
                <a:cxn ang="0">
                  <a:pos x="227" y="97"/>
                </a:cxn>
                <a:cxn ang="0">
                  <a:pos x="189" y="85"/>
                </a:cxn>
                <a:cxn ang="0">
                  <a:pos x="144" y="68"/>
                </a:cxn>
                <a:cxn ang="0">
                  <a:pos x="95" y="47"/>
                </a:cxn>
                <a:cxn ang="0">
                  <a:pos x="51" y="27"/>
                </a:cxn>
                <a:cxn ang="0">
                  <a:pos x="19" y="11"/>
                </a:cxn>
                <a:cxn ang="0">
                  <a:pos x="0" y="0"/>
                </a:cxn>
                <a:cxn ang="0">
                  <a:pos x="0" y="103"/>
                </a:cxn>
                <a:cxn ang="0">
                  <a:pos x="37" y="129"/>
                </a:cxn>
                <a:cxn ang="0">
                  <a:pos x="111" y="165"/>
                </a:cxn>
                <a:cxn ang="0">
                  <a:pos x="197" y="201"/>
                </a:cxn>
                <a:cxn ang="0">
                  <a:pos x="274" y="221"/>
                </a:cxn>
                <a:cxn ang="0">
                  <a:pos x="363" y="246"/>
                </a:cxn>
                <a:cxn ang="0">
                  <a:pos x="452" y="263"/>
                </a:cxn>
                <a:cxn ang="0">
                  <a:pos x="515" y="269"/>
                </a:cxn>
                <a:cxn ang="0">
                  <a:pos x="589" y="270"/>
                </a:cxn>
              </a:cxnLst>
              <a:rect l="0" t="0" r="r" b="b"/>
              <a:pathLst>
                <a:path w="589" h="270">
                  <a:moveTo>
                    <a:pt x="589" y="270"/>
                  </a:moveTo>
                  <a:lnTo>
                    <a:pt x="589" y="187"/>
                  </a:lnTo>
                  <a:lnTo>
                    <a:pt x="551" y="180"/>
                  </a:lnTo>
                  <a:lnTo>
                    <a:pt x="512" y="173"/>
                  </a:lnTo>
                  <a:lnTo>
                    <a:pt x="475" y="164"/>
                  </a:lnTo>
                  <a:lnTo>
                    <a:pt x="437" y="155"/>
                  </a:lnTo>
                  <a:lnTo>
                    <a:pt x="393" y="144"/>
                  </a:lnTo>
                  <a:lnTo>
                    <a:pt x="345" y="132"/>
                  </a:lnTo>
                  <a:lnTo>
                    <a:pt x="285" y="114"/>
                  </a:lnTo>
                  <a:lnTo>
                    <a:pt x="227" y="97"/>
                  </a:lnTo>
                  <a:lnTo>
                    <a:pt x="189" y="85"/>
                  </a:lnTo>
                  <a:lnTo>
                    <a:pt x="144" y="68"/>
                  </a:lnTo>
                  <a:lnTo>
                    <a:pt x="95" y="47"/>
                  </a:lnTo>
                  <a:lnTo>
                    <a:pt x="51" y="27"/>
                  </a:lnTo>
                  <a:lnTo>
                    <a:pt x="19" y="11"/>
                  </a:lnTo>
                  <a:lnTo>
                    <a:pt x="0" y="0"/>
                  </a:lnTo>
                  <a:lnTo>
                    <a:pt x="0" y="103"/>
                  </a:lnTo>
                  <a:lnTo>
                    <a:pt x="37" y="129"/>
                  </a:lnTo>
                  <a:lnTo>
                    <a:pt x="111" y="165"/>
                  </a:lnTo>
                  <a:lnTo>
                    <a:pt x="197" y="201"/>
                  </a:lnTo>
                  <a:lnTo>
                    <a:pt x="274" y="221"/>
                  </a:lnTo>
                  <a:lnTo>
                    <a:pt x="363" y="246"/>
                  </a:lnTo>
                  <a:lnTo>
                    <a:pt x="452" y="263"/>
                  </a:lnTo>
                  <a:lnTo>
                    <a:pt x="515" y="269"/>
                  </a:lnTo>
                  <a:lnTo>
                    <a:pt x="589" y="27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25"/>
            <p:cNvSpPr>
              <a:spLocks/>
            </p:cNvSpPr>
            <p:nvPr/>
          </p:nvSpPr>
          <p:spPr bwMode="auto">
            <a:xfrm>
              <a:off x="3240" y="2329"/>
              <a:ext cx="1645" cy="824"/>
            </a:xfrm>
            <a:custGeom>
              <a:avLst/>
              <a:gdLst/>
              <a:ahLst/>
              <a:cxnLst>
                <a:cxn ang="0">
                  <a:pos x="1554" y="824"/>
                </a:cxn>
                <a:cxn ang="0">
                  <a:pos x="1456" y="824"/>
                </a:cxn>
                <a:cxn ang="0">
                  <a:pos x="1354" y="817"/>
                </a:cxn>
                <a:cxn ang="0">
                  <a:pos x="1259" y="803"/>
                </a:cxn>
                <a:cxn ang="0">
                  <a:pos x="1149" y="779"/>
                </a:cxn>
                <a:cxn ang="0">
                  <a:pos x="1044" y="746"/>
                </a:cxn>
                <a:cxn ang="0">
                  <a:pos x="933" y="701"/>
                </a:cxn>
                <a:cxn ang="0">
                  <a:pos x="834" y="654"/>
                </a:cxn>
                <a:cxn ang="0">
                  <a:pos x="740" y="607"/>
                </a:cxn>
                <a:cxn ang="0">
                  <a:pos x="644" y="553"/>
                </a:cxn>
                <a:cxn ang="0">
                  <a:pos x="554" y="493"/>
                </a:cxn>
                <a:cxn ang="0">
                  <a:pos x="467" y="424"/>
                </a:cxn>
                <a:cxn ang="0">
                  <a:pos x="396" y="355"/>
                </a:cxn>
                <a:cxn ang="0">
                  <a:pos x="348" y="291"/>
                </a:cxn>
                <a:cxn ang="0">
                  <a:pos x="49" y="312"/>
                </a:cxn>
                <a:cxn ang="0">
                  <a:pos x="151" y="267"/>
                </a:cxn>
                <a:cxn ang="0">
                  <a:pos x="222" y="231"/>
                </a:cxn>
                <a:cxn ang="0">
                  <a:pos x="281" y="194"/>
                </a:cxn>
                <a:cxn ang="0">
                  <a:pos x="338" y="148"/>
                </a:cxn>
                <a:cxn ang="0">
                  <a:pos x="405" y="88"/>
                </a:cxn>
                <a:cxn ang="0">
                  <a:pos x="469" y="30"/>
                </a:cxn>
                <a:cxn ang="0">
                  <a:pos x="521" y="13"/>
                </a:cxn>
                <a:cxn ang="0">
                  <a:pos x="577" y="41"/>
                </a:cxn>
                <a:cxn ang="0">
                  <a:pos x="646" y="69"/>
                </a:cxn>
                <a:cxn ang="0">
                  <a:pos x="709" y="89"/>
                </a:cxn>
                <a:cxn ang="0">
                  <a:pos x="781" y="109"/>
                </a:cxn>
                <a:cxn ang="0">
                  <a:pos x="854" y="128"/>
                </a:cxn>
                <a:cxn ang="0">
                  <a:pos x="925" y="143"/>
                </a:cxn>
                <a:cxn ang="0">
                  <a:pos x="993" y="158"/>
                </a:cxn>
                <a:cxn ang="0">
                  <a:pos x="1085" y="172"/>
                </a:cxn>
                <a:cxn ang="0">
                  <a:pos x="749" y="282"/>
                </a:cxn>
                <a:cxn ang="0">
                  <a:pos x="828" y="385"/>
                </a:cxn>
                <a:cxn ang="0">
                  <a:pos x="888" y="445"/>
                </a:cxn>
                <a:cxn ang="0">
                  <a:pos x="975" y="526"/>
                </a:cxn>
                <a:cxn ang="0">
                  <a:pos x="1050" y="589"/>
                </a:cxn>
                <a:cxn ang="0">
                  <a:pos x="1110" y="636"/>
                </a:cxn>
                <a:cxn ang="0">
                  <a:pos x="1185" y="683"/>
                </a:cxn>
                <a:cxn ang="0">
                  <a:pos x="1262" y="722"/>
                </a:cxn>
                <a:cxn ang="0">
                  <a:pos x="1354" y="755"/>
                </a:cxn>
                <a:cxn ang="0">
                  <a:pos x="1453" y="779"/>
                </a:cxn>
                <a:cxn ang="0">
                  <a:pos x="1557" y="800"/>
                </a:cxn>
              </a:cxnLst>
              <a:rect l="0" t="0" r="r" b="b"/>
              <a:pathLst>
                <a:path w="1645" h="824">
                  <a:moveTo>
                    <a:pt x="1645" y="817"/>
                  </a:moveTo>
                  <a:lnTo>
                    <a:pt x="1554" y="824"/>
                  </a:lnTo>
                  <a:lnTo>
                    <a:pt x="1510" y="824"/>
                  </a:lnTo>
                  <a:lnTo>
                    <a:pt x="1456" y="824"/>
                  </a:lnTo>
                  <a:lnTo>
                    <a:pt x="1405" y="820"/>
                  </a:lnTo>
                  <a:lnTo>
                    <a:pt x="1354" y="817"/>
                  </a:lnTo>
                  <a:lnTo>
                    <a:pt x="1304" y="811"/>
                  </a:lnTo>
                  <a:lnTo>
                    <a:pt x="1259" y="803"/>
                  </a:lnTo>
                  <a:lnTo>
                    <a:pt x="1209" y="794"/>
                  </a:lnTo>
                  <a:lnTo>
                    <a:pt x="1149" y="779"/>
                  </a:lnTo>
                  <a:lnTo>
                    <a:pt x="1095" y="761"/>
                  </a:lnTo>
                  <a:lnTo>
                    <a:pt x="1044" y="746"/>
                  </a:lnTo>
                  <a:lnTo>
                    <a:pt x="987" y="725"/>
                  </a:lnTo>
                  <a:lnTo>
                    <a:pt x="933" y="701"/>
                  </a:lnTo>
                  <a:lnTo>
                    <a:pt x="879" y="677"/>
                  </a:lnTo>
                  <a:lnTo>
                    <a:pt x="834" y="654"/>
                  </a:lnTo>
                  <a:lnTo>
                    <a:pt x="783" y="630"/>
                  </a:lnTo>
                  <a:lnTo>
                    <a:pt x="740" y="607"/>
                  </a:lnTo>
                  <a:lnTo>
                    <a:pt x="692" y="580"/>
                  </a:lnTo>
                  <a:lnTo>
                    <a:pt x="644" y="553"/>
                  </a:lnTo>
                  <a:lnTo>
                    <a:pt x="596" y="520"/>
                  </a:lnTo>
                  <a:lnTo>
                    <a:pt x="554" y="493"/>
                  </a:lnTo>
                  <a:lnTo>
                    <a:pt x="509" y="457"/>
                  </a:lnTo>
                  <a:lnTo>
                    <a:pt x="467" y="424"/>
                  </a:lnTo>
                  <a:lnTo>
                    <a:pt x="428" y="391"/>
                  </a:lnTo>
                  <a:lnTo>
                    <a:pt x="396" y="355"/>
                  </a:lnTo>
                  <a:lnTo>
                    <a:pt x="369" y="324"/>
                  </a:lnTo>
                  <a:lnTo>
                    <a:pt x="348" y="291"/>
                  </a:lnTo>
                  <a:lnTo>
                    <a:pt x="0" y="336"/>
                  </a:lnTo>
                  <a:lnTo>
                    <a:pt x="49" y="312"/>
                  </a:lnTo>
                  <a:lnTo>
                    <a:pt x="106" y="288"/>
                  </a:lnTo>
                  <a:lnTo>
                    <a:pt x="151" y="267"/>
                  </a:lnTo>
                  <a:lnTo>
                    <a:pt x="185" y="251"/>
                  </a:lnTo>
                  <a:lnTo>
                    <a:pt x="222" y="231"/>
                  </a:lnTo>
                  <a:lnTo>
                    <a:pt x="252" y="213"/>
                  </a:lnTo>
                  <a:lnTo>
                    <a:pt x="281" y="194"/>
                  </a:lnTo>
                  <a:lnTo>
                    <a:pt x="307" y="171"/>
                  </a:lnTo>
                  <a:lnTo>
                    <a:pt x="338" y="148"/>
                  </a:lnTo>
                  <a:lnTo>
                    <a:pt x="372" y="119"/>
                  </a:lnTo>
                  <a:lnTo>
                    <a:pt x="405" y="88"/>
                  </a:lnTo>
                  <a:lnTo>
                    <a:pt x="434" y="62"/>
                  </a:lnTo>
                  <a:lnTo>
                    <a:pt x="469" y="30"/>
                  </a:lnTo>
                  <a:lnTo>
                    <a:pt x="494" y="0"/>
                  </a:lnTo>
                  <a:lnTo>
                    <a:pt x="521" y="13"/>
                  </a:lnTo>
                  <a:lnTo>
                    <a:pt x="548" y="28"/>
                  </a:lnTo>
                  <a:lnTo>
                    <a:pt x="577" y="41"/>
                  </a:lnTo>
                  <a:lnTo>
                    <a:pt x="611" y="55"/>
                  </a:lnTo>
                  <a:lnTo>
                    <a:pt x="646" y="69"/>
                  </a:lnTo>
                  <a:lnTo>
                    <a:pt x="678" y="80"/>
                  </a:lnTo>
                  <a:lnTo>
                    <a:pt x="709" y="89"/>
                  </a:lnTo>
                  <a:lnTo>
                    <a:pt x="744" y="100"/>
                  </a:lnTo>
                  <a:lnTo>
                    <a:pt x="781" y="109"/>
                  </a:lnTo>
                  <a:lnTo>
                    <a:pt x="819" y="119"/>
                  </a:lnTo>
                  <a:lnTo>
                    <a:pt x="854" y="128"/>
                  </a:lnTo>
                  <a:lnTo>
                    <a:pt x="888" y="137"/>
                  </a:lnTo>
                  <a:lnTo>
                    <a:pt x="925" y="143"/>
                  </a:lnTo>
                  <a:lnTo>
                    <a:pt x="960" y="151"/>
                  </a:lnTo>
                  <a:lnTo>
                    <a:pt x="993" y="158"/>
                  </a:lnTo>
                  <a:lnTo>
                    <a:pt x="1032" y="166"/>
                  </a:lnTo>
                  <a:lnTo>
                    <a:pt x="1085" y="172"/>
                  </a:lnTo>
                  <a:lnTo>
                    <a:pt x="725" y="234"/>
                  </a:lnTo>
                  <a:lnTo>
                    <a:pt x="749" y="282"/>
                  </a:lnTo>
                  <a:lnTo>
                    <a:pt x="777" y="318"/>
                  </a:lnTo>
                  <a:lnTo>
                    <a:pt x="828" y="385"/>
                  </a:lnTo>
                  <a:lnTo>
                    <a:pt x="858" y="415"/>
                  </a:lnTo>
                  <a:lnTo>
                    <a:pt x="888" y="445"/>
                  </a:lnTo>
                  <a:lnTo>
                    <a:pt x="942" y="496"/>
                  </a:lnTo>
                  <a:lnTo>
                    <a:pt x="975" y="526"/>
                  </a:lnTo>
                  <a:lnTo>
                    <a:pt x="1014" y="562"/>
                  </a:lnTo>
                  <a:lnTo>
                    <a:pt x="1050" y="589"/>
                  </a:lnTo>
                  <a:lnTo>
                    <a:pt x="1080" y="613"/>
                  </a:lnTo>
                  <a:lnTo>
                    <a:pt x="1110" y="636"/>
                  </a:lnTo>
                  <a:lnTo>
                    <a:pt x="1146" y="659"/>
                  </a:lnTo>
                  <a:lnTo>
                    <a:pt x="1185" y="683"/>
                  </a:lnTo>
                  <a:lnTo>
                    <a:pt x="1224" y="701"/>
                  </a:lnTo>
                  <a:lnTo>
                    <a:pt x="1262" y="722"/>
                  </a:lnTo>
                  <a:lnTo>
                    <a:pt x="1310" y="740"/>
                  </a:lnTo>
                  <a:lnTo>
                    <a:pt x="1354" y="755"/>
                  </a:lnTo>
                  <a:lnTo>
                    <a:pt x="1405" y="767"/>
                  </a:lnTo>
                  <a:lnTo>
                    <a:pt x="1453" y="779"/>
                  </a:lnTo>
                  <a:lnTo>
                    <a:pt x="1504" y="791"/>
                  </a:lnTo>
                  <a:lnTo>
                    <a:pt x="1557" y="800"/>
                  </a:lnTo>
                  <a:lnTo>
                    <a:pt x="1645" y="81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21"/>
          <p:cNvGrpSpPr>
            <a:grpSpLocks/>
          </p:cNvGrpSpPr>
          <p:nvPr/>
        </p:nvGrpSpPr>
        <p:grpSpPr bwMode="auto">
          <a:xfrm rot="16200000">
            <a:off x="6924636" y="4898101"/>
            <a:ext cx="1641577" cy="1200274"/>
            <a:chOff x="3240" y="2229"/>
            <a:chExt cx="1645" cy="924"/>
          </a:xfrm>
          <a:solidFill>
            <a:schemeClr val="tx2"/>
          </a:solidFill>
        </p:grpSpPr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3932" y="2543"/>
              <a:ext cx="951" cy="606"/>
            </a:xfrm>
            <a:custGeom>
              <a:avLst/>
              <a:gdLst/>
              <a:ahLst/>
              <a:cxnLst>
                <a:cxn ang="0">
                  <a:pos x="951" y="606"/>
                </a:cxn>
                <a:cxn ang="0">
                  <a:pos x="951" y="562"/>
                </a:cxn>
                <a:cxn ang="0">
                  <a:pos x="882" y="550"/>
                </a:cxn>
                <a:cxn ang="0">
                  <a:pos x="820" y="535"/>
                </a:cxn>
                <a:cxn ang="0">
                  <a:pos x="763" y="517"/>
                </a:cxn>
                <a:cxn ang="0">
                  <a:pos x="704" y="499"/>
                </a:cxn>
                <a:cxn ang="0">
                  <a:pos x="654" y="481"/>
                </a:cxn>
                <a:cxn ang="0">
                  <a:pos x="612" y="463"/>
                </a:cxn>
                <a:cxn ang="0">
                  <a:pos x="573" y="446"/>
                </a:cxn>
                <a:cxn ang="0">
                  <a:pos x="528" y="426"/>
                </a:cxn>
                <a:cxn ang="0">
                  <a:pos x="489" y="402"/>
                </a:cxn>
                <a:cxn ang="0">
                  <a:pos x="444" y="372"/>
                </a:cxn>
                <a:cxn ang="0">
                  <a:pos x="408" y="345"/>
                </a:cxn>
                <a:cxn ang="0">
                  <a:pos x="372" y="318"/>
                </a:cxn>
                <a:cxn ang="0">
                  <a:pos x="339" y="288"/>
                </a:cxn>
                <a:cxn ang="0">
                  <a:pos x="297" y="252"/>
                </a:cxn>
                <a:cxn ang="0">
                  <a:pos x="252" y="210"/>
                </a:cxn>
                <a:cxn ang="0">
                  <a:pos x="226" y="180"/>
                </a:cxn>
                <a:cxn ang="0">
                  <a:pos x="199" y="148"/>
                </a:cxn>
                <a:cxn ang="0">
                  <a:pos x="172" y="118"/>
                </a:cxn>
                <a:cxn ang="0">
                  <a:pos x="148" y="87"/>
                </a:cxn>
                <a:cxn ang="0">
                  <a:pos x="118" y="39"/>
                </a:cxn>
                <a:cxn ang="0">
                  <a:pos x="100" y="0"/>
                </a:cxn>
                <a:cxn ang="0">
                  <a:pos x="0" y="12"/>
                </a:cxn>
                <a:cxn ang="0">
                  <a:pos x="33" y="78"/>
                </a:cxn>
                <a:cxn ang="0">
                  <a:pos x="82" y="148"/>
                </a:cxn>
                <a:cxn ang="0">
                  <a:pos x="133" y="207"/>
                </a:cxn>
                <a:cxn ang="0">
                  <a:pos x="199" y="270"/>
                </a:cxn>
                <a:cxn ang="0">
                  <a:pos x="288" y="360"/>
                </a:cxn>
                <a:cxn ang="0">
                  <a:pos x="387" y="435"/>
                </a:cxn>
                <a:cxn ang="0">
                  <a:pos x="492" y="499"/>
                </a:cxn>
                <a:cxn ang="0">
                  <a:pos x="585" y="538"/>
                </a:cxn>
                <a:cxn ang="0">
                  <a:pos x="701" y="577"/>
                </a:cxn>
                <a:cxn ang="0">
                  <a:pos x="796" y="592"/>
                </a:cxn>
                <a:cxn ang="0">
                  <a:pos x="951" y="606"/>
                </a:cxn>
              </a:cxnLst>
              <a:rect l="0" t="0" r="r" b="b"/>
              <a:pathLst>
                <a:path w="951" h="606">
                  <a:moveTo>
                    <a:pt x="951" y="606"/>
                  </a:moveTo>
                  <a:lnTo>
                    <a:pt x="951" y="562"/>
                  </a:lnTo>
                  <a:lnTo>
                    <a:pt x="882" y="550"/>
                  </a:lnTo>
                  <a:lnTo>
                    <a:pt x="820" y="535"/>
                  </a:lnTo>
                  <a:lnTo>
                    <a:pt x="763" y="517"/>
                  </a:lnTo>
                  <a:lnTo>
                    <a:pt x="704" y="499"/>
                  </a:lnTo>
                  <a:lnTo>
                    <a:pt x="654" y="481"/>
                  </a:lnTo>
                  <a:lnTo>
                    <a:pt x="612" y="463"/>
                  </a:lnTo>
                  <a:lnTo>
                    <a:pt x="573" y="446"/>
                  </a:lnTo>
                  <a:lnTo>
                    <a:pt x="528" y="426"/>
                  </a:lnTo>
                  <a:lnTo>
                    <a:pt x="489" y="402"/>
                  </a:lnTo>
                  <a:lnTo>
                    <a:pt x="444" y="372"/>
                  </a:lnTo>
                  <a:lnTo>
                    <a:pt x="408" y="345"/>
                  </a:lnTo>
                  <a:lnTo>
                    <a:pt x="372" y="318"/>
                  </a:lnTo>
                  <a:lnTo>
                    <a:pt x="339" y="288"/>
                  </a:lnTo>
                  <a:lnTo>
                    <a:pt x="297" y="252"/>
                  </a:lnTo>
                  <a:lnTo>
                    <a:pt x="252" y="210"/>
                  </a:lnTo>
                  <a:lnTo>
                    <a:pt x="226" y="180"/>
                  </a:lnTo>
                  <a:lnTo>
                    <a:pt x="199" y="148"/>
                  </a:lnTo>
                  <a:lnTo>
                    <a:pt x="172" y="118"/>
                  </a:lnTo>
                  <a:lnTo>
                    <a:pt x="148" y="87"/>
                  </a:lnTo>
                  <a:lnTo>
                    <a:pt x="118" y="39"/>
                  </a:lnTo>
                  <a:lnTo>
                    <a:pt x="100" y="0"/>
                  </a:lnTo>
                  <a:lnTo>
                    <a:pt x="0" y="12"/>
                  </a:lnTo>
                  <a:lnTo>
                    <a:pt x="33" y="78"/>
                  </a:lnTo>
                  <a:lnTo>
                    <a:pt x="82" y="148"/>
                  </a:lnTo>
                  <a:lnTo>
                    <a:pt x="133" y="207"/>
                  </a:lnTo>
                  <a:lnTo>
                    <a:pt x="199" y="270"/>
                  </a:lnTo>
                  <a:lnTo>
                    <a:pt x="288" y="360"/>
                  </a:lnTo>
                  <a:lnTo>
                    <a:pt x="387" y="435"/>
                  </a:lnTo>
                  <a:lnTo>
                    <a:pt x="492" y="499"/>
                  </a:lnTo>
                  <a:lnTo>
                    <a:pt x="585" y="538"/>
                  </a:lnTo>
                  <a:lnTo>
                    <a:pt x="701" y="577"/>
                  </a:lnTo>
                  <a:lnTo>
                    <a:pt x="796" y="592"/>
                  </a:lnTo>
                  <a:lnTo>
                    <a:pt x="951" y="60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>
              <a:off x="3240" y="2229"/>
              <a:ext cx="493" cy="435"/>
            </a:xfrm>
            <a:custGeom>
              <a:avLst/>
              <a:gdLst/>
              <a:ahLst/>
              <a:cxnLst>
                <a:cxn ang="0">
                  <a:pos x="493" y="98"/>
                </a:cxn>
                <a:cxn ang="0">
                  <a:pos x="493" y="0"/>
                </a:cxn>
                <a:cxn ang="0">
                  <a:pos x="473" y="25"/>
                </a:cxn>
                <a:cxn ang="0">
                  <a:pos x="451" y="51"/>
                </a:cxn>
                <a:cxn ang="0">
                  <a:pos x="422" y="78"/>
                </a:cxn>
                <a:cxn ang="0">
                  <a:pos x="386" y="109"/>
                </a:cxn>
                <a:cxn ang="0">
                  <a:pos x="351" y="143"/>
                </a:cxn>
                <a:cxn ang="0">
                  <a:pos x="315" y="175"/>
                </a:cxn>
                <a:cxn ang="0">
                  <a:pos x="282" y="202"/>
                </a:cxn>
                <a:cxn ang="0">
                  <a:pos x="252" y="226"/>
                </a:cxn>
                <a:cxn ang="0">
                  <a:pos x="219" y="248"/>
                </a:cxn>
                <a:cxn ang="0">
                  <a:pos x="185" y="270"/>
                </a:cxn>
                <a:cxn ang="0">
                  <a:pos x="145" y="293"/>
                </a:cxn>
                <a:cxn ang="0">
                  <a:pos x="108" y="311"/>
                </a:cxn>
                <a:cxn ang="0">
                  <a:pos x="70" y="327"/>
                </a:cxn>
                <a:cxn ang="0">
                  <a:pos x="30" y="344"/>
                </a:cxn>
                <a:cxn ang="0">
                  <a:pos x="0" y="358"/>
                </a:cxn>
                <a:cxn ang="0">
                  <a:pos x="0" y="435"/>
                </a:cxn>
                <a:cxn ang="0">
                  <a:pos x="54" y="419"/>
                </a:cxn>
                <a:cxn ang="0">
                  <a:pos x="133" y="385"/>
                </a:cxn>
                <a:cxn ang="0">
                  <a:pos x="234" y="342"/>
                </a:cxn>
                <a:cxn ang="0">
                  <a:pos x="308" y="296"/>
                </a:cxn>
                <a:cxn ang="0">
                  <a:pos x="376" y="230"/>
                </a:cxn>
                <a:cxn ang="0">
                  <a:pos x="443" y="175"/>
                </a:cxn>
                <a:cxn ang="0">
                  <a:pos x="493" y="122"/>
                </a:cxn>
                <a:cxn ang="0">
                  <a:pos x="493" y="1"/>
                </a:cxn>
                <a:cxn ang="0">
                  <a:pos x="493" y="3"/>
                </a:cxn>
                <a:cxn ang="0">
                  <a:pos x="493" y="98"/>
                </a:cxn>
              </a:cxnLst>
              <a:rect l="0" t="0" r="r" b="b"/>
              <a:pathLst>
                <a:path w="493" h="435">
                  <a:moveTo>
                    <a:pt x="493" y="98"/>
                  </a:moveTo>
                  <a:lnTo>
                    <a:pt x="493" y="0"/>
                  </a:lnTo>
                  <a:lnTo>
                    <a:pt x="473" y="25"/>
                  </a:lnTo>
                  <a:lnTo>
                    <a:pt x="451" y="51"/>
                  </a:lnTo>
                  <a:lnTo>
                    <a:pt x="422" y="78"/>
                  </a:lnTo>
                  <a:lnTo>
                    <a:pt x="386" y="109"/>
                  </a:lnTo>
                  <a:lnTo>
                    <a:pt x="351" y="143"/>
                  </a:lnTo>
                  <a:lnTo>
                    <a:pt x="315" y="175"/>
                  </a:lnTo>
                  <a:lnTo>
                    <a:pt x="282" y="202"/>
                  </a:lnTo>
                  <a:lnTo>
                    <a:pt x="252" y="226"/>
                  </a:lnTo>
                  <a:lnTo>
                    <a:pt x="219" y="248"/>
                  </a:lnTo>
                  <a:lnTo>
                    <a:pt x="185" y="270"/>
                  </a:lnTo>
                  <a:lnTo>
                    <a:pt x="145" y="293"/>
                  </a:lnTo>
                  <a:lnTo>
                    <a:pt x="108" y="311"/>
                  </a:lnTo>
                  <a:lnTo>
                    <a:pt x="70" y="327"/>
                  </a:lnTo>
                  <a:lnTo>
                    <a:pt x="30" y="344"/>
                  </a:lnTo>
                  <a:lnTo>
                    <a:pt x="0" y="358"/>
                  </a:lnTo>
                  <a:lnTo>
                    <a:pt x="0" y="435"/>
                  </a:lnTo>
                  <a:lnTo>
                    <a:pt x="54" y="419"/>
                  </a:lnTo>
                  <a:lnTo>
                    <a:pt x="133" y="385"/>
                  </a:lnTo>
                  <a:lnTo>
                    <a:pt x="234" y="342"/>
                  </a:lnTo>
                  <a:lnTo>
                    <a:pt x="308" y="296"/>
                  </a:lnTo>
                  <a:lnTo>
                    <a:pt x="376" y="230"/>
                  </a:lnTo>
                  <a:lnTo>
                    <a:pt x="443" y="175"/>
                  </a:lnTo>
                  <a:lnTo>
                    <a:pt x="493" y="122"/>
                  </a:lnTo>
                  <a:lnTo>
                    <a:pt x="493" y="1"/>
                  </a:lnTo>
                  <a:lnTo>
                    <a:pt x="493" y="3"/>
                  </a:lnTo>
                  <a:lnTo>
                    <a:pt x="493" y="9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>
              <a:off x="3735" y="2230"/>
              <a:ext cx="589" cy="270"/>
            </a:xfrm>
            <a:custGeom>
              <a:avLst/>
              <a:gdLst/>
              <a:ahLst/>
              <a:cxnLst>
                <a:cxn ang="0">
                  <a:pos x="589" y="270"/>
                </a:cxn>
                <a:cxn ang="0">
                  <a:pos x="589" y="187"/>
                </a:cxn>
                <a:cxn ang="0">
                  <a:pos x="551" y="180"/>
                </a:cxn>
                <a:cxn ang="0">
                  <a:pos x="512" y="173"/>
                </a:cxn>
                <a:cxn ang="0">
                  <a:pos x="475" y="164"/>
                </a:cxn>
                <a:cxn ang="0">
                  <a:pos x="437" y="155"/>
                </a:cxn>
                <a:cxn ang="0">
                  <a:pos x="393" y="144"/>
                </a:cxn>
                <a:cxn ang="0">
                  <a:pos x="345" y="132"/>
                </a:cxn>
                <a:cxn ang="0">
                  <a:pos x="285" y="114"/>
                </a:cxn>
                <a:cxn ang="0">
                  <a:pos x="227" y="97"/>
                </a:cxn>
                <a:cxn ang="0">
                  <a:pos x="189" y="85"/>
                </a:cxn>
                <a:cxn ang="0">
                  <a:pos x="144" y="68"/>
                </a:cxn>
                <a:cxn ang="0">
                  <a:pos x="95" y="47"/>
                </a:cxn>
                <a:cxn ang="0">
                  <a:pos x="51" y="27"/>
                </a:cxn>
                <a:cxn ang="0">
                  <a:pos x="19" y="11"/>
                </a:cxn>
                <a:cxn ang="0">
                  <a:pos x="0" y="0"/>
                </a:cxn>
                <a:cxn ang="0">
                  <a:pos x="0" y="103"/>
                </a:cxn>
                <a:cxn ang="0">
                  <a:pos x="37" y="129"/>
                </a:cxn>
                <a:cxn ang="0">
                  <a:pos x="111" y="165"/>
                </a:cxn>
                <a:cxn ang="0">
                  <a:pos x="197" y="201"/>
                </a:cxn>
                <a:cxn ang="0">
                  <a:pos x="274" y="221"/>
                </a:cxn>
                <a:cxn ang="0">
                  <a:pos x="363" y="246"/>
                </a:cxn>
                <a:cxn ang="0">
                  <a:pos x="452" y="263"/>
                </a:cxn>
                <a:cxn ang="0">
                  <a:pos x="515" y="269"/>
                </a:cxn>
                <a:cxn ang="0">
                  <a:pos x="589" y="270"/>
                </a:cxn>
              </a:cxnLst>
              <a:rect l="0" t="0" r="r" b="b"/>
              <a:pathLst>
                <a:path w="589" h="270">
                  <a:moveTo>
                    <a:pt x="589" y="270"/>
                  </a:moveTo>
                  <a:lnTo>
                    <a:pt x="589" y="187"/>
                  </a:lnTo>
                  <a:lnTo>
                    <a:pt x="551" y="180"/>
                  </a:lnTo>
                  <a:lnTo>
                    <a:pt x="512" y="173"/>
                  </a:lnTo>
                  <a:lnTo>
                    <a:pt x="475" y="164"/>
                  </a:lnTo>
                  <a:lnTo>
                    <a:pt x="437" y="155"/>
                  </a:lnTo>
                  <a:lnTo>
                    <a:pt x="393" y="144"/>
                  </a:lnTo>
                  <a:lnTo>
                    <a:pt x="345" y="132"/>
                  </a:lnTo>
                  <a:lnTo>
                    <a:pt x="285" y="114"/>
                  </a:lnTo>
                  <a:lnTo>
                    <a:pt x="227" y="97"/>
                  </a:lnTo>
                  <a:lnTo>
                    <a:pt x="189" y="85"/>
                  </a:lnTo>
                  <a:lnTo>
                    <a:pt x="144" y="68"/>
                  </a:lnTo>
                  <a:lnTo>
                    <a:pt x="95" y="47"/>
                  </a:lnTo>
                  <a:lnTo>
                    <a:pt x="51" y="27"/>
                  </a:lnTo>
                  <a:lnTo>
                    <a:pt x="19" y="11"/>
                  </a:lnTo>
                  <a:lnTo>
                    <a:pt x="0" y="0"/>
                  </a:lnTo>
                  <a:lnTo>
                    <a:pt x="0" y="103"/>
                  </a:lnTo>
                  <a:lnTo>
                    <a:pt x="37" y="129"/>
                  </a:lnTo>
                  <a:lnTo>
                    <a:pt x="111" y="165"/>
                  </a:lnTo>
                  <a:lnTo>
                    <a:pt x="197" y="201"/>
                  </a:lnTo>
                  <a:lnTo>
                    <a:pt x="274" y="221"/>
                  </a:lnTo>
                  <a:lnTo>
                    <a:pt x="363" y="246"/>
                  </a:lnTo>
                  <a:lnTo>
                    <a:pt x="452" y="263"/>
                  </a:lnTo>
                  <a:lnTo>
                    <a:pt x="515" y="269"/>
                  </a:lnTo>
                  <a:lnTo>
                    <a:pt x="589" y="27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3240" y="2329"/>
              <a:ext cx="1645" cy="824"/>
            </a:xfrm>
            <a:custGeom>
              <a:avLst/>
              <a:gdLst/>
              <a:ahLst/>
              <a:cxnLst>
                <a:cxn ang="0">
                  <a:pos x="1554" y="824"/>
                </a:cxn>
                <a:cxn ang="0">
                  <a:pos x="1456" y="824"/>
                </a:cxn>
                <a:cxn ang="0">
                  <a:pos x="1354" y="817"/>
                </a:cxn>
                <a:cxn ang="0">
                  <a:pos x="1259" y="803"/>
                </a:cxn>
                <a:cxn ang="0">
                  <a:pos x="1149" y="779"/>
                </a:cxn>
                <a:cxn ang="0">
                  <a:pos x="1044" y="746"/>
                </a:cxn>
                <a:cxn ang="0">
                  <a:pos x="933" y="701"/>
                </a:cxn>
                <a:cxn ang="0">
                  <a:pos x="834" y="654"/>
                </a:cxn>
                <a:cxn ang="0">
                  <a:pos x="740" y="607"/>
                </a:cxn>
                <a:cxn ang="0">
                  <a:pos x="644" y="553"/>
                </a:cxn>
                <a:cxn ang="0">
                  <a:pos x="554" y="493"/>
                </a:cxn>
                <a:cxn ang="0">
                  <a:pos x="467" y="424"/>
                </a:cxn>
                <a:cxn ang="0">
                  <a:pos x="396" y="355"/>
                </a:cxn>
                <a:cxn ang="0">
                  <a:pos x="348" y="291"/>
                </a:cxn>
                <a:cxn ang="0">
                  <a:pos x="49" y="312"/>
                </a:cxn>
                <a:cxn ang="0">
                  <a:pos x="151" y="267"/>
                </a:cxn>
                <a:cxn ang="0">
                  <a:pos x="222" y="231"/>
                </a:cxn>
                <a:cxn ang="0">
                  <a:pos x="281" y="194"/>
                </a:cxn>
                <a:cxn ang="0">
                  <a:pos x="338" y="148"/>
                </a:cxn>
                <a:cxn ang="0">
                  <a:pos x="405" y="88"/>
                </a:cxn>
                <a:cxn ang="0">
                  <a:pos x="469" y="30"/>
                </a:cxn>
                <a:cxn ang="0">
                  <a:pos x="521" y="13"/>
                </a:cxn>
                <a:cxn ang="0">
                  <a:pos x="577" y="41"/>
                </a:cxn>
                <a:cxn ang="0">
                  <a:pos x="646" y="69"/>
                </a:cxn>
                <a:cxn ang="0">
                  <a:pos x="709" y="89"/>
                </a:cxn>
                <a:cxn ang="0">
                  <a:pos x="781" y="109"/>
                </a:cxn>
                <a:cxn ang="0">
                  <a:pos x="854" y="128"/>
                </a:cxn>
                <a:cxn ang="0">
                  <a:pos x="925" y="143"/>
                </a:cxn>
                <a:cxn ang="0">
                  <a:pos x="993" y="158"/>
                </a:cxn>
                <a:cxn ang="0">
                  <a:pos x="1085" y="172"/>
                </a:cxn>
                <a:cxn ang="0">
                  <a:pos x="749" y="282"/>
                </a:cxn>
                <a:cxn ang="0">
                  <a:pos x="828" y="385"/>
                </a:cxn>
                <a:cxn ang="0">
                  <a:pos x="888" y="445"/>
                </a:cxn>
                <a:cxn ang="0">
                  <a:pos x="975" y="526"/>
                </a:cxn>
                <a:cxn ang="0">
                  <a:pos x="1050" y="589"/>
                </a:cxn>
                <a:cxn ang="0">
                  <a:pos x="1110" y="636"/>
                </a:cxn>
                <a:cxn ang="0">
                  <a:pos x="1185" y="683"/>
                </a:cxn>
                <a:cxn ang="0">
                  <a:pos x="1262" y="722"/>
                </a:cxn>
                <a:cxn ang="0">
                  <a:pos x="1354" y="755"/>
                </a:cxn>
                <a:cxn ang="0">
                  <a:pos x="1453" y="779"/>
                </a:cxn>
                <a:cxn ang="0">
                  <a:pos x="1557" y="800"/>
                </a:cxn>
              </a:cxnLst>
              <a:rect l="0" t="0" r="r" b="b"/>
              <a:pathLst>
                <a:path w="1645" h="824">
                  <a:moveTo>
                    <a:pt x="1645" y="817"/>
                  </a:moveTo>
                  <a:lnTo>
                    <a:pt x="1554" y="824"/>
                  </a:lnTo>
                  <a:lnTo>
                    <a:pt x="1510" y="824"/>
                  </a:lnTo>
                  <a:lnTo>
                    <a:pt x="1456" y="824"/>
                  </a:lnTo>
                  <a:lnTo>
                    <a:pt x="1405" y="820"/>
                  </a:lnTo>
                  <a:lnTo>
                    <a:pt x="1354" y="817"/>
                  </a:lnTo>
                  <a:lnTo>
                    <a:pt x="1304" y="811"/>
                  </a:lnTo>
                  <a:lnTo>
                    <a:pt x="1259" y="803"/>
                  </a:lnTo>
                  <a:lnTo>
                    <a:pt x="1209" y="794"/>
                  </a:lnTo>
                  <a:lnTo>
                    <a:pt x="1149" y="779"/>
                  </a:lnTo>
                  <a:lnTo>
                    <a:pt x="1095" y="761"/>
                  </a:lnTo>
                  <a:lnTo>
                    <a:pt x="1044" y="746"/>
                  </a:lnTo>
                  <a:lnTo>
                    <a:pt x="987" y="725"/>
                  </a:lnTo>
                  <a:lnTo>
                    <a:pt x="933" y="701"/>
                  </a:lnTo>
                  <a:lnTo>
                    <a:pt x="879" y="677"/>
                  </a:lnTo>
                  <a:lnTo>
                    <a:pt x="834" y="654"/>
                  </a:lnTo>
                  <a:lnTo>
                    <a:pt x="783" y="630"/>
                  </a:lnTo>
                  <a:lnTo>
                    <a:pt x="740" y="607"/>
                  </a:lnTo>
                  <a:lnTo>
                    <a:pt x="692" y="580"/>
                  </a:lnTo>
                  <a:lnTo>
                    <a:pt x="644" y="553"/>
                  </a:lnTo>
                  <a:lnTo>
                    <a:pt x="596" y="520"/>
                  </a:lnTo>
                  <a:lnTo>
                    <a:pt x="554" y="493"/>
                  </a:lnTo>
                  <a:lnTo>
                    <a:pt x="509" y="457"/>
                  </a:lnTo>
                  <a:lnTo>
                    <a:pt x="467" y="424"/>
                  </a:lnTo>
                  <a:lnTo>
                    <a:pt x="428" y="391"/>
                  </a:lnTo>
                  <a:lnTo>
                    <a:pt x="396" y="355"/>
                  </a:lnTo>
                  <a:lnTo>
                    <a:pt x="369" y="324"/>
                  </a:lnTo>
                  <a:lnTo>
                    <a:pt x="348" y="291"/>
                  </a:lnTo>
                  <a:lnTo>
                    <a:pt x="0" y="336"/>
                  </a:lnTo>
                  <a:lnTo>
                    <a:pt x="49" y="312"/>
                  </a:lnTo>
                  <a:lnTo>
                    <a:pt x="106" y="288"/>
                  </a:lnTo>
                  <a:lnTo>
                    <a:pt x="151" y="267"/>
                  </a:lnTo>
                  <a:lnTo>
                    <a:pt x="185" y="251"/>
                  </a:lnTo>
                  <a:lnTo>
                    <a:pt x="222" y="231"/>
                  </a:lnTo>
                  <a:lnTo>
                    <a:pt x="252" y="213"/>
                  </a:lnTo>
                  <a:lnTo>
                    <a:pt x="281" y="194"/>
                  </a:lnTo>
                  <a:lnTo>
                    <a:pt x="307" y="171"/>
                  </a:lnTo>
                  <a:lnTo>
                    <a:pt x="338" y="148"/>
                  </a:lnTo>
                  <a:lnTo>
                    <a:pt x="372" y="119"/>
                  </a:lnTo>
                  <a:lnTo>
                    <a:pt x="405" y="88"/>
                  </a:lnTo>
                  <a:lnTo>
                    <a:pt x="434" y="62"/>
                  </a:lnTo>
                  <a:lnTo>
                    <a:pt x="469" y="30"/>
                  </a:lnTo>
                  <a:lnTo>
                    <a:pt x="494" y="0"/>
                  </a:lnTo>
                  <a:lnTo>
                    <a:pt x="521" y="13"/>
                  </a:lnTo>
                  <a:lnTo>
                    <a:pt x="548" y="28"/>
                  </a:lnTo>
                  <a:lnTo>
                    <a:pt x="577" y="41"/>
                  </a:lnTo>
                  <a:lnTo>
                    <a:pt x="611" y="55"/>
                  </a:lnTo>
                  <a:lnTo>
                    <a:pt x="646" y="69"/>
                  </a:lnTo>
                  <a:lnTo>
                    <a:pt x="678" y="80"/>
                  </a:lnTo>
                  <a:lnTo>
                    <a:pt x="709" y="89"/>
                  </a:lnTo>
                  <a:lnTo>
                    <a:pt x="744" y="100"/>
                  </a:lnTo>
                  <a:lnTo>
                    <a:pt x="781" y="109"/>
                  </a:lnTo>
                  <a:lnTo>
                    <a:pt x="819" y="119"/>
                  </a:lnTo>
                  <a:lnTo>
                    <a:pt x="854" y="128"/>
                  </a:lnTo>
                  <a:lnTo>
                    <a:pt x="888" y="137"/>
                  </a:lnTo>
                  <a:lnTo>
                    <a:pt x="925" y="143"/>
                  </a:lnTo>
                  <a:lnTo>
                    <a:pt x="960" y="151"/>
                  </a:lnTo>
                  <a:lnTo>
                    <a:pt x="993" y="158"/>
                  </a:lnTo>
                  <a:lnTo>
                    <a:pt x="1032" y="166"/>
                  </a:lnTo>
                  <a:lnTo>
                    <a:pt x="1085" y="172"/>
                  </a:lnTo>
                  <a:lnTo>
                    <a:pt x="725" y="234"/>
                  </a:lnTo>
                  <a:lnTo>
                    <a:pt x="749" y="282"/>
                  </a:lnTo>
                  <a:lnTo>
                    <a:pt x="777" y="318"/>
                  </a:lnTo>
                  <a:lnTo>
                    <a:pt x="828" y="385"/>
                  </a:lnTo>
                  <a:lnTo>
                    <a:pt x="858" y="415"/>
                  </a:lnTo>
                  <a:lnTo>
                    <a:pt x="888" y="445"/>
                  </a:lnTo>
                  <a:lnTo>
                    <a:pt x="942" y="496"/>
                  </a:lnTo>
                  <a:lnTo>
                    <a:pt x="975" y="526"/>
                  </a:lnTo>
                  <a:lnTo>
                    <a:pt x="1014" y="562"/>
                  </a:lnTo>
                  <a:lnTo>
                    <a:pt x="1050" y="589"/>
                  </a:lnTo>
                  <a:lnTo>
                    <a:pt x="1080" y="613"/>
                  </a:lnTo>
                  <a:lnTo>
                    <a:pt x="1110" y="636"/>
                  </a:lnTo>
                  <a:lnTo>
                    <a:pt x="1146" y="659"/>
                  </a:lnTo>
                  <a:lnTo>
                    <a:pt x="1185" y="683"/>
                  </a:lnTo>
                  <a:lnTo>
                    <a:pt x="1224" y="701"/>
                  </a:lnTo>
                  <a:lnTo>
                    <a:pt x="1262" y="722"/>
                  </a:lnTo>
                  <a:lnTo>
                    <a:pt x="1310" y="740"/>
                  </a:lnTo>
                  <a:lnTo>
                    <a:pt x="1354" y="755"/>
                  </a:lnTo>
                  <a:lnTo>
                    <a:pt x="1405" y="767"/>
                  </a:lnTo>
                  <a:lnTo>
                    <a:pt x="1453" y="779"/>
                  </a:lnTo>
                  <a:lnTo>
                    <a:pt x="1504" y="791"/>
                  </a:lnTo>
                  <a:lnTo>
                    <a:pt x="1557" y="800"/>
                  </a:lnTo>
                  <a:lnTo>
                    <a:pt x="1645" y="81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8" name="Group 21"/>
          <p:cNvGrpSpPr>
            <a:grpSpLocks/>
          </p:cNvGrpSpPr>
          <p:nvPr/>
        </p:nvGrpSpPr>
        <p:grpSpPr bwMode="auto">
          <a:xfrm rot="19716226">
            <a:off x="1609004" y="4009484"/>
            <a:ext cx="1141501" cy="2485154"/>
            <a:chOff x="3240" y="2229"/>
            <a:chExt cx="1718" cy="920"/>
          </a:xfrm>
          <a:solidFill>
            <a:schemeClr val="tx2"/>
          </a:solidFill>
        </p:grpSpPr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3932" y="2543"/>
              <a:ext cx="951" cy="606"/>
            </a:xfrm>
            <a:custGeom>
              <a:avLst/>
              <a:gdLst/>
              <a:ahLst/>
              <a:cxnLst>
                <a:cxn ang="0">
                  <a:pos x="951" y="606"/>
                </a:cxn>
                <a:cxn ang="0">
                  <a:pos x="951" y="562"/>
                </a:cxn>
                <a:cxn ang="0">
                  <a:pos x="882" y="550"/>
                </a:cxn>
                <a:cxn ang="0">
                  <a:pos x="820" y="535"/>
                </a:cxn>
                <a:cxn ang="0">
                  <a:pos x="763" y="517"/>
                </a:cxn>
                <a:cxn ang="0">
                  <a:pos x="704" y="499"/>
                </a:cxn>
                <a:cxn ang="0">
                  <a:pos x="654" y="481"/>
                </a:cxn>
                <a:cxn ang="0">
                  <a:pos x="612" y="463"/>
                </a:cxn>
                <a:cxn ang="0">
                  <a:pos x="573" y="446"/>
                </a:cxn>
                <a:cxn ang="0">
                  <a:pos x="528" y="426"/>
                </a:cxn>
                <a:cxn ang="0">
                  <a:pos x="489" y="402"/>
                </a:cxn>
                <a:cxn ang="0">
                  <a:pos x="444" y="372"/>
                </a:cxn>
                <a:cxn ang="0">
                  <a:pos x="408" y="345"/>
                </a:cxn>
                <a:cxn ang="0">
                  <a:pos x="372" y="318"/>
                </a:cxn>
                <a:cxn ang="0">
                  <a:pos x="339" y="288"/>
                </a:cxn>
                <a:cxn ang="0">
                  <a:pos x="297" y="252"/>
                </a:cxn>
                <a:cxn ang="0">
                  <a:pos x="252" y="210"/>
                </a:cxn>
                <a:cxn ang="0">
                  <a:pos x="226" y="180"/>
                </a:cxn>
                <a:cxn ang="0">
                  <a:pos x="199" y="148"/>
                </a:cxn>
                <a:cxn ang="0">
                  <a:pos x="172" y="118"/>
                </a:cxn>
                <a:cxn ang="0">
                  <a:pos x="148" y="87"/>
                </a:cxn>
                <a:cxn ang="0">
                  <a:pos x="118" y="39"/>
                </a:cxn>
                <a:cxn ang="0">
                  <a:pos x="100" y="0"/>
                </a:cxn>
                <a:cxn ang="0">
                  <a:pos x="0" y="12"/>
                </a:cxn>
                <a:cxn ang="0">
                  <a:pos x="33" y="78"/>
                </a:cxn>
                <a:cxn ang="0">
                  <a:pos x="82" y="148"/>
                </a:cxn>
                <a:cxn ang="0">
                  <a:pos x="133" y="207"/>
                </a:cxn>
                <a:cxn ang="0">
                  <a:pos x="199" y="270"/>
                </a:cxn>
                <a:cxn ang="0">
                  <a:pos x="288" y="360"/>
                </a:cxn>
                <a:cxn ang="0">
                  <a:pos x="387" y="435"/>
                </a:cxn>
                <a:cxn ang="0">
                  <a:pos x="492" y="499"/>
                </a:cxn>
                <a:cxn ang="0">
                  <a:pos x="585" y="538"/>
                </a:cxn>
                <a:cxn ang="0">
                  <a:pos x="701" y="577"/>
                </a:cxn>
                <a:cxn ang="0">
                  <a:pos x="796" y="592"/>
                </a:cxn>
                <a:cxn ang="0">
                  <a:pos x="951" y="606"/>
                </a:cxn>
              </a:cxnLst>
              <a:rect l="0" t="0" r="r" b="b"/>
              <a:pathLst>
                <a:path w="951" h="606">
                  <a:moveTo>
                    <a:pt x="951" y="606"/>
                  </a:moveTo>
                  <a:lnTo>
                    <a:pt x="951" y="562"/>
                  </a:lnTo>
                  <a:lnTo>
                    <a:pt x="882" y="550"/>
                  </a:lnTo>
                  <a:lnTo>
                    <a:pt x="820" y="535"/>
                  </a:lnTo>
                  <a:lnTo>
                    <a:pt x="763" y="517"/>
                  </a:lnTo>
                  <a:lnTo>
                    <a:pt x="704" y="499"/>
                  </a:lnTo>
                  <a:lnTo>
                    <a:pt x="654" y="481"/>
                  </a:lnTo>
                  <a:lnTo>
                    <a:pt x="612" y="463"/>
                  </a:lnTo>
                  <a:lnTo>
                    <a:pt x="573" y="446"/>
                  </a:lnTo>
                  <a:lnTo>
                    <a:pt x="528" y="426"/>
                  </a:lnTo>
                  <a:lnTo>
                    <a:pt x="489" y="402"/>
                  </a:lnTo>
                  <a:lnTo>
                    <a:pt x="444" y="372"/>
                  </a:lnTo>
                  <a:lnTo>
                    <a:pt x="408" y="345"/>
                  </a:lnTo>
                  <a:lnTo>
                    <a:pt x="372" y="318"/>
                  </a:lnTo>
                  <a:lnTo>
                    <a:pt x="339" y="288"/>
                  </a:lnTo>
                  <a:lnTo>
                    <a:pt x="297" y="252"/>
                  </a:lnTo>
                  <a:lnTo>
                    <a:pt x="252" y="210"/>
                  </a:lnTo>
                  <a:lnTo>
                    <a:pt x="226" y="180"/>
                  </a:lnTo>
                  <a:lnTo>
                    <a:pt x="199" y="148"/>
                  </a:lnTo>
                  <a:lnTo>
                    <a:pt x="172" y="118"/>
                  </a:lnTo>
                  <a:lnTo>
                    <a:pt x="148" y="87"/>
                  </a:lnTo>
                  <a:lnTo>
                    <a:pt x="118" y="39"/>
                  </a:lnTo>
                  <a:lnTo>
                    <a:pt x="100" y="0"/>
                  </a:lnTo>
                  <a:lnTo>
                    <a:pt x="0" y="12"/>
                  </a:lnTo>
                  <a:lnTo>
                    <a:pt x="33" y="78"/>
                  </a:lnTo>
                  <a:lnTo>
                    <a:pt x="82" y="148"/>
                  </a:lnTo>
                  <a:lnTo>
                    <a:pt x="133" y="207"/>
                  </a:lnTo>
                  <a:lnTo>
                    <a:pt x="199" y="270"/>
                  </a:lnTo>
                  <a:lnTo>
                    <a:pt x="288" y="360"/>
                  </a:lnTo>
                  <a:lnTo>
                    <a:pt x="387" y="435"/>
                  </a:lnTo>
                  <a:lnTo>
                    <a:pt x="492" y="499"/>
                  </a:lnTo>
                  <a:lnTo>
                    <a:pt x="585" y="538"/>
                  </a:lnTo>
                  <a:lnTo>
                    <a:pt x="701" y="577"/>
                  </a:lnTo>
                  <a:lnTo>
                    <a:pt x="796" y="592"/>
                  </a:lnTo>
                  <a:lnTo>
                    <a:pt x="951" y="60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3240" y="2229"/>
              <a:ext cx="493" cy="435"/>
            </a:xfrm>
            <a:custGeom>
              <a:avLst/>
              <a:gdLst/>
              <a:ahLst/>
              <a:cxnLst>
                <a:cxn ang="0">
                  <a:pos x="493" y="98"/>
                </a:cxn>
                <a:cxn ang="0">
                  <a:pos x="493" y="0"/>
                </a:cxn>
                <a:cxn ang="0">
                  <a:pos x="473" y="25"/>
                </a:cxn>
                <a:cxn ang="0">
                  <a:pos x="451" y="51"/>
                </a:cxn>
                <a:cxn ang="0">
                  <a:pos x="422" y="78"/>
                </a:cxn>
                <a:cxn ang="0">
                  <a:pos x="386" y="109"/>
                </a:cxn>
                <a:cxn ang="0">
                  <a:pos x="351" y="143"/>
                </a:cxn>
                <a:cxn ang="0">
                  <a:pos x="315" y="175"/>
                </a:cxn>
                <a:cxn ang="0">
                  <a:pos x="282" y="202"/>
                </a:cxn>
                <a:cxn ang="0">
                  <a:pos x="252" y="226"/>
                </a:cxn>
                <a:cxn ang="0">
                  <a:pos x="219" y="248"/>
                </a:cxn>
                <a:cxn ang="0">
                  <a:pos x="185" y="270"/>
                </a:cxn>
                <a:cxn ang="0">
                  <a:pos x="145" y="293"/>
                </a:cxn>
                <a:cxn ang="0">
                  <a:pos x="108" y="311"/>
                </a:cxn>
                <a:cxn ang="0">
                  <a:pos x="70" y="327"/>
                </a:cxn>
                <a:cxn ang="0">
                  <a:pos x="30" y="344"/>
                </a:cxn>
                <a:cxn ang="0">
                  <a:pos x="0" y="358"/>
                </a:cxn>
                <a:cxn ang="0">
                  <a:pos x="0" y="435"/>
                </a:cxn>
                <a:cxn ang="0">
                  <a:pos x="54" y="419"/>
                </a:cxn>
                <a:cxn ang="0">
                  <a:pos x="133" y="385"/>
                </a:cxn>
                <a:cxn ang="0">
                  <a:pos x="234" y="342"/>
                </a:cxn>
                <a:cxn ang="0">
                  <a:pos x="308" y="296"/>
                </a:cxn>
                <a:cxn ang="0">
                  <a:pos x="376" y="230"/>
                </a:cxn>
                <a:cxn ang="0">
                  <a:pos x="443" y="175"/>
                </a:cxn>
                <a:cxn ang="0">
                  <a:pos x="493" y="122"/>
                </a:cxn>
                <a:cxn ang="0">
                  <a:pos x="493" y="1"/>
                </a:cxn>
                <a:cxn ang="0">
                  <a:pos x="493" y="3"/>
                </a:cxn>
                <a:cxn ang="0">
                  <a:pos x="493" y="98"/>
                </a:cxn>
              </a:cxnLst>
              <a:rect l="0" t="0" r="r" b="b"/>
              <a:pathLst>
                <a:path w="493" h="435">
                  <a:moveTo>
                    <a:pt x="493" y="98"/>
                  </a:moveTo>
                  <a:lnTo>
                    <a:pt x="493" y="0"/>
                  </a:lnTo>
                  <a:lnTo>
                    <a:pt x="473" y="25"/>
                  </a:lnTo>
                  <a:lnTo>
                    <a:pt x="451" y="51"/>
                  </a:lnTo>
                  <a:lnTo>
                    <a:pt x="422" y="78"/>
                  </a:lnTo>
                  <a:lnTo>
                    <a:pt x="386" y="109"/>
                  </a:lnTo>
                  <a:lnTo>
                    <a:pt x="351" y="143"/>
                  </a:lnTo>
                  <a:lnTo>
                    <a:pt x="315" y="175"/>
                  </a:lnTo>
                  <a:lnTo>
                    <a:pt x="282" y="202"/>
                  </a:lnTo>
                  <a:lnTo>
                    <a:pt x="252" y="226"/>
                  </a:lnTo>
                  <a:lnTo>
                    <a:pt x="219" y="248"/>
                  </a:lnTo>
                  <a:lnTo>
                    <a:pt x="185" y="270"/>
                  </a:lnTo>
                  <a:lnTo>
                    <a:pt x="145" y="293"/>
                  </a:lnTo>
                  <a:lnTo>
                    <a:pt x="108" y="311"/>
                  </a:lnTo>
                  <a:lnTo>
                    <a:pt x="70" y="327"/>
                  </a:lnTo>
                  <a:lnTo>
                    <a:pt x="30" y="344"/>
                  </a:lnTo>
                  <a:lnTo>
                    <a:pt x="0" y="358"/>
                  </a:lnTo>
                  <a:lnTo>
                    <a:pt x="0" y="435"/>
                  </a:lnTo>
                  <a:lnTo>
                    <a:pt x="54" y="419"/>
                  </a:lnTo>
                  <a:lnTo>
                    <a:pt x="133" y="385"/>
                  </a:lnTo>
                  <a:lnTo>
                    <a:pt x="234" y="342"/>
                  </a:lnTo>
                  <a:lnTo>
                    <a:pt x="308" y="296"/>
                  </a:lnTo>
                  <a:lnTo>
                    <a:pt x="376" y="230"/>
                  </a:lnTo>
                  <a:lnTo>
                    <a:pt x="443" y="175"/>
                  </a:lnTo>
                  <a:lnTo>
                    <a:pt x="493" y="122"/>
                  </a:lnTo>
                  <a:lnTo>
                    <a:pt x="493" y="1"/>
                  </a:lnTo>
                  <a:lnTo>
                    <a:pt x="493" y="3"/>
                  </a:lnTo>
                  <a:lnTo>
                    <a:pt x="493" y="9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3735" y="2230"/>
              <a:ext cx="589" cy="270"/>
            </a:xfrm>
            <a:custGeom>
              <a:avLst/>
              <a:gdLst/>
              <a:ahLst/>
              <a:cxnLst>
                <a:cxn ang="0">
                  <a:pos x="589" y="270"/>
                </a:cxn>
                <a:cxn ang="0">
                  <a:pos x="589" y="187"/>
                </a:cxn>
                <a:cxn ang="0">
                  <a:pos x="551" y="180"/>
                </a:cxn>
                <a:cxn ang="0">
                  <a:pos x="512" y="173"/>
                </a:cxn>
                <a:cxn ang="0">
                  <a:pos x="475" y="164"/>
                </a:cxn>
                <a:cxn ang="0">
                  <a:pos x="437" y="155"/>
                </a:cxn>
                <a:cxn ang="0">
                  <a:pos x="393" y="144"/>
                </a:cxn>
                <a:cxn ang="0">
                  <a:pos x="345" y="132"/>
                </a:cxn>
                <a:cxn ang="0">
                  <a:pos x="285" y="114"/>
                </a:cxn>
                <a:cxn ang="0">
                  <a:pos x="227" y="97"/>
                </a:cxn>
                <a:cxn ang="0">
                  <a:pos x="189" y="85"/>
                </a:cxn>
                <a:cxn ang="0">
                  <a:pos x="144" y="68"/>
                </a:cxn>
                <a:cxn ang="0">
                  <a:pos x="95" y="47"/>
                </a:cxn>
                <a:cxn ang="0">
                  <a:pos x="51" y="27"/>
                </a:cxn>
                <a:cxn ang="0">
                  <a:pos x="19" y="11"/>
                </a:cxn>
                <a:cxn ang="0">
                  <a:pos x="0" y="0"/>
                </a:cxn>
                <a:cxn ang="0">
                  <a:pos x="0" y="103"/>
                </a:cxn>
                <a:cxn ang="0">
                  <a:pos x="37" y="129"/>
                </a:cxn>
                <a:cxn ang="0">
                  <a:pos x="111" y="165"/>
                </a:cxn>
                <a:cxn ang="0">
                  <a:pos x="197" y="201"/>
                </a:cxn>
                <a:cxn ang="0">
                  <a:pos x="274" y="221"/>
                </a:cxn>
                <a:cxn ang="0">
                  <a:pos x="363" y="246"/>
                </a:cxn>
                <a:cxn ang="0">
                  <a:pos x="452" y="263"/>
                </a:cxn>
                <a:cxn ang="0">
                  <a:pos x="515" y="269"/>
                </a:cxn>
                <a:cxn ang="0">
                  <a:pos x="589" y="270"/>
                </a:cxn>
              </a:cxnLst>
              <a:rect l="0" t="0" r="r" b="b"/>
              <a:pathLst>
                <a:path w="589" h="270">
                  <a:moveTo>
                    <a:pt x="589" y="270"/>
                  </a:moveTo>
                  <a:lnTo>
                    <a:pt x="589" y="187"/>
                  </a:lnTo>
                  <a:lnTo>
                    <a:pt x="551" y="180"/>
                  </a:lnTo>
                  <a:lnTo>
                    <a:pt x="512" y="173"/>
                  </a:lnTo>
                  <a:lnTo>
                    <a:pt x="475" y="164"/>
                  </a:lnTo>
                  <a:lnTo>
                    <a:pt x="437" y="155"/>
                  </a:lnTo>
                  <a:lnTo>
                    <a:pt x="393" y="144"/>
                  </a:lnTo>
                  <a:lnTo>
                    <a:pt x="345" y="132"/>
                  </a:lnTo>
                  <a:lnTo>
                    <a:pt x="285" y="114"/>
                  </a:lnTo>
                  <a:lnTo>
                    <a:pt x="227" y="97"/>
                  </a:lnTo>
                  <a:lnTo>
                    <a:pt x="189" y="85"/>
                  </a:lnTo>
                  <a:lnTo>
                    <a:pt x="144" y="68"/>
                  </a:lnTo>
                  <a:lnTo>
                    <a:pt x="95" y="47"/>
                  </a:lnTo>
                  <a:lnTo>
                    <a:pt x="51" y="27"/>
                  </a:lnTo>
                  <a:lnTo>
                    <a:pt x="19" y="11"/>
                  </a:lnTo>
                  <a:lnTo>
                    <a:pt x="0" y="0"/>
                  </a:lnTo>
                  <a:lnTo>
                    <a:pt x="0" y="103"/>
                  </a:lnTo>
                  <a:lnTo>
                    <a:pt x="37" y="129"/>
                  </a:lnTo>
                  <a:lnTo>
                    <a:pt x="111" y="165"/>
                  </a:lnTo>
                  <a:lnTo>
                    <a:pt x="197" y="201"/>
                  </a:lnTo>
                  <a:lnTo>
                    <a:pt x="274" y="221"/>
                  </a:lnTo>
                  <a:lnTo>
                    <a:pt x="363" y="246"/>
                  </a:lnTo>
                  <a:lnTo>
                    <a:pt x="452" y="263"/>
                  </a:lnTo>
                  <a:lnTo>
                    <a:pt x="515" y="269"/>
                  </a:lnTo>
                  <a:lnTo>
                    <a:pt x="589" y="27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3313" y="2314"/>
              <a:ext cx="1645" cy="824"/>
            </a:xfrm>
            <a:custGeom>
              <a:avLst/>
              <a:gdLst/>
              <a:ahLst/>
              <a:cxnLst>
                <a:cxn ang="0">
                  <a:pos x="1554" y="824"/>
                </a:cxn>
                <a:cxn ang="0">
                  <a:pos x="1456" y="824"/>
                </a:cxn>
                <a:cxn ang="0">
                  <a:pos x="1354" y="817"/>
                </a:cxn>
                <a:cxn ang="0">
                  <a:pos x="1259" y="803"/>
                </a:cxn>
                <a:cxn ang="0">
                  <a:pos x="1149" y="779"/>
                </a:cxn>
                <a:cxn ang="0">
                  <a:pos x="1044" y="746"/>
                </a:cxn>
                <a:cxn ang="0">
                  <a:pos x="933" y="701"/>
                </a:cxn>
                <a:cxn ang="0">
                  <a:pos x="834" y="654"/>
                </a:cxn>
                <a:cxn ang="0">
                  <a:pos x="740" y="607"/>
                </a:cxn>
                <a:cxn ang="0">
                  <a:pos x="644" y="553"/>
                </a:cxn>
                <a:cxn ang="0">
                  <a:pos x="554" y="493"/>
                </a:cxn>
                <a:cxn ang="0">
                  <a:pos x="467" y="424"/>
                </a:cxn>
                <a:cxn ang="0">
                  <a:pos x="396" y="355"/>
                </a:cxn>
                <a:cxn ang="0">
                  <a:pos x="348" y="291"/>
                </a:cxn>
                <a:cxn ang="0">
                  <a:pos x="49" y="312"/>
                </a:cxn>
                <a:cxn ang="0">
                  <a:pos x="151" y="267"/>
                </a:cxn>
                <a:cxn ang="0">
                  <a:pos x="222" y="231"/>
                </a:cxn>
                <a:cxn ang="0">
                  <a:pos x="281" y="194"/>
                </a:cxn>
                <a:cxn ang="0">
                  <a:pos x="338" y="148"/>
                </a:cxn>
                <a:cxn ang="0">
                  <a:pos x="405" y="88"/>
                </a:cxn>
                <a:cxn ang="0">
                  <a:pos x="469" y="30"/>
                </a:cxn>
                <a:cxn ang="0">
                  <a:pos x="521" y="13"/>
                </a:cxn>
                <a:cxn ang="0">
                  <a:pos x="577" y="41"/>
                </a:cxn>
                <a:cxn ang="0">
                  <a:pos x="646" y="69"/>
                </a:cxn>
                <a:cxn ang="0">
                  <a:pos x="709" y="89"/>
                </a:cxn>
                <a:cxn ang="0">
                  <a:pos x="781" y="109"/>
                </a:cxn>
                <a:cxn ang="0">
                  <a:pos x="854" y="128"/>
                </a:cxn>
                <a:cxn ang="0">
                  <a:pos x="925" y="143"/>
                </a:cxn>
                <a:cxn ang="0">
                  <a:pos x="993" y="158"/>
                </a:cxn>
                <a:cxn ang="0">
                  <a:pos x="1085" y="172"/>
                </a:cxn>
                <a:cxn ang="0">
                  <a:pos x="749" y="282"/>
                </a:cxn>
                <a:cxn ang="0">
                  <a:pos x="828" y="385"/>
                </a:cxn>
                <a:cxn ang="0">
                  <a:pos x="888" y="445"/>
                </a:cxn>
                <a:cxn ang="0">
                  <a:pos x="975" y="526"/>
                </a:cxn>
                <a:cxn ang="0">
                  <a:pos x="1050" y="589"/>
                </a:cxn>
                <a:cxn ang="0">
                  <a:pos x="1110" y="636"/>
                </a:cxn>
                <a:cxn ang="0">
                  <a:pos x="1185" y="683"/>
                </a:cxn>
                <a:cxn ang="0">
                  <a:pos x="1262" y="722"/>
                </a:cxn>
                <a:cxn ang="0">
                  <a:pos x="1354" y="755"/>
                </a:cxn>
                <a:cxn ang="0">
                  <a:pos x="1453" y="779"/>
                </a:cxn>
                <a:cxn ang="0">
                  <a:pos x="1557" y="800"/>
                </a:cxn>
              </a:cxnLst>
              <a:rect l="0" t="0" r="r" b="b"/>
              <a:pathLst>
                <a:path w="1645" h="824">
                  <a:moveTo>
                    <a:pt x="1645" y="817"/>
                  </a:moveTo>
                  <a:lnTo>
                    <a:pt x="1554" y="824"/>
                  </a:lnTo>
                  <a:lnTo>
                    <a:pt x="1510" y="824"/>
                  </a:lnTo>
                  <a:lnTo>
                    <a:pt x="1456" y="824"/>
                  </a:lnTo>
                  <a:lnTo>
                    <a:pt x="1405" y="820"/>
                  </a:lnTo>
                  <a:lnTo>
                    <a:pt x="1354" y="817"/>
                  </a:lnTo>
                  <a:lnTo>
                    <a:pt x="1304" y="811"/>
                  </a:lnTo>
                  <a:lnTo>
                    <a:pt x="1259" y="803"/>
                  </a:lnTo>
                  <a:lnTo>
                    <a:pt x="1209" y="794"/>
                  </a:lnTo>
                  <a:lnTo>
                    <a:pt x="1149" y="779"/>
                  </a:lnTo>
                  <a:lnTo>
                    <a:pt x="1095" y="761"/>
                  </a:lnTo>
                  <a:lnTo>
                    <a:pt x="1044" y="746"/>
                  </a:lnTo>
                  <a:lnTo>
                    <a:pt x="987" y="725"/>
                  </a:lnTo>
                  <a:lnTo>
                    <a:pt x="933" y="701"/>
                  </a:lnTo>
                  <a:lnTo>
                    <a:pt x="879" y="677"/>
                  </a:lnTo>
                  <a:lnTo>
                    <a:pt x="834" y="654"/>
                  </a:lnTo>
                  <a:lnTo>
                    <a:pt x="783" y="630"/>
                  </a:lnTo>
                  <a:lnTo>
                    <a:pt x="740" y="607"/>
                  </a:lnTo>
                  <a:lnTo>
                    <a:pt x="692" y="580"/>
                  </a:lnTo>
                  <a:lnTo>
                    <a:pt x="644" y="553"/>
                  </a:lnTo>
                  <a:lnTo>
                    <a:pt x="596" y="520"/>
                  </a:lnTo>
                  <a:lnTo>
                    <a:pt x="554" y="493"/>
                  </a:lnTo>
                  <a:lnTo>
                    <a:pt x="509" y="457"/>
                  </a:lnTo>
                  <a:lnTo>
                    <a:pt x="467" y="424"/>
                  </a:lnTo>
                  <a:lnTo>
                    <a:pt x="428" y="391"/>
                  </a:lnTo>
                  <a:lnTo>
                    <a:pt x="396" y="355"/>
                  </a:lnTo>
                  <a:lnTo>
                    <a:pt x="369" y="324"/>
                  </a:lnTo>
                  <a:lnTo>
                    <a:pt x="348" y="291"/>
                  </a:lnTo>
                  <a:lnTo>
                    <a:pt x="0" y="336"/>
                  </a:lnTo>
                  <a:lnTo>
                    <a:pt x="49" y="312"/>
                  </a:lnTo>
                  <a:lnTo>
                    <a:pt x="106" y="288"/>
                  </a:lnTo>
                  <a:lnTo>
                    <a:pt x="151" y="267"/>
                  </a:lnTo>
                  <a:lnTo>
                    <a:pt x="185" y="251"/>
                  </a:lnTo>
                  <a:lnTo>
                    <a:pt x="222" y="231"/>
                  </a:lnTo>
                  <a:lnTo>
                    <a:pt x="252" y="213"/>
                  </a:lnTo>
                  <a:lnTo>
                    <a:pt x="281" y="194"/>
                  </a:lnTo>
                  <a:lnTo>
                    <a:pt x="307" y="171"/>
                  </a:lnTo>
                  <a:lnTo>
                    <a:pt x="338" y="148"/>
                  </a:lnTo>
                  <a:lnTo>
                    <a:pt x="372" y="119"/>
                  </a:lnTo>
                  <a:lnTo>
                    <a:pt x="405" y="88"/>
                  </a:lnTo>
                  <a:lnTo>
                    <a:pt x="434" y="62"/>
                  </a:lnTo>
                  <a:lnTo>
                    <a:pt x="469" y="30"/>
                  </a:lnTo>
                  <a:lnTo>
                    <a:pt x="494" y="0"/>
                  </a:lnTo>
                  <a:lnTo>
                    <a:pt x="521" y="13"/>
                  </a:lnTo>
                  <a:lnTo>
                    <a:pt x="548" y="28"/>
                  </a:lnTo>
                  <a:lnTo>
                    <a:pt x="577" y="41"/>
                  </a:lnTo>
                  <a:lnTo>
                    <a:pt x="611" y="55"/>
                  </a:lnTo>
                  <a:lnTo>
                    <a:pt x="646" y="69"/>
                  </a:lnTo>
                  <a:lnTo>
                    <a:pt x="678" y="80"/>
                  </a:lnTo>
                  <a:lnTo>
                    <a:pt x="709" y="89"/>
                  </a:lnTo>
                  <a:lnTo>
                    <a:pt x="744" y="100"/>
                  </a:lnTo>
                  <a:lnTo>
                    <a:pt x="781" y="109"/>
                  </a:lnTo>
                  <a:lnTo>
                    <a:pt x="819" y="119"/>
                  </a:lnTo>
                  <a:lnTo>
                    <a:pt x="854" y="128"/>
                  </a:lnTo>
                  <a:lnTo>
                    <a:pt x="888" y="137"/>
                  </a:lnTo>
                  <a:lnTo>
                    <a:pt x="925" y="143"/>
                  </a:lnTo>
                  <a:lnTo>
                    <a:pt x="960" y="151"/>
                  </a:lnTo>
                  <a:lnTo>
                    <a:pt x="993" y="158"/>
                  </a:lnTo>
                  <a:lnTo>
                    <a:pt x="1032" y="166"/>
                  </a:lnTo>
                  <a:lnTo>
                    <a:pt x="1085" y="172"/>
                  </a:lnTo>
                  <a:lnTo>
                    <a:pt x="725" y="234"/>
                  </a:lnTo>
                  <a:lnTo>
                    <a:pt x="749" y="282"/>
                  </a:lnTo>
                  <a:lnTo>
                    <a:pt x="777" y="318"/>
                  </a:lnTo>
                  <a:lnTo>
                    <a:pt x="828" y="385"/>
                  </a:lnTo>
                  <a:lnTo>
                    <a:pt x="858" y="415"/>
                  </a:lnTo>
                  <a:lnTo>
                    <a:pt x="888" y="445"/>
                  </a:lnTo>
                  <a:lnTo>
                    <a:pt x="942" y="496"/>
                  </a:lnTo>
                  <a:lnTo>
                    <a:pt x="975" y="526"/>
                  </a:lnTo>
                  <a:lnTo>
                    <a:pt x="1014" y="562"/>
                  </a:lnTo>
                  <a:lnTo>
                    <a:pt x="1050" y="589"/>
                  </a:lnTo>
                  <a:lnTo>
                    <a:pt x="1080" y="613"/>
                  </a:lnTo>
                  <a:lnTo>
                    <a:pt x="1110" y="636"/>
                  </a:lnTo>
                  <a:lnTo>
                    <a:pt x="1146" y="659"/>
                  </a:lnTo>
                  <a:lnTo>
                    <a:pt x="1185" y="683"/>
                  </a:lnTo>
                  <a:lnTo>
                    <a:pt x="1224" y="701"/>
                  </a:lnTo>
                  <a:lnTo>
                    <a:pt x="1262" y="722"/>
                  </a:lnTo>
                  <a:lnTo>
                    <a:pt x="1310" y="740"/>
                  </a:lnTo>
                  <a:lnTo>
                    <a:pt x="1354" y="755"/>
                  </a:lnTo>
                  <a:lnTo>
                    <a:pt x="1405" y="767"/>
                  </a:lnTo>
                  <a:lnTo>
                    <a:pt x="1453" y="779"/>
                  </a:lnTo>
                  <a:lnTo>
                    <a:pt x="1504" y="791"/>
                  </a:lnTo>
                  <a:lnTo>
                    <a:pt x="1557" y="800"/>
                  </a:lnTo>
                  <a:lnTo>
                    <a:pt x="1645" y="81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3" name="Group 21"/>
          <p:cNvGrpSpPr>
            <a:grpSpLocks/>
          </p:cNvGrpSpPr>
          <p:nvPr/>
        </p:nvGrpSpPr>
        <p:grpSpPr bwMode="auto">
          <a:xfrm rot="10321606">
            <a:off x="6304247" y="1238488"/>
            <a:ext cx="1709372" cy="1817971"/>
            <a:chOff x="3240" y="2229"/>
            <a:chExt cx="1645" cy="924"/>
          </a:xfrm>
          <a:solidFill>
            <a:schemeClr val="tx2"/>
          </a:solidFill>
        </p:grpSpPr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932" y="2543"/>
              <a:ext cx="951" cy="606"/>
            </a:xfrm>
            <a:custGeom>
              <a:avLst/>
              <a:gdLst/>
              <a:ahLst/>
              <a:cxnLst>
                <a:cxn ang="0">
                  <a:pos x="951" y="606"/>
                </a:cxn>
                <a:cxn ang="0">
                  <a:pos x="951" y="562"/>
                </a:cxn>
                <a:cxn ang="0">
                  <a:pos x="882" y="550"/>
                </a:cxn>
                <a:cxn ang="0">
                  <a:pos x="820" y="535"/>
                </a:cxn>
                <a:cxn ang="0">
                  <a:pos x="763" y="517"/>
                </a:cxn>
                <a:cxn ang="0">
                  <a:pos x="704" y="499"/>
                </a:cxn>
                <a:cxn ang="0">
                  <a:pos x="654" y="481"/>
                </a:cxn>
                <a:cxn ang="0">
                  <a:pos x="612" y="463"/>
                </a:cxn>
                <a:cxn ang="0">
                  <a:pos x="573" y="446"/>
                </a:cxn>
                <a:cxn ang="0">
                  <a:pos x="528" y="426"/>
                </a:cxn>
                <a:cxn ang="0">
                  <a:pos x="489" y="402"/>
                </a:cxn>
                <a:cxn ang="0">
                  <a:pos x="444" y="372"/>
                </a:cxn>
                <a:cxn ang="0">
                  <a:pos x="408" y="345"/>
                </a:cxn>
                <a:cxn ang="0">
                  <a:pos x="372" y="318"/>
                </a:cxn>
                <a:cxn ang="0">
                  <a:pos x="339" y="288"/>
                </a:cxn>
                <a:cxn ang="0">
                  <a:pos x="297" y="252"/>
                </a:cxn>
                <a:cxn ang="0">
                  <a:pos x="252" y="210"/>
                </a:cxn>
                <a:cxn ang="0">
                  <a:pos x="226" y="180"/>
                </a:cxn>
                <a:cxn ang="0">
                  <a:pos x="199" y="148"/>
                </a:cxn>
                <a:cxn ang="0">
                  <a:pos x="172" y="118"/>
                </a:cxn>
                <a:cxn ang="0">
                  <a:pos x="148" y="87"/>
                </a:cxn>
                <a:cxn ang="0">
                  <a:pos x="118" y="39"/>
                </a:cxn>
                <a:cxn ang="0">
                  <a:pos x="100" y="0"/>
                </a:cxn>
                <a:cxn ang="0">
                  <a:pos x="0" y="12"/>
                </a:cxn>
                <a:cxn ang="0">
                  <a:pos x="33" y="78"/>
                </a:cxn>
                <a:cxn ang="0">
                  <a:pos x="82" y="148"/>
                </a:cxn>
                <a:cxn ang="0">
                  <a:pos x="133" y="207"/>
                </a:cxn>
                <a:cxn ang="0">
                  <a:pos x="199" y="270"/>
                </a:cxn>
                <a:cxn ang="0">
                  <a:pos x="288" y="360"/>
                </a:cxn>
                <a:cxn ang="0">
                  <a:pos x="387" y="435"/>
                </a:cxn>
                <a:cxn ang="0">
                  <a:pos x="492" y="499"/>
                </a:cxn>
                <a:cxn ang="0">
                  <a:pos x="585" y="538"/>
                </a:cxn>
                <a:cxn ang="0">
                  <a:pos x="701" y="577"/>
                </a:cxn>
                <a:cxn ang="0">
                  <a:pos x="796" y="592"/>
                </a:cxn>
                <a:cxn ang="0">
                  <a:pos x="951" y="606"/>
                </a:cxn>
              </a:cxnLst>
              <a:rect l="0" t="0" r="r" b="b"/>
              <a:pathLst>
                <a:path w="951" h="606">
                  <a:moveTo>
                    <a:pt x="951" y="606"/>
                  </a:moveTo>
                  <a:lnTo>
                    <a:pt x="951" y="562"/>
                  </a:lnTo>
                  <a:lnTo>
                    <a:pt x="882" y="550"/>
                  </a:lnTo>
                  <a:lnTo>
                    <a:pt x="820" y="535"/>
                  </a:lnTo>
                  <a:lnTo>
                    <a:pt x="763" y="517"/>
                  </a:lnTo>
                  <a:lnTo>
                    <a:pt x="704" y="499"/>
                  </a:lnTo>
                  <a:lnTo>
                    <a:pt x="654" y="481"/>
                  </a:lnTo>
                  <a:lnTo>
                    <a:pt x="612" y="463"/>
                  </a:lnTo>
                  <a:lnTo>
                    <a:pt x="573" y="446"/>
                  </a:lnTo>
                  <a:lnTo>
                    <a:pt x="528" y="426"/>
                  </a:lnTo>
                  <a:lnTo>
                    <a:pt x="489" y="402"/>
                  </a:lnTo>
                  <a:lnTo>
                    <a:pt x="444" y="372"/>
                  </a:lnTo>
                  <a:lnTo>
                    <a:pt x="408" y="345"/>
                  </a:lnTo>
                  <a:lnTo>
                    <a:pt x="372" y="318"/>
                  </a:lnTo>
                  <a:lnTo>
                    <a:pt x="339" y="288"/>
                  </a:lnTo>
                  <a:lnTo>
                    <a:pt x="297" y="252"/>
                  </a:lnTo>
                  <a:lnTo>
                    <a:pt x="252" y="210"/>
                  </a:lnTo>
                  <a:lnTo>
                    <a:pt x="226" y="180"/>
                  </a:lnTo>
                  <a:lnTo>
                    <a:pt x="199" y="148"/>
                  </a:lnTo>
                  <a:lnTo>
                    <a:pt x="172" y="118"/>
                  </a:lnTo>
                  <a:lnTo>
                    <a:pt x="148" y="87"/>
                  </a:lnTo>
                  <a:lnTo>
                    <a:pt x="118" y="39"/>
                  </a:lnTo>
                  <a:lnTo>
                    <a:pt x="100" y="0"/>
                  </a:lnTo>
                  <a:lnTo>
                    <a:pt x="0" y="12"/>
                  </a:lnTo>
                  <a:lnTo>
                    <a:pt x="33" y="78"/>
                  </a:lnTo>
                  <a:lnTo>
                    <a:pt x="82" y="148"/>
                  </a:lnTo>
                  <a:lnTo>
                    <a:pt x="133" y="207"/>
                  </a:lnTo>
                  <a:lnTo>
                    <a:pt x="199" y="270"/>
                  </a:lnTo>
                  <a:lnTo>
                    <a:pt x="288" y="360"/>
                  </a:lnTo>
                  <a:lnTo>
                    <a:pt x="387" y="435"/>
                  </a:lnTo>
                  <a:lnTo>
                    <a:pt x="492" y="499"/>
                  </a:lnTo>
                  <a:lnTo>
                    <a:pt x="585" y="538"/>
                  </a:lnTo>
                  <a:lnTo>
                    <a:pt x="701" y="577"/>
                  </a:lnTo>
                  <a:lnTo>
                    <a:pt x="796" y="592"/>
                  </a:lnTo>
                  <a:lnTo>
                    <a:pt x="951" y="60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240" y="2229"/>
              <a:ext cx="493" cy="435"/>
            </a:xfrm>
            <a:custGeom>
              <a:avLst/>
              <a:gdLst/>
              <a:ahLst/>
              <a:cxnLst>
                <a:cxn ang="0">
                  <a:pos x="493" y="98"/>
                </a:cxn>
                <a:cxn ang="0">
                  <a:pos x="493" y="0"/>
                </a:cxn>
                <a:cxn ang="0">
                  <a:pos x="473" y="25"/>
                </a:cxn>
                <a:cxn ang="0">
                  <a:pos x="451" y="51"/>
                </a:cxn>
                <a:cxn ang="0">
                  <a:pos x="422" y="78"/>
                </a:cxn>
                <a:cxn ang="0">
                  <a:pos x="386" y="109"/>
                </a:cxn>
                <a:cxn ang="0">
                  <a:pos x="351" y="143"/>
                </a:cxn>
                <a:cxn ang="0">
                  <a:pos x="315" y="175"/>
                </a:cxn>
                <a:cxn ang="0">
                  <a:pos x="282" y="202"/>
                </a:cxn>
                <a:cxn ang="0">
                  <a:pos x="252" y="226"/>
                </a:cxn>
                <a:cxn ang="0">
                  <a:pos x="219" y="248"/>
                </a:cxn>
                <a:cxn ang="0">
                  <a:pos x="185" y="270"/>
                </a:cxn>
                <a:cxn ang="0">
                  <a:pos x="145" y="293"/>
                </a:cxn>
                <a:cxn ang="0">
                  <a:pos x="108" y="311"/>
                </a:cxn>
                <a:cxn ang="0">
                  <a:pos x="70" y="327"/>
                </a:cxn>
                <a:cxn ang="0">
                  <a:pos x="30" y="344"/>
                </a:cxn>
                <a:cxn ang="0">
                  <a:pos x="0" y="358"/>
                </a:cxn>
                <a:cxn ang="0">
                  <a:pos x="0" y="435"/>
                </a:cxn>
                <a:cxn ang="0">
                  <a:pos x="54" y="419"/>
                </a:cxn>
                <a:cxn ang="0">
                  <a:pos x="133" y="385"/>
                </a:cxn>
                <a:cxn ang="0">
                  <a:pos x="234" y="342"/>
                </a:cxn>
                <a:cxn ang="0">
                  <a:pos x="308" y="296"/>
                </a:cxn>
                <a:cxn ang="0">
                  <a:pos x="376" y="230"/>
                </a:cxn>
                <a:cxn ang="0">
                  <a:pos x="443" y="175"/>
                </a:cxn>
                <a:cxn ang="0">
                  <a:pos x="493" y="122"/>
                </a:cxn>
                <a:cxn ang="0">
                  <a:pos x="493" y="1"/>
                </a:cxn>
                <a:cxn ang="0">
                  <a:pos x="493" y="3"/>
                </a:cxn>
                <a:cxn ang="0">
                  <a:pos x="493" y="98"/>
                </a:cxn>
              </a:cxnLst>
              <a:rect l="0" t="0" r="r" b="b"/>
              <a:pathLst>
                <a:path w="493" h="435">
                  <a:moveTo>
                    <a:pt x="493" y="98"/>
                  </a:moveTo>
                  <a:lnTo>
                    <a:pt x="493" y="0"/>
                  </a:lnTo>
                  <a:lnTo>
                    <a:pt x="473" y="25"/>
                  </a:lnTo>
                  <a:lnTo>
                    <a:pt x="451" y="51"/>
                  </a:lnTo>
                  <a:lnTo>
                    <a:pt x="422" y="78"/>
                  </a:lnTo>
                  <a:lnTo>
                    <a:pt x="386" y="109"/>
                  </a:lnTo>
                  <a:lnTo>
                    <a:pt x="351" y="143"/>
                  </a:lnTo>
                  <a:lnTo>
                    <a:pt x="315" y="175"/>
                  </a:lnTo>
                  <a:lnTo>
                    <a:pt x="282" y="202"/>
                  </a:lnTo>
                  <a:lnTo>
                    <a:pt x="252" y="226"/>
                  </a:lnTo>
                  <a:lnTo>
                    <a:pt x="219" y="248"/>
                  </a:lnTo>
                  <a:lnTo>
                    <a:pt x="185" y="270"/>
                  </a:lnTo>
                  <a:lnTo>
                    <a:pt x="145" y="293"/>
                  </a:lnTo>
                  <a:lnTo>
                    <a:pt x="108" y="311"/>
                  </a:lnTo>
                  <a:lnTo>
                    <a:pt x="70" y="327"/>
                  </a:lnTo>
                  <a:lnTo>
                    <a:pt x="30" y="344"/>
                  </a:lnTo>
                  <a:lnTo>
                    <a:pt x="0" y="358"/>
                  </a:lnTo>
                  <a:lnTo>
                    <a:pt x="0" y="435"/>
                  </a:lnTo>
                  <a:lnTo>
                    <a:pt x="54" y="419"/>
                  </a:lnTo>
                  <a:lnTo>
                    <a:pt x="133" y="385"/>
                  </a:lnTo>
                  <a:lnTo>
                    <a:pt x="234" y="342"/>
                  </a:lnTo>
                  <a:lnTo>
                    <a:pt x="308" y="296"/>
                  </a:lnTo>
                  <a:lnTo>
                    <a:pt x="376" y="230"/>
                  </a:lnTo>
                  <a:lnTo>
                    <a:pt x="443" y="175"/>
                  </a:lnTo>
                  <a:lnTo>
                    <a:pt x="493" y="122"/>
                  </a:lnTo>
                  <a:lnTo>
                    <a:pt x="493" y="1"/>
                  </a:lnTo>
                  <a:lnTo>
                    <a:pt x="493" y="3"/>
                  </a:lnTo>
                  <a:lnTo>
                    <a:pt x="493" y="9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735" y="2230"/>
              <a:ext cx="589" cy="270"/>
            </a:xfrm>
            <a:custGeom>
              <a:avLst/>
              <a:gdLst/>
              <a:ahLst/>
              <a:cxnLst>
                <a:cxn ang="0">
                  <a:pos x="589" y="270"/>
                </a:cxn>
                <a:cxn ang="0">
                  <a:pos x="589" y="187"/>
                </a:cxn>
                <a:cxn ang="0">
                  <a:pos x="551" y="180"/>
                </a:cxn>
                <a:cxn ang="0">
                  <a:pos x="512" y="173"/>
                </a:cxn>
                <a:cxn ang="0">
                  <a:pos x="475" y="164"/>
                </a:cxn>
                <a:cxn ang="0">
                  <a:pos x="437" y="155"/>
                </a:cxn>
                <a:cxn ang="0">
                  <a:pos x="393" y="144"/>
                </a:cxn>
                <a:cxn ang="0">
                  <a:pos x="345" y="132"/>
                </a:cxn>
                <a:cxn ang="0">
                  <a:pos x="285" y="114"/>
                </a:cxn>
                <a:cxn ang="0">
                  <a:pos x="227" y="97"/>
                </a:cxn>
                <a:cxn ang="0">
                  <a:pos x="189" y="85"/>
                </a:cxn>
                <a:cxn ang="0">
                  <a:pos x="144" y="68"/>
                </a:cxn>
                <a:cxn ang="0">
                  <a:pos x="95" y="47"/>
                </a:cxn>
                <a:cxn ang="0">
                  <a:pos x="51" y="27"/>
                </a:cxn>
                <a:cxn ang="0">
                  <a:pos x="19" y="11"/>
                </a:cxn>
                <a:cxn ang="0">
                  <a:pos x="0" y="0"/>
                </a:cxn>
                <a:cxn ang="0">
                  <a:pos x="0" y="103"/>
                </a:cxn>
                <a:cxn ang="0">
                  <a:pos x="37" y="129"/>
                </a:cxn>
                <a:cxn ang="0">
                  <a:pos x="111" y="165"/>
                </a:cxn>
                <a:cxn ang="0">
                  <a:pos x="197" y="201"/>
                </a:cxn>
                <a:cxn ang="0">
                  <a:pos x="274" y="221"/>
                </a:cxn>
                <a:cxn ang="0">
                  <a:pos x="363" y="246"/>
                </a:cxn>
                <a:cxn ang="0">
                  <a:pos x="452" y="263"/>
                </a:cxn>
                <a:cxn ang="0">
                  <a:pos x="515" y="269"/>
                </a:cxn>
                <a:cxn ang="0">
                  <a:pos x="589" y="270"/>
                </a:cxn>
              </a:cxnLst>
              <a:rect l="0" t="0" r="r" b="b"/>
              <a:pathLst>
                <a:path w="589" h="270">
                  <a:moveTo>
                    <a:pt x="589" y="270"/>
                  </a:moveTo>
                  <a:lnTo>
                    <a:pt x="589" y="187"/>
                  </a:lnTo>
                  <a:lnTo>
                    <a:pt x="551" y="180"/>
                  </a:lnTo>
                  <a:lnTo>
                    <a:pt x="512" y="173"/>
                  </a:lnTo>
                  <a:lnTo>
                    <a:pt x="475" y="164"/>
                  </a:lnTo>
                  <a:lnTo>
                    <a:pt x="437" y="155"/>
                  </a:lnTo>
                  <a:lnTo>
                    <a:pt x="393" y="144"/>
                  </a:lnTo>
                  <a:lnTo>
                    <a:pt x="345" y="132"/>
                  </a:lnTo>
                  <a:lnTo>
                    <a:pt x="285" y="114"/>
                  </a:lnTo>
                  <a:lnTo>
                    <a:pt x="227" y="97"/>
                  </a:lnTo>
                  <a:lnTo>
                    <a:pt x="189" y="85"/>
                  </a:lnTo>
                  <a:lnTo>
                    <a:pt x="144" y="68"/>
                  </a:lnTo>
                  <a:lnTo>
                    <a:pt x="95" y="47"/>
                  </a:lnTo>
                  <a:lnTo>
                    <a:pt x="51" y="27"/>
                  </a:lnTo>
                  <a:lnTo>
                    <a:pt x="19" y="11"/>
                  </a:lnTo>
                  <a:lnTo>
                    <a:pt x="0" y="0"/>
                  </a:lnTo>
                  <a:lnTo>
                    <a:pt x="0" y="103"/>
                  </a:lnTo>
                  <a:lnTo>
                    <a:pt x="37" y="129"/>
                  </a:lnTo>
                  <a:lnTo>
                    <a:pt x="111" y="165"/>
                  </a:lnTo>
                  <a:lnTo>
                    <a:pt x="197" y="201"/>
                  </a:lnTo>
                  <a:lnTo>
                    <a:pt x="274" y="221"/>
                  </a:lnTo>
                  <a:lnTo>
                    <a:pt x="363" y="246"/>
                  </a:lnTo>
                  <a:lnTo>
                    <a:pt x="452" y="263"/>
                  </a:lnTo>
                  <a:lnTo>
                    <a:pt x="515" y="269"/>
                  </a:lnTo>
                  <a:lnTo>
                    <a:pt x="589" y="27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240" y="2329"/>
              <a:ext cx="1645" cy="824"/>
            </a:xfrm>
            <a:custGeom>
              <a:avLst/>
              <a:gdLst/>
              <a:ahLst/>
              <a:cxnLst>
                <a:cxn ang="0">
                  <a:pos x="1554" y="824"/>
                </a:cxn>
                <a:cxn ang="0">
                  <a:pos x="1456" y="824"/>
                </a:cxn>
                <a:cxn ang="0">
                  <a:pos x="1354" y="817"/>
                </a:cxn>
                <a:cxn ang="0">
                  <a:pos x="1259" y="803"/>
                </a:cxn>
                <a:cxn ang="0">
                  <a:pos x="1149" y="779"/>
                </a:cxn>
                <a:cxn ang="0">
                  <a:pos x="1044" y="746"/>
                </a:cxn>
                <a:cxn ang="0">
                  <a:pos x="933" y="701"/>
                </a:cxn>
                <a:cxn ang="0">
                  <a:pos x="834" y="654"/>
                </a:cxn>
                <a:cxn ang="0">
                  <a:pos x="740" y="607"/>
                </a:cxn>
                <a:cxn ang="0">
                  <a:pos x="644" y="553"/>
                </a:cxn>
                <a:cxn ang="0">
                  <a:pos x="554" y="493"/>
                </a:cxn>
                <a:cxn ang="0">
                  <a:pos x="467" y="424"/>
                </a:cxn>
                <a:cxn ang="0">
                  <a:pos x="396" y="355"/>
                </a:cxn>
                <a:cxn ang="0">
                  <a:pos x="348" y="291"/>
                </a:cxn>
                <a:cxn ang="0">
                  <a:pos x="49" y="312"/>
                </a:cxn>
                <a:cxn ang="0">
                  <a:pos x="151" y="267"/>
                </a:cxn>
                <a:cxn ang="0">
                  <a:pos x="222" y="231"/>
                </a:cxn>
                <a:cxn ang="0">
                  <a:pos x="281" y="194"/>
                </a:cxn>
                <a:cxn ang="0">
                  <a:pos x="338" y="148"/>
                </a:cxn>
                <a:cxn ang="0">
                  <a:pos x="405" y="88"/>
                </a:cxn>
                <a:cxn ang="0">
                  <a:pos x="469" y="30"/>
                </a:cxn>
                <a:cxn ang="0">
                  <a:pos x="521" y="13"/>
                </a:cxn>
                <a:cxn ang="0">
                  <a:pos x="577" y="41"/>
                </a:cxn>
                <a:cxn ang="0">
                  <a:pos x="646" y="69"/>
                </a:cxn>
                <a:cxn ang="0">
                  <a:pos x="709" y="89"/>
                </a:cxn>
                <a:cxn ang="0">
                  <a:pos x="781" y="109"/>
                </a:cxn>
                <a:cxn ang="0">
                  <a:pos x="854" y="128"/>
                </a:cxn>
                <a:cxn ang="0">
                  <a:pos x="925" y="143"/>
                </a:cxn>
                <a:cxn ang="0">
                  <a:pos x="993" y="158"/>
                </a:cxn>
                <a:cxn ang="0">
                  <a:pos x="1085" y="172"/>
                </a:cxn>
                <a:cxn ang="0">
                  <a:pos x="749" y="282"/>
                </a:cxn>
                <a:cxn ang="0">
                  <a:pos x="828" y="385"/>
                </a:cxn>
                <a:cxn ang="0">
                  <a:pos x="888" y="445"/>
                </a:cxn>
                <a:cxn ang="0">
                  <a:pos x="975" y="526"/>
                </a:cxn>
                <a:cxn ang="0">
                  <a:pos x="1050" y="589"/>
                </a:cxn>
                <a:cxn ang="0">
                  <a:pos x="1110" y="636"/>
                </a:cxn>
                <a:cxn ang="0">
                  <a:pos x="1185" y="683"/>
                </a:cxn>
                <a:cxn ang="0">
                  <a:pos x="1262" y="722"/>
                </a:cxn>
                <a:cxn ang="0">
                  <a:pos x="1354" y="755"/>
                </a:cxn>
                <a:cxn ang="0">
                  <a:pos x="1453" y="779"/>
                </a:cxn>
                <a:cxn ang="0">
                  <a:pos x="1557" y="800"/>
                </a:cxn>
              </a:cxnLst>
              <a:rect l="0" t="0" r="r" b="b"/>
              <a:pathLst>
                <a:path w="1645" h="824">
                  <a:moveTo>
                    <a:pt x="1645" y="817"/>
                  </a:moveTo>
                  <a:lnTo>
                    <a:pt x="1554" y="824"/>
                  </a:lnTo>
                  <a:lnTo>
                    <a:pt x="1510" y="824"/>
                  </a:lnTo>
                  <a:lnTo>
                    <a:pt x="1456" y="824"/>
                  </a:lnTo>
                  <a:lnTo>
                    <a:pt x="1405" y="820"/>
                  </a:lnTo>
                  <a:lnTo>
                    <a:pt x="1354" y="817"/>
                  </a:lnTo>
                  <a:lnTo>
                    <a:pt x="1304" y="811"/>
                  </a:lnTo>
                  <a:lnTo>
                    <a:pt x="1259" y="803"/>
                  </a:lnTo>
                  <a:lnTo>
                    <a:pt x="1209" y="794"/>
                  </a:lnTo>
                  <a:lnTo>
                    <a:pt x="1149" y="779"/>
                  </a:lnTo>
                  <a:lnTo>
                    <a:pt x="1095" y="761"/>
                  </a:lnTo>
                  <a:lnTo>
                    <a:pt x="1044" y="746"/>
                  </a:lnTo>
                  <a:lnTo>
                    <a:pt x="987" y="725"/>
                  </a:lnTo>
                  <a:lnTo>
                    <a:pt x="933" y="701"/>
                  </a:lnTo>
                  <a:lnTo>
                    <a:pt x="879" y="677"/>
                  </a:lnTo>
                  <a:lnTo>
                    <a:pt x="834" y="654"/>
                  </a:lnTo>
                  <a:lnTo>
                    <a:pt x="783" y="630"/>
                  </a:lnTo>
                  <a:lnTo>
                    <a:pt x="740" y="607"/>
                  </a:lnTo>
                  <a:lnTo>
                    <a:pt x="692" y="580"/>
                  </a:lnTo>
                  <a:lnTo>
                    <a:pt x="644" y="553"/>
                  </a:lnTo>
                  <a:lnTo>
                    <a:pt x="596" y="520"/>
                  </a:lnTo>
                  <a:lnTo>
                    <a:pt x="554" y="493"/>
                  </a:lnTo>
                  <a:lnTo>
                    <a:pt x="509" y="457"/>
                  </a:lnTo>
                  <a:lnTo>
                    <a:pt x="467" y="424"/>
                  </a:lnTo>
                  <a:lnTo>
                    <a:pt x="428" y="391"/>
                  </a:lnTo>
                  <a:lnTo>
                    <a:pt x="396" y="355"/>
                  </a:lnTo>
                  <a:lnTo>
                    <a:pt x="369" y="324"/>
                  </a:lnTo>
                  <a:lnTo>
                    <a:pt x="348" y="291"/>
                  </a:lnTo>
                  <a:lnTo>
                    <a:pt x="0" y="336"/>
                  </a:lnTo>
                  <a:lnTo>
                    <a:pt x="49" y="312"/>
                  </a:lnTo>
                  <a:lnTo>
                    <a:pt x="106" y="288"/>
                  </a:lnTo>
                  <a:lnTo>
                    <a:pt x="151" y="267"/>
                  </a:lnTo>
                  <a:lnTo>
                    <a:pt x="185" y="251"/>
                  </a:lnTo>
                  <a:lnTo>
                    <a:pt x="222" y="231"/>
                  </a:lnTo>
                  <a:lnTo>
                    <a:pt x="252" y="213"/>
                  </a:lnTo>
                  <a:lnTo>
                    <a:pt x="281" y="194"/>
                  </a:lnTo>
                  <a:lnTo>
                    <a:pt x="307" y="171"/>
                  </a:lnTo>
                  <a:lnTo>
                    <a:pt x="338" y="148"/>
                  </a:lnTo>
                  <a:lnTo>
                    <a:pt x="372" y="119"/>
                  </a:lnTo>
                  <a:lnTo>
                    <a:pt x="405" y="88"/>
                  </a:lnTo>
                  <a:lnTo>
                    <a:pt x="434" y="62"/>
                  </a:lnTo>
                  <a:lnTo>
                    <a:pt x="469" y="30"/>
                  </a:lnTo>
                  <a:lnTo>
                    <a:pt x="494" y="0"/>
                  </a:lnTo>
                  <a:lnTo>
                    <a:pt x="521" y="13"/>
                  </a:lnTo>
                  <a:lnTo>
                    <a:pt x="548" y="28"/>
                  </a:lnTo>
                  <a:lnTo>
                    <a:pt x="577" y="41"/>
                  </a:lnTo>
                  <a:lnTo>
                    <a:pt x="611" y="55"/>
                  </a:lnTo>
                  <a:lnTo>
                    <a:pt x="646" y="69"/>
                  </a:lnTo>
                  <a:lnTo>
                    <a:pt x="678" y="80"/>
                  </a:lnTo>
                  <a:lnTo>
                    <a:pt x="709" y="89"/>
                  </a:lnTo>
                  <a:lnTo>
                    <a:pt x="744" y="100"/>
                  </a:lnTo>
                  <a:lnTo>
                    <a:pt x="781" y="109"/>
                  </a:lnTo>
                  <a:lnTo>
                    <a:pt x="819" y="119"/>
                  </a:lnTo>
                  <a:lnTo>
                    <a:pt x="854" y="128"/>
                  </a:lnTo>
                  <a:lnTo>
                    <a:pt x="888" y="137"/>
                  </a:lnTo>
                  <a:lnTo>
                    <a:pt x="925" y="143"/>
                  </a:lnTo>
                  <a:lnTo>
                    <a:pt x="960" y="151"/>
                  </a:lnTo>
                  <a:lnTo>
                    <a:pt x="993" y="158"/>
                  </a:lnTo>
                  <a:lnTo>
                    <a:pt x="1032" y="166"/>
                  </a:lnTo>
                  <a:lnTo>
                    <a:pt x="1085" y="172"/>
                  </a:lnTo>
                  <a:lnTo>
                    <a:pt x="725" y="234"/>
                  </a:lnTo>
                  <a:lnTo>
                    <a:pt x="749" y="282"/>
                  </a:lnTo>
                  <a:lnTo>
                    <a:pt x="777" y="318"/>
                  </a:lnTo>
                  <a:lnTo>
                    <a:pt x="828" y="385"/>
                  </a:lnTo>
                  <a:lnTo>
                    <a:pt x="858" y="415"/>
                  </a:lnTo>
                  <a:lnTo>
                    <a:pt x="888" y="445"/>
                  </a:lnTo>
                  <a:lnTo>
                    <a:pt x="942" y="496"/>
                  </a:lnTo>
                  <a:lnTo>
                    <a:pt x="975" y="526"/>
                  </a:lnTo>
                  <a:lnTo>
                    <a:pt x="1014" y="562"/>
                  </a:lnTo>
                  <a:lnTo>
                    <a:pt x="1050" y="589"/>
                  </a:lnTo>
                  <a:lnTo>
                    <a:pt x="1080" y="613"/>
                  </a:lnTo>
                  <a:lnTo>
                    <a:pt x="1110" y="636"/>
                  </a:lnTo>
                  <a:lnTo>
                    <a:pt x="1146" y="659"/>
                  </a:lnTo>
                  <a:lnTo>
                    <a:pt x="1185" y="683"/>
                  </a:lnTo>
                  <a:lnTo>
                    <a:pt x="1224" y="701"/>
                  </a:lnTo>
                  <a:lnTo>
                    <a:pt x="1262" y="722"/>
                  </a:lnTo>
                  <a:lnTo>
                    <a:pt x="1310" y="740"/>
                  </a:lnTo>
                  <a:lnTo>
                    <a:pt x="1354" y="755"/>
                  </a:lnTo>
                  <a:lnTo>
                    <a:pt x="1405" y="767"/>
                  </a:lnTo>
                  <a:lnTo>
                    <a:pt x="1453" y="779"/>
                  </a:lnTo>
                  <a:lnTo>
                    <a:pt x="1504" y="791"/>
                  </a:lnTo>
                  <a:lnTo>
                    <a:pt x="1557" y="800"/>
                  </a:lnTo>
                  <a:lnTo>
                    <a:pt x="1645" y="81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FF0000"/>
                </a:solidFill>
              </a:endParaRPr>
            </a:p>
          </p:txBody>
        </p:sp>
      </p:grp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6482615" y="3023920"/>
            <a:ext cx="2448272" cy="156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51" tIns="45675" rIns="91351" bIns="45675" anchor="ctr">
            <a:spAutoFit/>
          </a:bodyPr>
          <a:lstStyle/>
          <a:p>
            <a:pPr algn="ctr">
              <a:defRPr/>
            </a:pPr>
            <a:r>
              <a:rPr lang="pt-BR" sz="4000" b="1" dirty="0" smtClean="0">
                <a:latin typeface="Myriad Pro" panose="020B0503030403020204" pitchFamily="34" charset="0"/>
                <a:sym typeface="Wingdings" pitchFamily="2" charset="2"/>
              </a:rPr>
              <a:t>AFETO</a:t>
            </a:r>
          </a:p>
          <a:p>
            <a:pPr algn="ctr">
              <a:defRPr/>
            </a:pPr>
            <a:r>
              <a:rPr lang="pt-BR" sz="2800" dirty="0" smtClean="0">
                <a:latin typeface="Myriad Pro" panose="020B0503030403020204" pitchFamily="34" charset="0"/>
                <a:sym typeface="Wingdings" pitchFamily="2" charset="2"/>
              </a:rPr>
              <a:t>Emoção</a:t>
            </a:r>
          </a:p>
          <a:p>
            <a:pPr algn="ctr">
              <a:defRPr/>
            </a:pPr>
            <a:r>
              <a:rPr lang="pt-BR" sz="2800" dirty="0" smtClean="0">
                <a:latin typeface="Myriad Pro" panose="020B0503030403020204" pitchFamily="34" charset="0"/>
                <a:sym typeface="Wingdings" pitchFamily="2" charset="2"/>
              </a:rPr>
              <a:t>Sentimento</a:t>
            </a:r>
            <a:endParaRPr lang="pt-BR" sz="2800" dirty="0">
              <a:latin typeface="Myriad Pro" panose="020B0503030403020204" pitchFamily="34" charset="0"/>
              <a:sym typeface="Wingdings" pitchFamily="2" charset="2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3242255" y="5097873"/>
            <a:ext cx="3881620" cy="163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51" tIns="45675" rIns="91351" bIns="45675" anchor="ctr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latin typeface="Myriad Pro" panose="020B0503030403020204" pitchFamily="34" charset="0"/>
              </a:rPr>
              <a:t>COMPORTAMENTO</a:t>
            </a:r>
            <a:endParaRPr lang="pt-BR" sz="2800" b="1" dirty="0">
              <a:latin typeface="Myriad Pro" panose="020B0503030403020204" pitchFamily="34" charset="0"/>
            </a:endParaRPr>
          </a:p>
          <a:p>
            <a:pPr algn="ctr">
              <a:defRPr/>
            </a:pPr>
            <a:r>
              <a:rPr lang="pt-BR" sz="2400" dirty="0" smtClean="0">
                <a:latin typeface="Myriad Pro" panose="020B0503030403020204" pitchFamily="34" charset="0"/>
              </a:rPr>
              <a:t>Conduta</a:t>
            </a:r>
          </a:p>
          <a:p>
            <a:pPr algn="ctr">
              <a:defRPr/>
            </a:pPr>
            <a:r>
              <a:rPr lang="pt-BR" sz="2400" dirty="0" smtClean="0">
                <a:latin typeface="Myriad Pro" panose="020B0503030403020204" pitchFamily="34" charset="0"/>
              </a:rPr>
              <a:t>Tomadas </a:t>
            </a:r>
            <a:r>
              <a:rPr lang="pt-BR" sz="2400" dirty="0">
                <a:latin typeface="Myriad Pro" panose="020B0503030403020204" pitchFamily="34" charset="0"/>
              </a:rPr>
              <a:t>de </a:t>
            </a:r>
            <a:r>
              <a:rPr lang="pt-BR" sz="2400" dirty="0" smtClean="0">
                <a:latin typeface="Myriad Pro" panose="020B0503030403020204" pitchFamily="34" charset="0"/>
              </a:rPr>
              <a:t>decisão</a:t>
            </a:r>
          </a:p>
          <a:p>
            <a:pPr algn="ctr">
              <a:defRPr/>
            </a:pPr>
            <a:r>
              <a:rPr lang="pt-BR" sz="2400" dirty="0" smtClean="0">
                <a:latin typeface="Myriad Pro" panose="020B0503030403020204" pitchFamily="34" charset="0"/>
              </a:rPr>
              <a:t>Solução </a:t>
            </a:r>
            <a:r>
              <a:rPr lang="pt-BR" sz="2400" dirty="0">
                <a:latin typeface="Myriad Pro" panose="020B0503030403020204" pitchFamily="34" charset="0"/>
              </a:rPr>
              <a:t>de conflitos</a:t>
            </a: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-70113" y="2530644"/>
            <a:ext cx="3384376" cy="163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51" tIns="45675" rIns="91351" bIns="45675" anchor="ctr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latin typeface="Myriad Pro" panose="020B0503030403020204" pitchFamily="34" charset="0"/>
                <a:sym typeface="Wingdings" pitchFamily="2" charset="2"/>
              </a:rPr>
              <a:t>EXPERIÊNCIA</a:t>
            </a:r>
          </a:p>
          <a:p>
            <a:pPr algn="ctr">
              <a:defRPr/>
            </a:pPr>
            <a:r>
              <a:rPr lang="pt-BR" sz="2400" dirty="0" smtClean="0">
                <a:latin typeface="Myriad Pro" panose="020B0503030403020204" pitchFamily="34" charset="0"/>
                <a:sym typeface="Wingdings" pitchFamily="2" charset="2"/>
              </a:rPr>
              <a:t>Realidade</a:t>
            </a:r>
          </a:p>
          <a:p>
            <a:pPr algn="ctr">
              <a:defRPr/>
            </a:pPr>
            <a:r>
              <a:rPr lang="pt-BR" sz="2400" dirty="0" smtClean="0">
                <a:latin typeface="Myriad Pro" panose="020B0503030403020204" pitchFamily="34" charset="0"/>
                <a:sym typeface="Wingdings" pitchFamily="2" charset="2"/>
              </a:rPr>
              <a:t>verdade</a:t>
            </a:r>
          </a:p>
          <a:p>
            <a:pPr algn="ctr">
              <a:defRPr/>
            </a:pPr>
            <a:r>
              <a:rPr lang="pt-BR" sz="2400" dirty="0" smtClean="0">
                <a:latin typeface="Myriad Pro" panose="020B0503030403020204" pitchFamily="34" charset="0"/>
                <a:sym typeface="Wingdings" pitchFamily="2" charset="2"/>
              </a:rPr>
              <a:t>Conhecimento</a:t>
            </a:r>
            <a:endParaRPr lang="pt-BR" sz="2400" dirty="0">
              <a:latin typeface="Myriad Pro" panose="020B0503030403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1571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85" y="5581132"/>
            <a:ext cx="9140829" cy="127686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07221" y="2187903"/>
            <a:ext cx="81678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Myriad Pro" panose="020B0503030403020204" pitchFamily="34" charset="0"/>
              </a:rPr>
              <a:t>“Eu sou incapaz” ou “Eu sou </a:t>
            </a:r>
            <a:r>
              <a:rPr lang="pt-BR" sz="2000" dirty="0" smtClean="0">
                <a:latin typeface="Myriad Pro" panose="020B0503030403020204" pitchFamily="34" charset="0"/>
              </a:rPr>
              <a:t>capaz”</a:t>
            </a:r>
            <a:endParaRPr lang="pt-BR" sz="2000" dirty="0">
              <a:latin typeface="Myriad Pro" panose="020B0503030403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Myriad Pro" panose="020B0503030403020204" pitchFamily="34" charset="0"/>
              </a:rPr>
              <a:t>“Eu sou inseguro</a:t>
            </a:r>
            <a:r>
              <a:rPr lang="pt-BR" sz="2000" dirty="0" smtClean="0">
                <a:latin typeface="Myriad Pro" panose="020B0503030403020204" pitchFamily="34" charset="0"/>
              </a:rPr>
              <a:t>” </a:t>
            </a:r>
            <a:r>
              <a:rPr lang="pt-BR" sz="2000" dirty="0">
                <a:latin typeface="Myriad Pro" panose="020B0503030403020204" pitchFamily="34" charset="0"/>
              </a:rPr>
              <a:t>ou “Eu sou </a:t>
            </a:r>
            <a:r>
              <a:rPr lang="pt-BR" sz="2000" dirty="0" smtClean="0">
                <a:latin typeface="Myriad Pro" panose="020B0503030403020204" pitchFamily="34" charset="0"/>
              </a:rPr>
              <a:t>seguro</a:t>
            </a:r>
            <a:r>
              <a:rPr lang="pt-BR" sz="2000" dirty="0">
                <a:latin typeface="Myriad Pro" panose="020B0503030403020204" pitchFamily="34" charset="0"/>
              </a:rPr>
              <a:t>”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Myriad Pro" panose="020B0503030403020204" pitchFamily="34" charset="0"/>
              </a:rPr>
              <a:t>“Não importa o quanto eu faça ou tente, nunca está bom o suficiente</a:t>
            </a:r>
            <a:r>
              <a:rPr lang="pt-BR" sz="2000" dirty="0" smtClean="0">
                <a:latin typeface="Myriad Pro" panose="020B0503030403020204" pitchFamily="34" charset="0"/>
              </a:rPr>
              <a:t>”</a:t>
            </a:r>
            <a:endParaRPr lang="pt-BR" sz="2000" dirty="0">
              <a:latin typeface="Myriad Pro" panose="020B0503030403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Myriad Pro" panose="020B0503030403020204" pitchFamily="34" charset="0"/>
              </a:rPr>
              <a:t>“O que eu faço não é realmente importante</a:t>
            </a:r>
            <a:r>
              <a:rPr lang="pt-BR" sz="2000" dirty="0" smtClean="0">
                <a:latin typeface="Myriad Pro" panose="020B0503030403020204" pitchFamily="34" charset="0"/>
              </a:rPr>
              <a:t>”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Myriad Pro" panose="020B0503030403020204" pitchFamily="34" charset="0"/>
              </a:rPr>
              <a:t>“O que eu faço </a:t>
            </a:r>
            <a:r>
              <a:rPr lang="pt-BR" sz="2000" dirty="0" smtClean="0">
                <a:latin typeface="Myriad Pro" panose="020B0503030403020204" pitchFamily="34" charset="0"/>
              </a:rPr>
              <a:t>é </a:t>
            </a:r>
            <a:r>
              <a:rPr lang="pt-BR" sz="2000" dirty="0">
                <a:latin typeface="Myriad Pro" panose="020B0503030403020204" pitchFamily="34" charset="0"/>
              </a:rPr>
              <a:t>realmente importante</a:t>
            </a:r>
            <a:r>
              <a:rPr lang="pt-BR" sz="2000" dirty="0" smtClean="0">
                <a:latin typeface="Myriad Pro" panose="020B0503030403020204" pitchFamily="34" charset="0"/>
              </a:rPr>
              <a:t>”</a:t>
            </a:r>
            <a:endParaRPr lang="pt-BR" sz="2000" dirty="0">
              <a:latin typeface="Myriad Pro" panose="020B0503030403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Myriad Pro" panose="020B0503030403020204" pitchFamily="34" charset="0"/>
              </a:rPr>
              <a:t>“As decisões que eu tomo normalmente levam a resultados errados”</a:t>
            </a:r>
          </a:p>
        </p:txBody>
      </p:sp>
      <p:sp>
        <p:nvSpPr>
          <p:cNvPr id="8" name="Retângulo 7"/>
          <p:cNvSpPr/>
          <p:nvPr/>
        </p:nvSpPr>
        <p:spPr>
          <a:xfrm>
            <a:off x="1016617" y="550490"/>
            <a:ext cx="73490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As </a:t>
            </a:r>
            <a:r>
              <a:rPr lang="pt-BR" sz="3200" b="1" dirty="0">
                <a:solidFill>
                  <a:srgbClr val="C00000"/>
                </a:solidFill>
                <a:latin typeface="Myriad Pro" panose="020B0503030403020204" pitchFamily="34" charset="0"/>
              </a:rPr>
              <a:t>crenças moldam nossa noção de </a:t>
            </a:r>
          </a:p>
          <a:p>
            <a:pPr algn="ctr"/>
            <a:r>
              <a:rPr lang="pt-BR" sz="3200" b="1" dirty="0">
                <a:solidFill>
                  <a:srgbClr val="C00000"/>
                </a:solidFill>
                <a:latin typeface="Myriad Pro" panose="020B0503030403020204" pitchFamily="34" charset="0"/>
              </a:rPr>
              <a:t>quem sou </a:t>
            </a:r>
            <a:r>
              <a:rPr lang="pt-BR" sz="32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eu.</a:t>
            </a:r>
            <a:endParaRPr lang="pt-BR" sz="3200" b="1" dirty="0">
              <a:solidFill>
                <a:srgbClr val="C00000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96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85" y="5581132"/>
            <a:ext cx="9140829" cy="127686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67802" y="1540349"/>
            <a:ext cx="7920880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“</a:t>
            </a:r>
            <a:r>
              <a:rPr lang="pt-BR" sz="28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 </a:t>
            </a:r>
            <a:r>
              <a:rPr lang="pt-BR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não </a:t>
            </a:r>
            <a:r>
              <a:rPr lang="pt-BR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vos </a:t>
            </a:r>
            <a:r>
              <a:rPr lang="pt-BR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conformeis</a:t>
            </a:r>
            <a:r>
              <a:rPr lang="pt-BR" sz="2800" i="1" dirty="0">
                <a:latin typeface="Arial Black" panose="020B0A04020102020204" pitchFamily="34" charset="0"/>
              </a:rPr>
              <a:t> </a:t>
            </a:r>
            <a:r>
              <a:rPr lang="pt-BR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com este </a:t>
            </a:r>
            <a:r>
              <a:rPr lang="pt-BR" sz="28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mundo, </a:t>
            </a:r>
            <a:r>
              <a:rPr lang="pt-BR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mas </a:t>
            </a:r>
            <a:r>
              <a:rPr lang="pt-BR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transformai-vos </a:t>
            </a:r>
          </a:p>
          <a:p>
            <a:r>
              <a:rPr lang="pt-BR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pela </a:t>
            </a:r>
            <a:r>
              <a:rPr lang="pt-BR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renovação da</a:t>
            </a:r>
            <a:r>
              <a:rPr lang="pt-BR" sz="2800" i="1" dirty="0">
                <a:latin typeface="Arial Black" panose="020B0A04020102020204" pitchFamily="34" charset="0"/>
              </a:rPr>
              <a:t> </a:t>
            </a:r>
            <a:r>
              <a:rPr lang="pt-BR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vossa</a:t>
            </a:r>
            <a:r>
              <a:rPr lang="pt-BR" sz="2800" i="1" dirty="0">
                <a:latin typeface="Arial Black" panose="020B0A04020102020204" pitchFamily="34" charset="0"/>
              </a:rPr>
              <a:t> </a:t>
            </a:r>
            <a:r>
              <a:rPr lang="pt-BR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mente</a:t>
            </a:r>
            <a:r>
              <a:rPr lang="pt-BR" sz="2800" i="1" dirty="0">
                <a:latin typeface="Arial Black" panose="020B0A04020102020204" pitchFamily="34" charset="0"/>
              </a:rPr>
              <a:t>, </a:t>
            </a:r>
            <a:r>
              <a:rPr lang="pt-BR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para que </a:t>
            </a:r>
            <a:r>
              <a:rPr lang="pt-BR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experimenteis</a:t>
            </a:r>
            <a:r>
              <a:rPr lang="pt-BR" sz="2800" i="1" dirty="0">
                <a:latin typeface="Arial Black" panose="020B0A04020102020204" pitchFamily="34" charset="0"/>
              </a:rPr>
              <a:t> </a:t>
            </a:r>
            <a:r>
              <a:rPr lang="pt-BR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qual seja </a:t>
            </a:r>
          </a:p>
          <a:p>
            <a:r>
              <a:rPr lang="pt-BR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a </a:t>
            </a:r>
            <a:r>
              <a:rPr lang="pt-BR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boa</a:t>
            </a:r>
            <a:r>
              <a:rPr lang="pt-BR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,</a:t>
            </a:r>
            <a:r>
              <a:rPr lang="pt-BR" sz="2800" i="1" dirty="0">
                <a:latin typeface="Arial Black" panose="020B0A04020102020204" pitchFamily="34" charset="0"/>
              </a:rPr>
              <a:t> </a:t>
            </a:r>
            <a:r>
              <a:rPr lang="pt-BR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agradável</a:t>
            </a:r>
            <a:r>
              <a:rPr lang="pt-BR" sz="2800" i="1" dirty="0">
                <a:latin typeface="Arial Black" panose="020B0A04020102020204" pitchFamily="34" charset="0"/>
              </a:rPr>
              <a:t> </a:t>
            </a:r>
            <a:r>
              <a:rPr lang="pt-BR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e </a:t>
            </a:r>
            <a:r>
              <a:rPr lang="pt-BR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perfeita</a:t>
            </a:r>
            <a:r>
              <a:rPr lang="pt-BR" sz="2800" i="1" dirty="0">
                <a:latin typeface="Arial Black" panose="020B0A04020102020204" pitchFamily="34" charset="0"/>
              </a:rPr>
              <a:t> </a:t>
            </a:r>
            <a:r>
              <a:rPr lang="pt-BR" sz="28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VONTADE de DEUS </a:t>
            </a:r>
            <a:r>
              <a:rPr lang="pt-BR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”.          </a:t>
            </a:r>
          </a:p>
          <a:p>
            <a:pPr algn="r"/>
            <a:r>
              <a:rPr lang="pt-BR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Romanos 12:02</a:t>
            </a:r>
          </a:p>
        </p:txBody>
      </p:sp>
    </p:spTree>
    <p:extLst>
      <p:ext uri="{BB962C8B-B14F-4D97-AF65-F5344CB8AC3E}">
        <p14:creationId xmlns:p14="http://schemas.microsoft.com/office/powerpoint/2010/main" val="29723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85" y="5581132"/>
            <a:ext cx="9140829" cy="127686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99076" y="1420352"/>
            <a:ext cx="8208912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Porque, como imaginou no seu coração, assim é ele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“Provérbios 23:7</a:t>
            </a:r>
          </a:p>
          <a:p>
            <a:endParaRPr lang="pt-BR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transformação não começa </a:t>
            </a:r>
            <a:r>
              <a:rPr lang="pt-BR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ações, 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 </a:t>
            </a:r>
            <a:r>
              <a:rPr lang="pt-BR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começa na mente</a:t>
            </a:r>
            <a:r>
              <a:rPr lang="pt-BR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4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b="1" dirty="0" smtClean="0">
                <a:solidFill>
                  <a:srgbClr val="C00000"/>
                </a:solidFill>
                <a:latin typeface="Myriad Pro Light" pitchFamily="34" charset="0"/>
                <a:cs typeface="Arial" panose="020B0604020202020204" pitchFamily="34" charset="0"/>
              </a:rPr>
              <a:t>Eu me </a:t>
            </a:r>
            <a:r>
              <a:rPr lang="pt-BR" sz="3200" b="1" dirty="0">
                <a:solidFill>
                  <a:srgbClr val="C00000"/>
                </a:solidFill>
                <a:latin typeface="Myriad Pro Light" pitchFamily="34" charset="0"/>
                <a:cs typeface="Arial" panose="020B0604020202020204" pitchFamily="34" charset="0"/>
              </a:rPr>
              <a:t>torno o que eu </a:t>
            </a:r>
            <a:r>
              <a:rPr lang="pt-BR" sz="3200" b="1" dirty="0" smtClean="0">
                <a:solidFill>
                  <a:srgbClr val="C00000"/>
                </a:solidFill>
                <a:latin typeface="Myriad Pro Light" pitchFamily="34" charset="0"/>
                <a:cs typeface="Arial" panose="020B0604020202020204" pitchFamily="34" charset="0"/>
              </a:rPr>
              <a:t>penso </a:t>
            </a:r>
            <a:endParaRPr lang="pt-BR" sz="3200" b="1" dirty="0">
              <a:solidFill>
                <a:srgbClr val="C00000"/>
              </a:solidFill>
              <a:latin typeface="Myriad Pro Light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79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85" y="5581132"/>
            <a:ext cx="9140829" cy="127686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51338" y="204946"/>
            <a:ext cx="75989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latin typeface="Myriad Pro Light" pitchFamily="34" charset="0"/>
                <a:cs typeface="Arial" panose="020B0604020202020204" pitchFamily="34" charset="0"/>
              </a:rPr>
              <a:t>Preciso tomar cuidado com o que </a:t>
            </a:r>
            <a:r>
              <a:rPr lang="pt-BR" sz="3200" b="1" dirty="0">
                <a:solidFill>
                  <a:srgbClr val="C00000"/>
                </a:solidFill>
                <a:latin typeface="Myriad Pro Light" pitchFamily="34" charset="0"/>
                <a:cs typeface="Arial" panose="020B0604020202020204" pitchFamily="34" charset="0"/>
              </a:rPr>
              <a:t>penso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90648" y="1382084"/>
            <a:ext cx="741682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Black" panose="020B0A04020102020204" pitchFamily="34" charset="0"/>
              </a:rPr>
              <a:t>Então Pedro pediu-lhe: "Explica-nos a parábola".</a:t>
            </a:r>
            <a:br>
              <a:rPr lang="pt-BR" sz="2000" dirty="0">
                <a:latin typeface="Arial Black" panose="020B0A04020102020204" pitchFamily="34" charset="0"/>
              </a:rPr>
            </a:br>
            <a:r>
              <a:rPr lang="pt-BR" sz="2000" dirty="0">
                <a:latin typeface="Arial Black" panose="020B0A04020102020204" pitchFamily="34" charset="0"/>
              </a:rPr>
              <a:t>"Será que vocês ainda não conseguem entender? ", </a:t>
            </a:r>
            <a: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  <a:t>perguntou Jesus:</a:t>
            </a:r>
            <a:b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t-BR" sz="2000" dirty="0">
                <a:latin typeface="Arial Black" panose="020B0A04020102020204" pitchFamily="34" charset="0"/>
              </a:rPr>
              <a:t>"Não percebem que o que entra pela boca vai para o estômago e mais tarde é expelido?</a:t>
            </a:r>
            <a:br>
              <a:rPr lang="pt-BR" sz="2000" dirty="0">
                <a:latin typeface="Arial Black" panose="020B0A04020102020204" pitchFamily="34" charset="0"/>
              </a:rPr>
            </a:br>
            <a:r>
              <a:rPr lang="pt-BR" sz="2000" dirty="0">
                <a:latin typeface="Arial Black" panose="020B0A04020102020204" pitchFamily="34" charset="0"/>
              </a:rPr>
              <a:t>Mas as coisas que </a:t>
            </a:r>
            <a: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  <a:t>saem da boca </a:t>
            </a:r>
            <a:r>
              <a:rPr lang="pt-BR" sz="2000" dirty="0">
                <a:latin typeface="Arial Black" panose="020B0A04020102020204" pitchFamily="34" charset="0"/>
              </a:rPr>
              <a:t>vêm do </a:t>
            </a:r>
            <a: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  <a:t>coração</a:t>
            </a:r>
            <a:r>
              <a:rPr lang="pt-BR" sz="2000" dirty="0">
                <a:latin typeface="Arial Black" panose="020B0A04020102020204" pitchFamily="34" charset="0"/>
              </a:rPr>
              <a:t>, e são essas que </a:t>
            </a:r>
            <a: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  <a:t>tornam o homem ‘impuro</a:t>
            </a:r>
            <a:r>
              <a:rPr lang="pt-BR" sz="2000" dirty="0">
                <a:latin typeface="Arial Black" panose="020B0A04020102020204" pitchFamily="34" charset="0"/>
              </a:rPr>
              <a:t>’.</a:t>
            </a:r>
            <a:br>
              <a:rPr lang="pt-BR" sz="2000" dirty="0">
                <a:latin typeface="Arial Black" panose="020B0A04020102020204" pitchFamily="34" charset="0"/>
              </a:rPr>
            </a:br>
            <a:endParaRPr lang="pt-BR" sz="2000" dirty="0" smtClean="0">
              <a:latin typeface="Arial Black" panose="020B0A04020102020204" pitchFamily="34" charset="0"/>
            </a:endParaRPr>
          </a:p>
          <a:p>
            <a:r>
              <a:rPr lang="pt-BR" sz="2000" dirty="0" smtClean="0">
                <a:latin typeface="Arial Black" panose="020B0A04020102020204" pitchFamily="34" charset="0"/>
              </a:rPr>
              <a:t>Pois </a:t>
            </a:r>
            <a:r>
              <a:rPr lang="pt-BR" sz="2000" dirty="0">
                <a:latin typeface="Arial Black" panose="020B0A04020102020204" pitchFamily="34" charset="0"/>
              </a:rPr>
              <a:t>do </a:t>
            </a:r>
            <a: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  <a:t>coração</a:t>
            </a:r>
            <a:r>
              <a:rPr lang="pt-BR" sz="2000" dirty="0">
                <a:latin typeface="Arial Black" panose="020B0A04020102020204" pitchFamily="34" charset="0"/>
              </a:rPr>
              <a:t> saem os </a:t>
            </a:r>
            <a: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  <a:t>maus pensamentos</a:t>
            </a:r>
            <a:r>
              <a:rPr lang="pt-BR" sz="2000" dirty="0">
                <a:latin typeface="Arial Black" panose="020B0A04020102020204" pitchFamily="34" charset="0"/>
              </a:rPr>
              <a:t>, os homicídios, os adultérios, as imoralidades sexuais, os roubos, os falsos testemunhos e as calúnias.</a:t>
            </a:r>
            <a:br>
              <a:rPr lang="pt-BR" sz="2000" dirty="0">
                <a:latin typeface="Arial Black" panose="020B0A04020102020204" pitchFamily="34" charset="0"/>
              </a:rPr>
            </a:br>
            <a:r>
              <a:rPr lang="pt-BR" sz="2000" dirty="0">
                <a:solidFill>
                  <a:srgbClr val="FF0000"/>
                </a:solidFill>
                <a:latin typeface="Arial Black" panose="020B0A04020102020204" pitchFamily="34" charset="0"/>
              </a:rPr>
              <a:t>Essas coisas tornam o homem ‘impuro</a:t>
            </a:r>
            <a:r>
              <a:rPr lang="pt-BR" sz="2000" dirty="0">
                <a:latin typeface="Arial Black" panose="020B0A04020102020204" pitchFamily="34" charset="0"/>
              </a:rPr>
              <a:t>’; mas o comer sem lavar as mãos não o torna ‘impuro’ ".</a:t>
            </a:r>
            <a:br>
              <a:rPr lang="pt-BR" sz="2000" dirty="0">
                <a:latin typeface="Arial Black" panose="020B0A04020102020204" pitchFamily="34" charset="0"/>
              </a:rPr>
            </a:br>
            <a:r>
              <a:rPr lang="pt-BR" dirty="0"/>
              <a:t/>
            </a:r>
            <a:br>
              <a:rPr lang="pt-BR" dirty="0"/>
            </a:b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3"/>
              </a:rPr>
              <a:t>Mateus 15:15-20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1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85" y="5581132"/>
            <a:ext cx="9140829" cy="127686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585" y="-28205"/>
            <a:ext cx="914082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Myriad Pro Light" pitchFamily="34" charset="0"/>
              </a:rPr>
              <a:t>Uma mente com crenças </a:t>
            </a:r>
            <a:r>
              <a:rPr lang="pt-BR" sz="2800" b="1" dirty="0" smtClean="0">
                <a:latin typeface="Myriad Pro Light" pitchFamily="34" charset="0"/>
              </a:rPr>
              <a:t>limitantes</a:t>
            </a:r>
            <a:endParaRPr lang="pt-BR" sz="2800" b="1" dirty="0">
              <a:latin typeface="Myriad Pro Light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81792" y="1460336"/>
            <a:ext cx="79804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/>
                <a:latin typeface="Myriad Pro Light" pitchFamily="34" charset="0"/>
              </a:rPr>
              <a:t>  </a:t>
            </a:r>
            <a:r>
              <a:rPr lang="pt-BR" sz="2800" b="1" dirty="0">
                <a:solidFill>
                  <a:srgbClr val="C00000"/>
                </a:solidFill>
                <a:latin typeface="Myriad Pro Light" pitchFamily="34" charset="0"/>
              </a:rPr>
              <a:t>Culpar o outro ou se culpa por tudo   </a:t>
            </a:r>
          </a:p>
          <a:p>
            <a:pPr algn="ctr"/>
            <a:endParaRPr lang="pt-BR" sz="2800" b="1" dirty="0">
              <a:solidFill>
                <a:srgbClr val="C00000"/>
              </a:solidFill>
              <a:latin typeface="Myriad Pro Light" pitchFamily="34" charset="0"/>
            </a:endParaRPr>
          </a:p>
          <a:p>
            <a:pPr algn="ctr"/>
            <a:r>
              <a:rPr lang="pt-BR" sz="2800" b="1" dirty="0">
                <a:solidFill>
                  <a:srgbClr val="C00000"/>
                </a:solidFill>
                <a:latin typeface="Myriad Pro Light" pitchFamily="34" charset="0"/>
              </a:rPr>
              <a:t>Se sente inferior ou superior </a:t>
            </a:r>
          </a:p>
          <a:p>
            <a:pPr algn="ctr"/>
            <a:endParaRPr lang="pt-BR" sz="2800" b="1" dirty="0">
              <a:solidFill>
                <a:srgbClr val="C00000"/>
              </a:solidFill>
              <a:latin typeface="Myriad Pro Light" pitchFamily="34" charset="0"/>
            </a:endParaRPr>
          </a:p>
          <a:p>
            <a:pPr algn="ctr"/>
            <a:r>
              <a:rPr lang="pt-BR" sz="2800" b="1" dirty="0">
                <a:solidFill>
                  <a:srgbClr val="C00000"/>
                </a:solidFill>
                <a:latin typeface="Myriad Pro Light" pitchFamily="34" charset="0"/>
              </a:rPr>
              <a:t>Se Isola ou se torna o palhaço da festa</a:t>
            </a:r>
          </a:p>
          <a:p>
            <a:pPr algn="ctr"/>
            <a:endParaRPr lang="pt-BR" sz="2800" b="1" dirty="0">
              <a:solidFill>
                <a:srgbClr val="C00000"/>
              </a:solidFill>
              <a:latin typeface="Myriad Pro Light" pitchFamily="34" charset="0"/>
            </a:endParaRPr>
          </a:p>
          <a:p>
            <a:pPr algn="ctr"/>
            <a:r>
              <a:rPr lang="pt-BR" sz="2800" b="1" dirty="0">
                <a:solidFill>
                  <a:srgbClr val="C00000"/>
                </a:solidFill>
                <a:latin typeface="Myriad Pro Light" pitchFamily="34" charset="0"/>
              </a:rPr>
              <a:t>Se vitimiza ou se torna algoz</a:t>
            </a:r>
          </a:p>
          <a:p>
            <a:pPr algn="ctr"/>
            <a:endParaRPr lang="pt-BR" sz="2800" b="1" dirty="0">
              <a:solidFill>
                <a:srgbClr val="C00000"/>
              </a:solidFill>
              <a:latin typeface="Myriad Pro Light" pitchFamily="34" charset="0"/>
            </a:endParaRPr>
          </a:p>
          <a:p>
            <a:pPr algn="ctr"/>
            <a:r>
              <a:rPr lang="pt-BR" sz="2800" b="1" dirty="0">
                <a:solidFill>
                  <a:srgbClr val="C00000"/>
                </a:solidFill>
                <a:latin typeface="Myriad Pro Light" pitchFamily="34" charset="0"/>
              </a:rPr>
              <a:t>Se torna negativo ou vive na fantasia</a:t>
            </a:r>
          </a:p>
        </p:txBody>
      </p:sp>
    </p:spTree>
    <p:extLst>
      <p:ext uri="{BB962C8B-B14F-4D97-AF65-F5344CB8AC3E}">
        <p14:creationId xmlns:p14="http://schemas.microsoft.com/office/powerpoint/2010/main" val="41810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85" y="5581132"/>
            <a:ext cx="9140829" cy="127686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585" y="-28205"/>
            <a:ext cx="914082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Myriad Pro Light" pitchFamily="34" charset="0"/>
              </a:rPr>
              <a:t>Uma mente com crenças </a:t>
            </a:r>
            <a:r>
              <a:rPr lang="pt-BR" sz="2800" b="1" dirty="0" smtClean="0">
                <a:latin typeface="Myriad Pro Light" pitchFamily="34" charset="0"/>
              </a:rPr>
              <a:t>limitantes</a:t>
            </a:r>
            <a:endParaRPr lang="pt-BR" sz="2800" b="1" dirty="0">
              <a:latin typeface="Myriad Pro Light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49655" y="539013"/>
            <a:ext cx="5472608" cy="6129796"/>
          </a:xfrm>
          <a:prstGeom prst="rect">
            <a:avLst/>
          </a:prstGeom>
        </p:spPr>
        <p:txBody>
          <a:bodyPr lIns="78365" tIns="39183" rIns="78365" bIns="39183"/>
          <a:lstStyle/>
          <a:p>
            <a:pPr defTabSz="783648">
              <a:lnSpc>
                <a:spcPct val="150000"/>
              </a:lnSpc>
              <a:spcBef>
                <a:spcPct val="0"/>
              </a:spcBef>
              <a:defRPr/>
            </a:pPr>
            <a:r>
              <a:rPr lang="pt-BR" sz="3000" b="1" dirty="0" smtClean="0">
                <a:solidFill>
                  <a:srgbClr val="FF0000"/>
                </a:solidFill>
                <a:latin typeface="Myriad Pro Cond" pitchFamily="34" charset="0"/>
                <a:ea typeface="+mj-ea"/>
                <a:cs typeface="+mj-cs"/>
              </a:rPr>
              <a:t>Eu não consigo...</a:t>
            </a:r>
            <a:br>
              <a:rPr lang="pt-BR" sz="3000" b="1" dirty="0" smtClean="0">
                <a:solidFill>
                  <a:srgbClr val="FF0000"/>
                </a:solidFill>
                <a:latin typeface="Myriad Pro Cond" pitchFamily="34" charset="0"/>
                <a:ea typeface="+mj-ea"/>
                <a:cs typeface="+mj-cs"/>
              </a:rPr>
            </a:br>
            <a:r>
              <a:rPr lang="pt-BR" sz="3000" b="1" dirty="0" smtClean="0">
                <a:solidFill>
                  <a:srgbClr val="FF0000"/>
                </a:solidFill>
                <a:latin typeface="Myriad Pro Cond" pitchFamily="34" charset="0"/>
                <a:ea typeface="+mj-ea"/>
                <a:cs typeface="+mj-cs"/>
              </a:rPr>
              <a:t>É muita pressão...</a:t>
            </a:r>
            <a:br>
              <a:rPr lang="pt-BR" sz="3000" b="1" dirty="0" smtClean="0">
                <a:solidFill>
                  <a:srgbClr val="FF0000"/>
                </a:solidFill>
                <a:latin typeface="Myriad Pro Cond" pitchFamily="34" charset="0"/>
                <a:ea typeface="+mj-ea"/>
                <a:cs typeface="+mj-cs"/>
              </a:rPr>
            </a:br>
            <a:r>
              <a:rPr lang="pt-BR" sz="3000" b="1" dirty="0" smtClean="0">
                <a:solidFill>
                  <a:srgbClr val="FF0000"/>
                </a:solidFill>
                <a:latin typeface="Myriad Pro Cond" pitchFamily="34" charset="0"/>
                <a:ea typeface="+mj-ea"/>
                <a:cs typeface="+mj-cs"/>
              </a:rPr>
              <a:t>Não tenho colaboração do...</a:t>
            </a:r>
            <a:br>
              <a:rPr lang="pt-BR" sz="3000" b="1" dirty="0" smtClean="0">
                <a:solidFill>
                  <a:srgbClr val="FF0000"/>
                </a:solidFill>
                <a:latin typeface="Myriad Pro Cond" pitchFamily="34" charset="0"/>
                <a:ea typeface="+mj-ea"/>
                <a:cs typeface="+mj-cs"/>
              </a:rPr>
            </a:br>
            <a:r>
              <a:rPr lang="pt-BR" sz="3000" b="1" dirty="0" smtClean="0">
                <a:solidFill>
                  <a:srgbClr val="FF0000"/>
                </a:solidFill>
                <a:latin typeface="Myriad Pro Cond" pitchFamily="34" charset="0"/>
                <a:ea typeface="+mj-ea"/>
                <a:cs typeface="+mj-cs"/>
              </a:rPr>
              <a:t>Ninguém me entende...</a:t>
            </a:r>
            <a:br>
              <a:rPr lang="pt-BR" sz="3000" b="1" dirty="0" smtClean="0">
                <a:solidFill>
                  <a:srgbClr val="FF0000"/>
                </a:solidFill>
                <a:latin typeface="Myriad Pro Cond" pitchFamily="34" charset="0"/>
                <a:ea typeface="+mj-ea"/>
                <a:cs typeface="+mj-cs"/>
              </a:rPr>
            </a:br>
            <a:r>
              <a:rPr lang="pt-BR" sz="3000" b="1" dirty="0" smtClean="0">
                <a:solidFill>
                  <a:srgbClr val="FF0000"/>
                </a:solidFill>
                <a:latin typeface="Myriad Pro Cond" pitchFamily="34" charset="0"/>
                <a:ea typeface="+mj-ea"/>
                <a:cs typeface="+mj-cs"/>
              </a:rPr>
              <a:t>Se tivesse mais tempo...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pt-BR" sz="3000" b="1" dirty="0" smtClean="0">
                <a:solidFill>
                  <a:srgbClr val="FF0000"/>
                </a:solidFill>
                <a:latin typeface="Myriad Pro Cond" pitchFamily="34" charset="0"/>
              </a:rPr>
              <a:t>Se as coisas fossem diferentes...</a:t>
            </a:r>
            <a:br>
              <a:rPr lang="pt-BR" sz="3000" b="1" dirty="0" smtClean="0">
                <a:solidFill>
                  <a:srgbClr val="FF0000"/>
                </a:solidFill>
                <a:latin typeface="Myriad Pro Cond" pitchFamily="34" charset="0"/>
              </a:rPr>
            </a:br>
            <a:r>
              <a:rPr lang="pt-BR" sz="3000" b="1" dirty="0" smtClean="0">
                <a:solidFill>
                  <a:srgbClr val="FF0000"/>
                </a:solidFill>
                <a:latin typeface="Myriad Pro Cond" pitchFamily="34" charset="0"/>
              </a:rPr>
              <a:t>Se não tivesse esses problemas...</a:t>
            </a:r>
            <a:br>
              <a:rPr lang="pt-BR" sz="3000" b="1" dirty="0" smtClean="0">
                <a:solidFill>
                  <a:srgbClr val="FF0000"/>
                </a:solidFill>
                <a:latin typeface="Myriad Pro Cond" pitchFamily="34" charset="0"/>
              </a:rPr>
            </a:br>
            <a:r>
              <a:rPr lang="pt-BR" sz="3000" b="1" dirty="0" smtClean="0">
                <a:solidFill>
                  <a:srgbClr val="FF0000"/>
                </a:solidFill>
                <a:latin typeface="Myriad Pro Cond" pitchFamily="34" charset="0"/>
              </a:rPr>
              <a:t>Não sou responsável por isso...</a:t>
            </a:r>
            <a:br>
              <a:rPr lang="pt-BR" sz="3000" b="1" dirty="0" smtClean="0">
                <a:solidFill>
                  <a:srgbClr val="FF0000"/>
                </a:solidFill>
                <a:latin typeface="Myriad Pro Cond" pitchFamily="34" charset="0"/>
              </a:rPr>
            </a:br>
            <a:r>
              <a:rPr lang="pt-BR" sz="3000" b="1" dirty="0" smtClean="0">
                <a:solidFill>
                  <a:srgbClr val="FF0000"/>
                </a:solidFill>
                <a:latin typeface="Myriad Pro Cond" pitchFamily="34" charset="0"/>
              </a:rPr>
              <a:t> Se não fosse...</a:t>
            </a:r>
          </a:p>
        </p:txBody>
      </p:sp>
      <p:pic>
        <p:nvPicPr>
          <p:cNvPr id="7" name="Picture 3" descr="1513402"/>
          <p:cNvPicPr>
            <a:picLocks noChangeAspect="1" noChangeArrowheads="1"/>
          </p:cNvPicPr>
          <p:nvPr/>
        </p:nvPicPr>
        <p:blipFill>
          <a:blip r:embed="rId3" cstate="print"/>
          <a:srcRect l="9416" r="3580" b="10619"/>
          <a:stretch>
            <a:fillRect/>
          </a:stretch>
        </p:blipFill>
        <p:spPr>
          <a:xfrm>
            <a:off x="5078183" y="1040525"/>
            <a:ext cx="3980901" cy="52105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006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85" y="5581132"/>
            <a:ext cx="9140829" cy="127686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10701" y="82753"/>
            <a:ext cx="7742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Myriad Pro Light" pitchFamily="34" charset="0"/>
                <a:cs typeface="Arial" panose="020B0604020202020204" pitchFamily="34" charset="0"/>
              </a:rPr>
              <a:t>Eu me torno o que eu </a:t>
            </a:r>
            <a:r>
              <a:rPr lang="pt-BR" sz="3200" b="1" dirty="0" smtClean="0">
                <a:solidFill>
                  <a:srgbClr val="C00000"/>
                </a:solidFill>
                <a:latin typeface="Myriad Pro Light" pitchFamily="34" charset="0"/>
                <a:cs typeface="Arial" panose="020B0604020202020204" pitchFamily="34" charset="0"/>
              </a:rPr>
              <a:t>penso</a:t>
            </a:r>
            <a:endParaRPr lang="pt-BR" sz="3200" b="1" dirty="0">
              <a:solidFill>
                <a:srgbClr val="C00000"/>
              </a:solidFill>
              <a:latin typeface="Myriad Pro Light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3346" y="5655158"/>
            <a:ext cx="8892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Números 13:27,28,31-33 </a:t>
            </a:r>
          </a:p>
          <a:p>
            <a:endParaRPr lang="pt-BR" sz="2200" dirty="0" smtClean="0">
              <a:latin typeface="Arial Black" panose="020B0A04020102020204" pitchFamily="34" charset="0"/>
            </a:endParaRPr>
          </a:p>
          <a:p>
            <a:endParaRPr lang="pt-BR" sz="2200" dirty="0" smtClean="0">
              <a:latin typeface="Arial Black" panose="020B0A04020102020204" pitchFamily="34" charset="0"/>
            </a:endParaRPr>
          </a:p>
          <a:p>
            <a:endParaRPr lang="pt-BR" i="1" dirty="0"/>
          </a:p>
        </p:txBody>
      </p:sp>
      <p:pic>
        <p:nvPicPr>
          <p:cNvPr id="6" name="Picture 2" descr="C:\Users\Augusto\Pictures\gafan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14" y="925234"/>
            <a:ext cx="6912768" cy="445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2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85" y="5581132"/>
            <a:ext cx="9140829" cy="127686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-8723"/>
            <a:ext cx="91440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Myriad Pro Light" pitchFamily="34" charset="0"/>
                <a:cs typeface="Arial" panose="020B0604020202020204" pitchFamily="34" charset="0"/>
              </a:rPr>
              <a:t>Eu me torno o que eu penso</a:t>
            </a:r>
          </a:p>
          <a:p>
            <a:pPr algn="ctr"/>
            <a:r>
              <a:rPr lang="pt-BR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(distorce a realidade)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1167338"/>
            <a:ext cx="9144000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Números 13:31-33 </a:t>
            </a:r>
          </a:p>
          <a:p>
            <a:endParaRPr lang="pt-BR" sz="2400" dirty="0" smtClean="0">
              <a:latin typeface="Arial Black" panose="020B0A04020102020204" pitchFamily="34" charset="0"/>
            </a:endParaRPr>
          </a:p>
          <a:p>
            <a:r>
              <a:rPr lang="pt-BR" sz="24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“Não </a:t>
            </a:r>
            <a:r>
              <a:rPr lang="pt-BR" sz="2400" i="1" dirty="0">
                <a:solidFill>
                  <a:srgbClr val="002060"/>
                </a:solidFill>
                <a:latin typeface="Arial Black" panose="020B0A04020102020204" pitchFamily="34" charset="0"/>
              </a:rPr>
              <a:t>poderemos subir contra aquele povo, porque</a:t>
            </a:r>
            <a:r>
              <a:rPr lang="pt-BR" sz="2400" i="1" dirty="0">
                <a:latin typeface="Arial Black" panose="020B0A04020102020204" pitchFamily="34" charset="0"/>
              </a:rPr>
              <a:t> </a:t>
            </a:r>
            <a:r>
              <a:rPr lang="pt-BR" sz="24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é mais forte do que nós</a:t>
            </a:r>
            <a:r>
              <a:rPr lang="pt-BR" sz="2400" i="1" dirty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pt-BR" sz="2400" i="1" dirty="0">
                <a:solidFill>
                  <a:srgbClr val="002060"/>
                </a:solidFill>
                <a:latin typeface="Arial Black" panose="020B0A04020102020204" pitchFamily="34" charset="0"/>
              </a:rPr>
              <a:t>E infamaram a terra que tinham espiado, dizendo aos filhos de Israel: A terra, pela qual passamos a espiá-la, </a:t>
            </a:r>
            <a:r>
              <a:rPr lang="pt-BR" sz="24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é terra que consome os seus moradores</a:t>
            </a:r>
            <a:r>
              <a:rPr lang="pt-BR" sz="2400" i="1" dirty="0">
                <a:solidFill>
                  <a:srgbClr val="C00000"/>
                </a:solidFill>
                <a:latin typeface="Arial Black" panose="020B0A04020102020204" pitchFamily="34" charset="0"/>
              </a:rPr>
              <a:t>; e todo o povo que vimos nela </a:t>
            </a:r>
            <a:r>
              <a:rPr lang="pt-BR" sz="24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são homens de grande estatura</a:t>
            </a:r>
            <a:r>
              <a:rPr lang="pt-BR" sz="2400" i="1" dirty="0">
                <a:solidFill>
                  <a:srgbClr val="C00000"/>
                </a:solidFill>
                <a:latin typeface="Arial Black" panose="020B0A04020102020204" pitchFamily="34" charset="0"/>
              </a:rPr>
              <a:t>. </a:t>
            </a:r>
          </a:p>
          <a:p>
            <a:r>
              <a:rPr lang="pt-BR" sz="2400" i="1" dirty="0">
                <a:solidFill>
                  <a:srgbClr val="002060"/>
                </a:solidFill>
                <a:latin typeface="Arial Black" panose="020B0A04020102020204" pitchFamily="34" charset="0"/>
              </a:rPr>
              <a:t>Também </a:t>
            </a:r>
            <a:r>
              <a:rPr lang="pt-BR" sz="24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vimos ali </a:t>
            </a:r>
            <a:r>
              <a:rPr lang="pt-BR" sz="24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gigantes</a:t>
            </a:r>
            <a:r>
              <a:rPr lang="pt-BR" sz="2400" i="1" dirty="0">
                <a:solidFill>
                  <a:srgbClr val="002060"/>
                </a:solidFill>
                <a:latin typeface="Arial Black" panose="020B0A04020102020204" pitchFamily="34" charset="0"/>
              </a:rPr>
              <a:t>, filhos de </a:t>
            </a:r>
            <a:r>
              <a:rPr lang="pt-BR" sz="2400" i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Enaque</a:t>
            </a:r>
            <a:r>
              <a:rPr lang="pt-BR" sz="2400" i="1" dirty="0">
                <a:solidFill>
                  <a:srgbClr val="002060"/>
                </a:solidFill>
                <a:latin typeface="Arial Black" panose="020B0A04020102020204" pitchFamily="34" charset="0"/>
              </a:rPr>
              <a:t>, descendentes dos gigantes; e </a:t>
            </a:r>
            <a:r>
              <a:rPr lang="pt-BR" sz="24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éramos aos nossos olhos como gafanhotos</a:t>
            </a:r>
            <a:r>
              <a:rPr lang="pt-BR" sz="2400" i="1" dirty="0">
                <a:solidFill>
                  <a:srgbClr val="002060"/>
                </a:solidFill>
                <a:latin typeface="Arial Black" panose="020B0A04020102020204" pitchFamily="34" charset="0"/>
              </a:rPr>
              <a:t>, e </a:t>
            </a:r>
            <a:r>
              <a:rPr lang="pt-BR" sz="24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assim </a:t>
            </a:r>
            <a:r>
              <a:rPr lang="pt-BR" sz="24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também éramos aos seus olhos</a:t>
            </a:r>
            <a:r>
              <a:rPr lang="pt-BR" sz="24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.”</a:t>
            </a:r>
            <a:endParaRPr lang="pt-BR" sz="24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pt-BR" dirty="0"/>
          </a:p>
        </p:txBody>
      </p:sp>
      <p:pic>
        <p:nvPicPr>
          <p:cNvPr id="9" name="Picture 2" descr="C:\Users\Augusto\Pictures\gafan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207" y="5482546"/>
            <a:ext cx="212116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9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85" y="5581132"/>
            <a:ext cx="9140829" cy="127686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28599"/>
            <a:ext cx="91440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Dois grupos com opiniões diferentes  </a:t>
            </a:r>
          </a:p>
          <a:p>
            <a:pPr algn="ctr"/>
            <a:r>
              <a:rPr lang="pt-BR" sz="2800" b="1" dirty="0" smtClean="0">
                <a:solidFill>
                  <a:srgbClr val="C00000"/>
                </a:solidFill>
                <a:latin typeface="Myriad Pro" pitchFamily="34" charset="0"/>
              </a:rPr>
              <a:t>Expectativa </a:t>
            </a:r>
            <a:r>
              <a:rPr lang="pt-BR" sz="2800" b="1" dirty="0">
                <a:solidFill>
                  <a:srgbClr val="C00000"/>
                </a:solidFill>
                <a:latin typeface="Myriad Pro" pitchFamily="34" charset="0"/>
              </a:rPr>
              <a:t>de </a:t>
            </a:r>
            <a:r>
              <a:rPr lang="pt-BR" sz="2800" b="1" dirty="0" smtClean="0">
                <a:solidFill>
                  <a:srgbClr val="C00000"/>
                </a:solidFill>
                <a:latin typeface="Myriad Pro" pitchFamily="34" charset="0"/>
              </a:rPr>
              <a:t>reação</a:t>
            </a:r>
            <a:r>
              <a:rPr lang="pt-BR" sz="2800" dirty="0">
                <a:solidFill>
                  <a:srgbClr val="002060"/>
                </a:solidFill>
                <a:latin typeface="Arial Black" panose="020B0A04020102020204" pitchFamily="34" charset="0"/>
              </a:rPr>
              <a:t> diferentes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7544" y="1296519"/>
            <a:ext cx="9036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10 </a:t>
            </a:r>
            <a:r>
              <a:rPr lang="pt-BR" sz="28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“Príncipes”  - </a:t>
            </a:r>
            <a:r>
              <a:rPr lang="pt-B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mente focada no negativo</a:t>
            </a:r>
          </a:p>
          <a:p>
            <a:endParaRPr lang="pt-BR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povo poderoso</a:t>
            </a:r>
          </a:p>
          <a:p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Cidades fortificadas e grandes</a:t>
            </a:r>
          </a:p>
          <a:p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terra que “</a:t>
            </a:r>
            <a:r>
              <a:rPr lang="pt-BR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devora  os seus moradores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GIGANTES </a:t>
            </a:r>
          </a:p>
          <a:p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Sentiram-se como </a:t>
            </a:r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gafanhotos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rot="543799">
            <a:off x="1145592" y="2564803"/>
            <a:ext cx="7632700" cy="4797425"/>
          </a:xfrm>
          <a:prstGeom prst="irregularSeal1">
            <a:avLst/>
          </a:prstGeom>
          <a:gradFill rotWithShape="1">
            <a:gsLst>
              <a:gs pos="0">
                <a:srgbClr val="0000FF">
                  <a:alpha val="89998"/>
                </a:srgbClr>
              </a:gs>
              <a:gs pos="100000">
                <a:srgbClr val="0000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9" name="Picture 6" descr="MB164A4"/>
          <p:cNvPicPr>
            <a:picLocks noChangeAspect="1" noChangeArrowheads="1"/>
          </p:cNvPicPr>
          <p:nvPr/>
        </p:nvPicPr>
        <p:blipFill>
          <a:blip r:embed="rId3" cstate="print"/>
          <a:srcRect r="7417" b="13199"/>
          <a:stretch>
            <a:fillRect/>
          </a:stretch>
        </p:blipFill>
        <p:spPr>
          <a:xfrm>
            <a:off x="3236913" y="3180604"/>
            <a:ext cx="2990850" cy="3240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599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213945" y="317847"/>
            <a:ext cx="66845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A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yriad Pro" panose="020B0503030403020204" pitchFamily="34" charset="0"/>
              </a:rPr>
              <a:t> Mente </a:t>
            </a:r>
            <a:r>
              <a:rPr lang="pt-BR" sz="28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e o </a:t>
            </a: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yriad Pro" panose="020B0503030403020204" pitchFamily="34" charset="0"/>
              </a:rPr>
              <a:t>Cérebro </a:t>
            </a:r>
            <a:r>
              <a:rPr lang="pt-BR" sz="28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são entidades separadas e interdependentes</a:t>
            </a:r>
            <a:br>
              <a:rPr lang="pt-BR" sz="28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</a:br>
            <a:endParaRPr lang="pt-BR" sz="28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50435" y="5637182"/>
            <a:ext cx="69841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O cérebro </a:t>
            </a:r>
            <a:r>
              <a:rPr lang="pt-BR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yriad Pro" panose="020B0503030403020204" pitchFamily="34" charset="0"/>
              </a:rPr>
              <a:t>é uma estrutura física, é o suporte material da </a:t>
            </a:r>
            <a:r>
              <a:rPr lang="pt-BR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Myriad Pro" panose="020B0503030403020204" pitchFamily="34" charset="0"/>
              </a:rPr>
              <a:t>mente (psíquico)</a:t>
            </a:r>
            <a:endParaRPr lang="pt-BR" sz="2800" b="1" dirty="0">
              <a:solidFill>
                <a:schemeClr val="accent1">
                  <a:lumMod val="40000"/>
                  <a:lumOff val="60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85" y="5581132"/>
            <a:ext cx="9140829" cy="127686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-8723"/>
            <a:ext cx="91440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Myriad Pro" pitchFamily="34" charset="0"/>
              </a:rPr>
              <a:t>Expectativa de </a:t>
            </a:r>
            <a:r>
              <a:rPr lang="pt-BR" sz="2800" b="1" dirty="0" smtClean="0">
                <a:solidFill>
                  <a:srgbClr val="C00000"/>
                </a:solidFill>
                <a:latin typeface="Myriad Pro" pitchFamily="34" charset="0"/>
              </a:rPr>
              <a:t>reação POSITIVA</a:t>
            </a:r>
            <a:endParaRPr lang="pt-BR" sz="2800" b="1" dirty="0">
              <a:solidFill>
                <a:srgbClr val="C00000"/>
              </a:solidFill>
              <a:latin typeface="Myriad Pro" pitchFamily="34" charset="0"/>
            </a:endParaRPr>
          </a:p>
          <a:p>
            <a:pPr algn="ctr"/>
            <a:endParaRPr lang="pt-BR" sz="2800" dirty="0">
              <a:latin typeface="Arial Black" panose="020B0A04020102020204" pitchFamily="34" charset="0"/>
            </a:endParaRPr>
          </a:p>
        </p:txBody>
      </p:sp>
      <p:pic>
        <p:nvPicPr>
          <p:cNvPr id="10" name="Picture 3" descr="C:\Users\Augusto\Pictures\Pao_Integr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" y="4090432"/>
            <a:ext cx="9098589" cy="272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250710" y="1143196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Números 13:30  - CERTEZA da VITÓRIA</a:t>
            </a:r>
          </a:p>
          <a:p>
            <a:endParaRPr lang="pt-BR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pt-B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endParaRPr lang="pt-BR" sz="2400" dirty="0" smtClean="0"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8032" y="2047250"/>
            <a:ext cx="8892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Números 14:7-9 </a:t>
            </a:r>
          </a:p>
          <a:p>
            <a:endParaRPr lang="pt-BR" sz="2400" dirty="0" smtClean="0">
              <a:latin typeface="Arial Black" panose="020B0A04020102020204" pitchFamily="34" charset="0"/>
            </a:endParaRPr>
          </a:p>
          <a:p>
            <a:r>
              <a:rPr lang="pt-BR" sz="24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“...E </a:t>
            </a:r>
            <a:r>
              <a:rPr lang="pt-BR" sz="2400" i="1" dirty="0">
                <a:solidFill>
                  <a:srgbClr val="002060"/>
                </a:solidFill>
                <a:latin typeface="Arial Black" panose="020B0A04020102020204" pitchFamily="34" charset="0"/>
              </a:rPr>
              <a:t>não </a:t>
            </a:r>
            <a:r>
              <a:rPr lang="pt-BR" sz="2400" i="1" dirty="0">
                <a:solidFill>
                  <a:srgbClr val="FF0000"/>
                </a:solidFill>
                <a:latin typeface="Arial Black" panose="020B0A04020102020204" pitchFamily="34" charset="0"/>
              </a:rPr>
              <a:t>tenham medo </a:t>
            </a:r>
            <a:r>
              <a:rPr lang="pt-BR" sz="2400" i="1" dirty="0">
                <a:solidFill>
                  <a:srgbClr val="002060"/>
                </a:solidFill>
                <a:latin typeface="Arial Black" panose="020B0A04020102020204" pitchFamily="34" charset="0"/>
              </a:rPr>
              <a:t>do povo da terra, porque </a:t>
            </a:r>
            <a:r>
              <a:rPr lang="pt-BR" sz="2400" i="1" dirty="0">
                <a:solidFill>
                  <a:srgbClr val="FF0000"/>
                </a:solidFill>
                <a:latin typeface="Arial Black" panose="020B0A04020102020204" pitchFamily="34" charset="0"/>
              </a:rPr>
              <a:t>nós os devoraremos como se fossem pão</a:t>
            </a:r>
            <a:r>
              <a:rPr lang="pt-BR" sz="2400" i="1" dirty="0">
                <a:latin typeface="Arial Black" panose="020B0A04020102020204" pitchFamily="34" charset="0"/>
              </a:rPr>
              <a:t>. </a:t>
            </a:r>
            <a:r>
              <a:rPr lang="pt-BR" sz="2400" i="1" dirty="0">
                <a:solidFill>
                  <a:srgbClr val="002060"/>
                </a:solidFill>
                <a:latin typeface="Arial Black" panose="020B0A04020102020204" pitchFamily="34" charset="0"/>
              </a:rPr>
              <a:t>A proteção deles se foi, mas </a:t>
            </a:r>
            <a:r>
              <a:rPr lang="pt-BR" sz="2400" i="1" dirty="0">
                <a:solidFill>
                  <a:srgbClr val="FF0000"/>
                </a:solidFill>
                <a:latin typeface="Arial Black" panose="020B0A04020102020204" pitchFamily="34" charset="0"/>
              </a:rPr>
              <a:t>o Senhor está conosco</a:t>
            </a:r>
            <a:r>
              <a:rPr lang="pt-BR" sz="2400" i="1" dirty="0">
                <a:latin typeface="Arial Black" panose="020B0A04020102020204" pitchFamily="34" charset="0"/>
              </a:rPr>
              <a:t>. </a:t>
            </a:r>
            <a:r>
              <a:rPr lang="pt-BR" sz="2400" i="1" dirty="0">
                <a:solidFill>
                  <a:srgbClr val="002060"/>
                </a:solidFill>
                <a:latin typeface="Arial Black" panose="020B0A04020102020204" pitchFamily="34" charset="0"/>
              </a:rPr>
              <a:t>Não tenham medo deles! "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85" y="5581132"/>
            <a:ext cx="9140829" cy="127686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0" y="-8723"/>
            <a:ext cx="91440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Myriad Pro" pitchFamily="34" charset="0"/>
              </a:rPr>
              <a:t>Expectativa de </a:t>
            </a:r>
            <a:r>
              <a:rPr lang="pt-BR" sz="2800" b="1" dirty="0" smtClean="0">
                <a:solidFill>
                  <a:srgbClr val="C00000"/>
                </a:solidFill>
                <a:latin typeface="Myriad Pro" pitchFamily="34" charset="0"/>
              </a:rPr>
              <a:t>reação POSITIVA</a:t>
            </a:r>
            <a:endParaRPr lang="pt-BR" sz="2800" b="1" dirty="0">
              <a:solidFill>
                <a:srgbClr val="C00000"/>
              </a:solidFill>
              <a:latin typeface="Myriad Pro" pitchFamily="34" charset="0"/>
            </a:endParaRPr>
          </a:p>
          <a:p>
            <a:pPr algn="ctr"/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79512" y="465634"/>
            <a:ext cx="9036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 Black" panose="020B0A04020102020204" pitchFamily="34" charset="0"/>
                <a:cs typeface="Arial" panose="020B0604020202020204" pitchFamily="34" charset="0"/>
              </a:rPr>
              <a:t>• </a:t>
            </a:r>
            <a:r>
              <a:rPr lang="pt-BR" sz="28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 </a:t>
            </a:r>
            <a:r>
              <a:rPr lang="pt-BR" sz="28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Príncipes</a:t>
            </a:r>
          </a:p>
          <a:p>
            <a:endParaRPr lang="pt-BR" sz="2800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Certeza da vitória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 o povo a um pão que será devorado.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proteção deles se foi – Um povo sem proteção.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Eles Olharam e acreditaram para a promessa.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Sabiam que 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impossível </a:t>
            </a:r>
            <a:r>
              <a:rPr lang="pt-B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pertence 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</a:t>
            </a:r>
            <a:r>
              <a:rPr lang="pt-B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Senhor.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C:\Users\Augusto\Pictures\Pao_Integr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916" y="3861048"/>
            <a:ext cx="614318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5"/>
          <p:cNvSpPr>
            <a:spLocks noChangeArrowheads="1"/>
          </p:cNvSpPr>
          <p:nvPr/>
        </p:nvSpPr>
        <p:spPr bwMode="auto">
          <a:xfrm rot="543799">
            <a:off x="1878505" y="3068626"/>
            <a:ext cx="6697949" cy="3817092"/>
          </a:xfrm>
          <a:prstGeom prst="irregularSeal1">
            <a:avLst/>
          </a:prstGeom>
          <a:gradFill rotWithShape="1">
            <a:gsLst>
              <a:gs pos="0">
                <a:srgbClr val="0000FF">
                  <a:alpha val="89998"/>
                </a:srgbClr>
              </a:gs>
              <a:gs pos="100000">
                <a:srgbClr val="0000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3275856" y="4293096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QUAL É O SEGREDO???</a:t>
            </a:r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19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68007" y="4291679"/>
            <a:ext cx="87272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latin typeface="Myriad Pro Light" pitchFamily="34" charset="0"/>
              </a:rPr>
              <a:t>A </a:t>
            </a:r>
            <a:r>
              <a:rPr lang="pt-BR" sz="2800" dirty="0">
                <a:latin typeface="Myriad Pro Light" pitchFamily="34" charset="0"/>
              </a:rPr>
              <a:t>expectativa de </a:t>
            </a:r>
            <a:r>
              <a:rPr lang="pt-BR" sz="2800" dirty="0" smtClean="0">
                <a:latin typeface="Myriad Pro Light" pitchFamily="34" charset="0"/>
              </a:rPr>
              <a:t>reação positiva  (a crença </a:t>
            </a:r>
            <a:r>
              <a:rPr lang="pt-BR" sz="2800" dirty="0">
                <a:latin typeface="Myriad Pro Light" pitchFamily="34" charset="0"/>
              </a:rPr>
              <a:t>sobre o que </a:t>
            </a:r>
            <a:r>
              <a:rPr lang="pt-BR" sz="2800" dirty="0" smtClean="0">
                <a:latin typeface="Myriad Pro Light" pitchFamily="34" charset="0"/>
              </a:rPr>
              <a:t>a promessa de Deus </a:t>
            </a:r>
            <a:r>
              <a:rPr lang="pt-BR" sz="2800" dirty="0">
                <a:latin typeface="Myriad Pro Light" pitchFamily="34" charset="0"/>
              </a:rPr>
              <a:t>fará) </a:t>
            </a:r>
            <a:r>
              <a:rPr lang="pt-BR" sz="2800" dirty="0" smtClean="0">
                <a:latin typeface="Myriad Pro Light" pitchFamily="34" charset="0"/>
              </a:rPr>
              <a:t>é o </a:t>
            </a:r>
            <a:r>
              <a:rPr lang="pt-BR" sz="2800" dirty="0">
                <a:latin typeface="Myriad Pro Light" pitchFamily="34" charset="0"/>
              </a:rPr>
              <a:t>fator </a:t>
            </a:r>
            <a:r>
              <a:rPr lang="pt-BR" sz="2800" dirty="0" smtClean="0">
                <a:latin typeface="Myriad Pro Light" pitchFamily="34" charset="0"/>
              </a:rPr>
              <a:t> decisivo na tomada de decisão desses 2 príncipes.</a:t>
            </a:r>
            <a:endParaRPr lang="pt-BR" sz="2800" dirty="0">
              <a:latin typeface="Myriad Pro Light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85" y="5581132"/>
            <a:ext cx="9140829" cy="127686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0" y="-8723"/>
            <a:ext cx="91440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Myriad Pro" pitchFamily="34" charset="0"/>
              </a:rPr>
              <a:t>Expectativa de </a:t>
            </a:r>
            <a:r>
              <a:rPr lang="pt-BR" sz="2800" b="1" dirty="0" smtClean="0">
                <a:solidFill>
                  <a:srgbClr val="C00000"/>
                </a:solidFill>
                <a:latin typeface="Myriad Pro" pitchFamily="34" charset="0"/>
              </a:rPr>
              <a:t>reação POSITIVA</a:t>
            </a:r>
            <a:endParaRPr lang="pt-BR" sz="2800" b="1" dirty="0">
              <a:solidFill>
                <a:srgbClr val="C00000"/>
              </a:solidFill>
              <a:latin typeface="Myriad Pro" pitchFamily="34" charset="0"/>
            </a:endParaRPr>
          </a:p>
          <a:p>
            <a:pPr algn="ctr"/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79512" y="409651"/>
            <a:ext cx="90364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b="1" dirty="0">
                <a:latin typeface="Myriad Pro Light" pitchFamily="34" charset="0"/>
                <a:cs typeface="Arial" panose="020B0604020202020204" pitchFamily="34" charset="0"/>
              </a:rPr>
              <a:t>• </a:t>
            </a:r>
            <a:r>
              <a:rPr lang="pt-BR" sz="3200" b="1" dirty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2 </a:t>
            </a:r>
            <a:r>
              <a:rPr lang="pt-BR" sz="3200" b="1" dirty="0" smtClean="0">
                <a:solidFill>
                  <a:srgbClr val="002060"/>
                </a:solidFill>
                <a:latin typeface="Myriad Pro Light" pitchFamily="34" charset="0"/>
                <a:cs typeface="Arial" panose="020B0604020202020204" pitchFamily="34" charset="0"/>
              </a:rPr>
              <a:t>Príncipes</a:t>
            </a:r>
          </a:p>
          <a:p>
            <a:endParaRPr lang="pt-BR" sz="2800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Myriad Pro Light" pitchFamily="34" charset="0"/>
                <a:cs typeface="Arial" panose="020B0604020202020204" pitchFamily="34" charset="0"/>
              </a:rPr>
              <a:t>Certeza da vitória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Myriad Pro Light" pitchFamily="34" charset="0"/>
                <a:cs typeface="Arial" panose="020B0604020202020204" pitchFamily="34" charset="0"/>
              </a:rPr>
              <a:t>Compara o povo a um pão que será devorado.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Myriad Pro Light" pitchFamily="34" charset="0"/>
                <a:cs typeface="Arial" panose="020B0604020202020204" pitchFamily="34" charset="0"/>
              </a:rPr>
              <a:t>A proteção deles se foi – Um povo sem proteção.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C00000"/>
                </a:solidFill>
                <a:latin typeface="Myriad Pro Light" pitchFamily="34" charset="0"/>
                <a:cs typeface="Arial" panose="020B0604020202020204" pitchFamily="34" charset="0"/>
              </a:rPr>
              <a:t>Eles olharam e </a:t>
            </a:r>
            <a:r>
              <a:rPr lang="pt-BR" sz="2800" u="sng" dirty="0" smtClean="0">
                <a:solidFill>
                  <a:srgbClr val="C00000"/>
                </a:solidFill>
                <a:latin typeface="Myriad Pro Light" pitchFamily="34" charset="0"/>
                <a:cs typeface="Arial" panose="020B0604020202020204" pitchFamily="34" charset="0"/>
              </a:rPr>
              <a:t>acreditaram</a:t>
            </a:r>
            <a:r>
              <a:rPr lang="pt-BR" sz="2800" dirty="0" smtClean="0">
                <a:solidFill>
                  <a:srgbClr val="C00000"/>
                </a:solidFill>
                <a:latin typeface="Myriad Pro Light" pitchFamily="34" charset="0"/>
                <a:cs typeface="Arial" panose="020B0604020202020204" pitchFamily="34" charset="0"/>
              </a:rPr>
              <a:t> para a promessa.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u="sng" dirty="0" smtClean="0">
                <a:solidFill>
                  <a:srgbClr val="C00000"/>
                </a:solidFill>
                <a:latin typeface="Myriad Pro Light" pitchFamily="34" charset="0"/>
                <a:cs typeface="Arial" panose="020B0604020202020204" pitchFamily="34" charset="0"/>
              </a:rPr>
              <a:t>Sabiam </a:t>
            </a:r>
            <a:r>
              <a:rPr lang="pt-BR" sz="2800" dirty="0" smtClean="0">
                <a:solidFill>
                  <a:srgbClr val="C00000"/>
                </a:solidFill>
                <a:latin typeface="Myriad Pro Light" pitchFamily="34" charset="0"/>
                <a:cs typeface="Arial" panose="020B0604020202020204" pitchFamily="34" charset="0"/>
              </a:rPr>
              <a:t>que </a:t>
            </a:r>
            <a:r>
              <a:rPr lang="pt-BR" sz="2800" dirty="0">
                <a:solidFill>
                  <a:srgbClr val="C00000"/>
                </a:solidFill>
                <a:latin typeface="Myriad Pro Light" pitchFamily="34" charset="0"/>
                <a:cs typeface="Arial" panose="020B0604020202020204" pitchFamily="34" charset="0"/>
              </a:rPr>
              <a:t>o impossível </a:t>
            </a:r>
            <a:r>
              <a:rPr lang="pt-BR" sz="2800" dirty="0" smtClean="0">
                <a:solidFill>
                  <a:srgbClr val="C00000"/>
                </a:solidFill>
                <a:latin typeface="Myriad Pro Light" pitchFamily="34" charset="0"/>
                <a:cs typeface="Arial" panose="020B0604020202020204" pitchFamily="34" charset="0"/>
              </a:rPr>
              <a:t>pertence </a:t>
            </a:r>
            <a:r>
              <a:rPr lang="pt-BR" sz="2800" dirty="0">
                <a:solidFill>
                  <a:srgbClr val="C00000"/>
                </a:solidFill>
                <a:latin typeface="Myriad Pro Light" pitchFamily="34" charset="0"/>
                <a:cs typeface="Arial" panose="020B0604020202020204" pitchFamily="34" charset="0"/>
              </a:rPr>
              <a:t>ao </a:t>
            </a:r>
            <a:r>
              <a:rPr lang="pt-BR" sz="2800" dirty="0" smtClean="0">
                <a:solidFill>
                  <a:srgbClr val="C00000"/>
                </a:solidFill>
                <a:latin typeface="Myriad Pro Light" pitchFamily="34" charset="0"/>
                <a:cs typeface="Arial" panose="020B0604020202020204" pitchFamily="34" charset="0"/>
              </a:rPr>
              <a:t>Senhor.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 smtClean="0">
              <a:solidFill>
                <a:srgbClr val="002060"/>
              </a:solidFill>
              <a:latin typeface="Myriad Pro Light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 rot="543799">
            <a:off x="1878505" y="2706008"/>
            <a:ext cx="6697949" cy="3817092"/>
          </a:xfrm>
          <a:prstGeom prst="irregularSeal1">
            <a:avLst/>
          </a:prstGeom>
          <a:gradFill rotWithShape="1">
            <a:gsLst>
              <a:gs pos="0">
                <a:srgbClr val="0000FF">
                  <a:alpha val="89998"/>
                </a:srgbClr>
              </a:gs>
              <a:gs pos="100000">
                <a:srgbClr val="0000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3275856" y="3867414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ESSE É O SEGREDO...</a:t>
            </a:r>
          </a:p>
        </p:txBody>
      </p:sp>
    </p:spTree>
    <p:extLst>
      <p:ext uri="{BB962C8B-B14F-4D97-AF65-F5344CB8AC3E}">
        <p14:creationId xmlns:p14="http://schemas.microsoft.com/office/powerpoint/2010/main" val="92150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995334" y="1584237"/>
            <a:ext cx="362373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Myriad Pro" panose="020B0503030403020204" pitchFamily="34" charset="0"/>
              </a:rPr>
              <a:t>“Quanto ao mais, irmãos, tudo o que é verdadeiro, tudo o que é honesto, tudo o que é justo, tudo o que é puro, tudo o que é amável, tudo o que </a:t>
            </a:r>
            <a:r>
              <a:rPr lang="pt-BR" sz="2000" dirty="0" smtClean="0">
                <a:latin typeface="Myriad Pro" panose="020B0503030403020204" pitchFamily="34" charset="0"/>
              </a:rPr>
              <a:t>de </a:t>
            </a:r>
            <a:r>
              <a:rPr lang="pt-BR" sz="2000" dirty="0">
                <a:latin typeface="Myriad Pro" panose="020B0503030403020204" pitchFamily="34" charset="0"/>
              </a:rPr>
              <a:t>boa fama, se há alguma virtude, e se há algum louvor, nisso pensai.” </a:t>
            </a:r>
            <a:r>
              <a:rPr lang="pt-BR" sz="2000" dirty="0" smtClean="0">
                <a:latin typeface="Myriad Pro" panose="020B0503030403020204" pitchFamily="34" charset="0"/>
              </a:rPr>
              <a:t> </a:t>
            </a:r>
          </a:p>
          <a:p>
            <a:pPr algn="just"/>
            <a:endParaRPr lang="pt-BR" sz="2000" dirty="0" smtClean="0">
              <a:latin typeface="Myriad Pro" panose="020B0503030403020204" pitchFamily="34" charset="0"/>
            </a:endParaRPr>
          </a:p>
          <a:p>
            <a:pPr algn="r"/>
            <a:r>
              <a:rPr lang="pt-BR" sz="1600" i="1" dirty="0" smtClean="0">
                <a:latin typeface="Myriad Pro" panose="020B0503030403020204" pitchFamily="34" charset="0"/>
              </a:rPr>
              <a:t>Filipenses </a:t>
            </a:r>
            <a:r>
              <a:rPr lang="pt-BR" sz="1600" i="1" dirty="0">
                <a:latin typeface="Myriad Pro" panose="020B0503030403020204" pitchFamily="34" charset="0"/>
              </a:rPr>
              <a:t>4:8</a:t>
            </a:r>
          </a:p>
        </p:txBody>
      </p:sp>
    </p:spTree>
    <p:extLst>
      <p:ext uri="{BB962C8B-B14F-4D97-AF65-F5344CB8AC3E}">
        <p14:creationId xmlns:p14="http://schemas.microsoft.com/office/powerpoint/2010/main" val="23156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2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85" y="5581132"/>
            <a:ext cx="9140829" cy="127686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82599" y="609581"/>
            <a:ext cx="392853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C00000"/>
                </a:solidFill>
                <a:latin typeface="Myriad Pro" panose="020B0503030403020204" pitchFamily="34" charset="0"/>
              </a:rPr>
              <a:t>“A mente controla o homem todo. </a:t>
            </a:r>
            <a:endParaRPr lang="pt-BR" sz="2000" dirty="0" smtClean="0">
              <a:solidFill>
                <a:srgbClr val="C00000"/>
              </a:solidFill>
              <a:latin typeface="Myriad Pro" panose="020B0503030403020204" pitchFamily="34" charset="0"/>
            </a:endParaRPr>
          </a:p>
          <a:p>
            <a:r>
              <a:rPr lang="pt-BR" sz="2000" dirty="0" smtClean="0">
                <a:latin typeface="Myriad Pro" panose="020B0503030403020204" pitchFamily="34" charset="0"/>
              </a:rPr>
              <a:t>Todas </a:t>
            </a:r>
            <a:r>
              <a:rPr lang="pt-BR" sz="2000" dirty="0">
                <a:latin typeface="Myriad Pro" panose="020B0503030403020204" pitchFamily="34" charset="0"/>
              </a:rPr>
              <a:t>as nossas ações, boas ou más, têm sua origem na mente. </a:t>
            </a:r>
            <a:endParaRPr lang="pt-BR" sz="2000" dirty="0" smtClean="0">
              <a:latin typeface="Myriad Pro" panose="020B0503030403020204" pitchFamily="34" charset="0"/>
            </a:endParaRPr>
          </a:p>
          <a:p>
            <a:endParaRPr lang="pt-BR" sz="2000" dirty="0">
              <a:latin typeface="Myriad Pro" panose="020B0503030403020204" pitchFamily="34" charset="0"/>
            </a:endParaRPr>
          </a:p>
          <a:p>
            <a:r>
              <a:rPr lang="pt-BR" sz="2000" dirty="0">
                <a:solidFill>
                  <a:srgbClr val="C00000"/>
                </a:solidFill>
                <a:latin typeface="Myriad Pro" panose="020B0503030403020204" pitchFamily="34" charset="0"/>
              </a:rPr>
              <a:t>É a mente que adora a Deus e nos põe em contato com os seres celestiais. </a:t>
            </a:r>
            <a:endParaRPr lang="pt-BR" sz="2000" dirty="0" smtClean="0">
              <a:solidFill>
                <a:srgbClr val="C00000"/>
              </a:solidFill>
              <a:latin typeface="Myriad Pro" panose="020B0503030403020204" pitchFamily="34" charset="0"/>
            </a:endParaRPr>
          </a:p>
          <a:p>
            <a:endParaRPr lang="pt-BR" sz="2000" dirty="0">
              <a:solidFill>
                <a:srgbClr val="C00000"/>
              </a:solidFill>
              <a:latin typeface="Myriad Pro" panose="020B0503030403020204" pitchFamily="34" charset="0"/>
            </a:endParaRPr>
          </a:p>
          <a:p>
            <a:r>
              <a:rPr lang="pt-BR" sz="2000" dirty="0">
                <a:latin typeface="Myriad Pro" panose="020B0503030403020204" pitchFamily="34" charset="0"/>
              </a:rPr>
              <a:t>No entanto, muitos passam a vida toda sem se tornar entendidos quanto ao escrínio que contém esse tesouro.” </a:t>
            </a:r>
            <a:endParaRPr lang="pt-BR" sz="2000" dirty="0" smtClean="0">
              <a:latin typeface="Myriad Pro" panose="020B0503030403020204" pitchFamily="34" charset="0"/>
            </a:endParaRPr>
          </a:p>
          <a:p>
            <a:endParaRPr lang="pt-BR" sz="2000" dirty="0">
              <a:latin typeface="Myriad Pro" panose="020B0503030403020204" pitchFamily="34" charset="0"/>
            </a:endParaRPr>
          </a:p>
          <a:p>
            <a:r>
              <a:rPr lang="pt-BR" sz="1600" dirty="0">
                <a:latin typeface="Myriad Pro" panose="020B0503030403020204" pitchFamily="34" charset="0"/>
              </a:rPr>
              <a:t>E.G. White  -  </a:t>
            </a:r>
            <a:r>
              <a:rPr lang="pt-BR" sz="1600" dirty="0" err="1">
                <a:latin typeface="Myriad Pro" panose="020B0503030403020204" pitchFamily="34" charset="0"/>
              </a:rPr>
              <a:t>Special</a:t>
            </a:r>
            <a:r>
              <a:rPr lang="pt-BR" sz="1600" dirty="0">
                <a:latin typeface="Myriad Pro" panose="020B0503030403020204" pitchFamily="34" charset="0"/>
              </a:rPr>
              <a:t> </a:t>
            </a:r>
            <a:r>
              <a:rPr lang="pt-BR" sz="1600" dirty="0" err="1">
                <a:latin typeface="Myriad Pro" panose="020B0503030403020204" pitchFamily="34" charset="0"/>
              </a:rPr>
              <a:t>Testimonies</a:t>
            </a:r>
            <a:r>
              <a:rPr lang="pt-BR" sz="1600" dirty="0">
                <a:latin typeface="Myriad Pro" panose="020B0503030403020204" pitchFamily="34" charset="0"/>
              </a:rPr>
              <a:t> </a:t>
            </a:r>
            <a:r>
              <a:rPr lang="pt-BR" sz="1600" dirty="0" err="1">
                <a:latin typeface="Myriad Pro" panose="020B0503030403020204" pitchFamily="34" charset="0"/>
              </a:rPr>
              <a:t>on</a:t>
            </a:r>
            <a:r>
              <a:rPr lang="pt-BR" sz="1600" dirty="0">
                <a:latin typeface="Myriad Pro" panose="020B0503030403020204" pitchFamily="34" charset="0"/>
              </a:rPr>
              <a:t> </a:t>
            </a:r>
            <a:r>
              <a:rPr lang="pt-BR" sz="1600" dirty="0" err="1">
                <a:latin typeface="Myriad Pro" panose="020B0503030403020204" pitchFamily="34" charset="0"/>
              </a:rPr>
              <a:t>Education</a:t>
            </a:r>
            <a:r>
              <a:rPr lang="pt-BR" sz="1600" dirty="0">
                <a:latin typeface="Myriad Pro" panose="020B0503030403020204" pitchFamily="34" charset="0"/>
              </a:rPr>
              <a:t>, 11 de Maio de 1896.</a:t>
            </a:r>
          </a:p>
          <a:p>
            <a:pPr algn="ctr">
              <a:lnSpc>
                <a:spcPct val="150000"/>
              </a:lnSpc>
            </a:pPr>
            <a:r>
              <a:rPr lang="pt-BR" sz="2000" dirty="0">
                <a:latin typeface="Myriad Pro" panose="020B0503030403020204" pitchFamily="34" charset="0"/>
              </a:rPr>
              <a:t/>
            </a:r>
            <a:br>
              <a:rPr lang="pt-BR" sz="2000" dirty="0">
                <a:latin typeface="Myriad Pro" panose="020B0503030403020204" pitchFamily="34" charset="0"/>
              </a:rPr>
            </a:br>
            <a:endParaRPr lang="pt-BR" sz="2000" dirty="0">
              <a:latin typeface="Myriad Pro" panose="020B0503030403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65" y="1549400"/>
            <a:ext cx="3894668" cy="292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8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85" y="5581132"/>
            <a:ext cx="9140829" cy="127686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989050" y="373247"/>
            <a:ext cx="74458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Myriad Pro" panose="020B0503030403020204" pitchFamily="34" charset="0"/>
              </a:rPr>
              <a:t>Uma </a:t>
            </a:r>
            <a:r>
              <a:rPr lang="pt-BR" sz="32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simples CRENÇA e </a:t>
            </a:r>
            <a:r>
              <a:rPr lang="pt-BR" sz="3200" b="1" dirty="0">
                <a:solidFill>
                  <a:srgbClr val="C00000"/>
                </a:solidFill>
                <a:latin typeface="Myriad Pro" panose="020B0503030403020204" pitchFamily="34" charset="0"/>
              </a:rPr>
              <a:t>a expectativa criada pode </a:t>
            </a:r>
            <a:r>
              <a:rPr lang="pt-BR" sz="3200" b="1" dirty="0">
                <a:latin typeface="Myriad Pro" panose="020B0503030403020204" pitchFamily="34" charset="0"/>
              </a:rPr>
              <a:t>modular</a:t>
            </a:r>
            <a:r>
              <a:rPr lang="pt-BR" sz="3200" b="1" dirty="0">
                <a:solidFill>
                  <a:srgbClr val="C00000"/>
                </a:solidFill>
                <a:latin typeface="Myriad Pro" panose="020B0503030403020204" pitchFamily="34" charset="0"/>
              </a:rPr>
              <a:t> a </a:t>
            </a:r>
            <a:r>
              <a:rPr lang="pt-BR" sz="3200" b="1" dirty="0">
                <a:latin typeface="Myriad Pro" panose="020B0503030403020204" pitchFamily="34" charset="0"/>
              </a:rPr>
              <a:t>atividade fisiológica e química</a:t>
            </a:r>
            <a:r>
              <a:rPr lang="pt-BR" sz="3200" b="1" dirty="0">
                <a:solidFill>
                  <a:srgbClr val="C00000"/>
                </a:solidFill>
                <a:latin typeface="Myriad Pro" panose="020B0503030403020204" pitchFamily="34" charset="0"/>
              </a:rPr>
              <a:t> do cérebro.</a:t>
            </a:r>
          </a:p>
        </p:txBody>
      </p:sp>
      <p:sp>
        <p:nvSpPr>
          <p:cNvPr id="3" name="Retângulo 2"/>
          <p:cNvSpPr/>
          <p:nvPr/>
        </p:nvSpPr>
        <p:spPr>
          <a:xfrm>
            <a:off x="914403" y="3284572"/>
            <a:ext cx="7800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>
                <a:latin typeface="Myriad Pro" pitchFamily="34" charset="0"/>
              </a:rPr>
              <a:t>“A </a:t>
            </a:r>
            <a:r>
              <a:rPr lang="pt-BR" sz="4000" b="1" i="1" dirty="0">
                <a:solidFill>
                  <a:srgbClr val="C00000"/>
                </a:solidFill>
                <a:latin typeface="Myriad Pro" pitchFamily="34" charset="0"/>
              </a:rPr>
              <a:t>felicidade</a:t>
            </a:r>
            <a:r>
              <a:rPr lang="pt-BR" sz="4000" b="1" i="1" dirty="0">
                <a:latin typeface="Myriad Pro" pitchFamily="34" charset="0"/>
              </a:rPr>
              <a:t> é um estado mental ativado pelo </a:t>
            </a:r>
            <a:r>
              <a:rPr lang="pt-BR" sz="4000" b="1" i="1" dirty="0">
                <a:solidFill>
                  <a:srgbClr val="C00000"/>
                </a:solidFill>
                <a:latin typeface="Myriad Pro" pitchFamily="34" charset="0"/>
              </a:rPr>
              <a:t>sistema límbico</a:t>
            </a:r>
            <a:r>
              <a:rPr lang="pt-BR" sz="4000" b="1" i="1" dirty="0">
                <a:latin typeface="Myriad Pro" pitchFamily="34" charset="0"/>
              </a:rPr>
              <a:t>.”</a:t>
            </a:r>
            <a:r>
              <a:rPr lang="pt-BR" sz="4000" b="1" dirty="0">
                <a:latin typeface="Myriad Pro" pitchFamily="34" charset="0"/>
              </a:rPr>
              <a:t/>
            </a:r>
            <a:br>
              <a:rPr lang="pt-BR" sz="4000" b="1" dirty="0">
                <a:latin typeface="Myriad Pro" pitchFamily="34" charset="0"/>
              </a:rPr>
            </a:br>
            <a:endParaRPr lang="pt-BR" sz="4000" b="1" i="1" dirty="0" smtClean="0">
              <a:latin typeface="Myriad Pro" pitchFamily="34" charset="0"/>
            </a:endParaRPr>
          </a:p>
          <a:p>
            <a:pPr algn="r"/>
            <a:r>
              <a:rPr lang="pt-BR" sz="4000" b="1" i="1" dirty="0" smtClean="0">
                <a:latin typeface="Myriad Pro" pitchFamily="34" charset="0"/>
              </a:rPr>
              <a:t>Antônio Damásio</a:t>
            </a:r>
            <a:endParaRPr lang="pt-BR" sz="40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85" y="5581132"/>
            <a:ext cx="9140829" cy="127686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73730" y="1393499"/>
            <a:ext cx="79815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latin typeface="Myriad Pro" pitchFamily="34" charset="0"/>
              </a:rPr>
              <a:t>Sistema Límbico está </a:t>
            </a:r>
            <a:r>
              <a:rPr lang="pt-BR" sz="3200" b="1" dirty="0">
                <a:latin typeface="Myriad Pro" pitchFamily="34" charset="0"/>
              </a:rPr>
              <a:t>envolvido </a:t>
            </a:r>
            <a:r>
              <a:rPr lang="pt-BR" sz="3200" b="1" dirty="0" smtClean="0">
                <a:latin typeface="Myriad Pro" pitchFamily="34" charset="0"/>
              </a:rPr>
              <a:t>com... </a:t>
            </a:r>
          </a:p>
          <a:p>
            <a:pPr algn="ctr"/>
            <a:endParaRPr lang="pt-BR" sz="3200" b="1" dirty="0">
              <a:solidFill>
                <a:srgbClr val="C00000"/>
              </a:solidFill>
              <a:latin typeface="Myriad Pro" pitchFamily="34" charset="0"/>
            </a:endParaRPr>
          </a:p>
          <a:p>
            <a:pPr algn="ctr"/>
            <a:r>
              <a:rPr lang="pt-BR" sz="3200" b="1" dirty="0" smtClean="0">
                <a:solidFill>
                  <a:srgbClr val="C00000"/>
                </a:solidFill>
                <a:latin typeface="Myriad Pro" pitchFamily="34" charset="0"/>
              </a:rPr>
              <a:t>...as emoções, a motivação</a:t>
            </a:r>
            <a:r>
              <a:rPr lang="pt-BR" sz="3200" b="1" dirty="0">
                <a:solidFill>
                  <a:srgbClr val="C00000"/>
                </a:solidFill>
                <a:latin typeface="Myriad Pro" pitchFamily="34" charset="0"/>
              </a:rPr>
              <a:t>, o desenvolvimento do </a:t>
            </a:r>
            <a:r>
              <a:rPr lang="pt-BR" sz="3200" b="1" dirty="0" smtClean="0">
                <a:solidFill>
                  <a:srgbClr val="C00000"/>
                </a:solidFill>
                <a:latin typeface="Myriad Pro" pitchFamily="34" charset="0"/>
              </a:rPr>
              <a:t>aprendizado, </a:t>
            </a:r>
            <a:r>
              <a:rPr lang="pt-BR" sz="3200" b="1" dirty="0">
                <a:solidFill>
                  <a:srgbClr val="C00000"/>
                </a:solidFill>
                <a:latin typeface="Myriad Pro" pitchFamily="34" charset="0"/>
              </a:rPr>
              <a:t>a </a:t>
            </a:r>
            <a:r>
              <a:rPr lang="pt-BR" sz="3200" b="1" dirty="0" smtClean="0">
                <a:solidFill>
                  <a:srgbClr val="C00000"/>
                </a:solidFill>
                <a:latin typeface="Myriad Pro" pitchFamily="34" charset="0"/>
              </a:rPr>
              <a:t>memória...</a:t>
            </a:r>
          </a:p>
          <a:p>
            <a:pPr algn="ctr"/>
            <a:endParaRPr lang="pt-BR" sz="3200" b="1" u="sng" dirty="0" smtClean="0">
              <a:solidFill>
                <a:srgbClr val="C00000"/>
              </a:solidFill>
              <a:latin typeface="Myriad Pro" pitchFamily="34" charset="0"/>
            </a:endParaRPr>
          </a:p>
          <a:p>
            <a:pPr algn="ctr"/>
            <a:r>
              <a:rPr lang="pt-BR" sz="3200" b="1" dirty="0" smtClean="0"/>
              <a:t>...</a:t>
            </a:r>
            <a:r>
              <a:rPr lang="pt-BR" sz="3200" dirty="0"/>
              <a:t> controlar os </a:t>
            </a:r>
            <a:r>
              <a:rPr lang="pt-BR" sz="3200" b="1" dirty="0"/>
              <a:t>sistemas nervoso e endócrino</a:t>
            </a:r>
            <a:endParaRPr lang="pt-BR" sz="3200" b="1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Autoconheci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290"/>
            <a:ext cx="9143999" cy="702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8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85" y="5581132"/>
            <a:ext cx="9140829" cy="1276868"/>
          </a:xfrm>
          <a:prstGeom prst="rect">
            <a:avLst/>
          </a:prstGeom>
        </p:spPr>
      </p:pic>
      <p:pic>
        <p:nvPicPr>
          <p:cNvPr id="6146" name="Picture 2" descr="Resultado de imagem para uma comida prazerosa im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" y="5"/>
            <a:ext cx="4850331" cy="33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m para uma comida prazerosa imag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17" y="8536"/>
            <a:ext cx="4273425" cy="331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m para uma comida prazerosa imag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" y="3788230"/>
            <a:ext cx="4243122" cy="306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do de imagem para Sobremesas prazerosa image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707" y="3788230"/>
            <a:ext cx="4893910" cy="305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5822" y="3265719"/>
            <a:ext cx="828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Myriad Pro" pitchFamily="34" charset="0"/>
              </a:rPr>
              <a:t>O que deixa você com desejo/vontade de comer?? </a:t>
            </a:r>
            <a:endParaRPr lang="pt-BR" sz="28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6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6148</TotalTime>
  <Words>1211</Words>
  <Application>Microsoft Office PowerPoint</Application>
  <PresentationFormat>Apresentação na tela (4:3)</PresentationFormat>
  <Paragraphs>162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edgard</dc:creator>
  <cp:lastModifiedBy>Augusto</cp:lastModifiedBy>
  <cp:revision>250</cp:revision>
  <dcterms:created xsi:type="dcterms:W3CDTF">2018-01-03T13:41:28Z</dcterms:created>
  <dcterms:modified xsi:type="dcterms:W3CDTF">2018-01-19T19:58:55Z</dcterms:modified>
</cp:coreProperties>
</file>