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269" r:id="rId7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35B"/>
    <a:srgbClr val="012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26/04/2016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do Novo Testamento revela a mesma perfeição em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organização.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próprio Cristo, que formou a igreja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16:18), “dispôs os membros,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colocando cada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deles no corpo, como lhe aprouve”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1Co 12:18).</a:t>
            </a:r>
          </a:p>
        </p:txBody>
      </p:sp>
    </p:spTree>
    <p:extLst>
      <p:ext uri="{BB962C8B-B14F-4D97-AF65-F5344CB8AC3E}">
        <p14:creationId xmlns:p14="http://schemas.microsoft.com/office/powerpoint/2010/main" val="41906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20486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 lhes concedeu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dons e talentos adequados para as funções a eles incumbidas e os organizou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um corpo vivo e ativo, do qual Ele é a cabeça.</a:t>
            </a:r>
          </a:p>
        </p:txBody>
      </p:sp>
    </p:spTree>
    <p:extLst>
      <p:ext uri="{BB962C8B-B14F-4D97-AF65-F5344CB8AC3E}">
        <p14:creationId xmlns:p14="http://schemas.microsoft.com/office/powerpoint/2010/main" val="36338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556792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“Porque assim como num só corpo temos muitos membros, mas nem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têm a mesma função, assim também nós, conquanto muitos,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somos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só corpo em Cristo e membros uns dos outros”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12:4, 5).</a:t>
            </a:r>
          </a:p>
        </p:txBody>
      </p:sp>
    </p:spTree>
    <p:extLst>
      <p:ext uri="{BB962C8B-B14F-4D97-AF65-F5344CB8AC3E}">
        <p14:creationId xmlns:p14="http://schemas.microsoft.com/office/powerpoint/2010/main" val="39535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132856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“Ele [Cristo] é a cabeça do corpo, da igreja. Ele é o princípio, o primogênito de entre os mortos,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em todas as coisas ter a primazia” (Cl 1:18).</a:t>
            </a:r>
          </a:p>
        </p:txBody>
      </p:sp>
    </p:spTree>
    <p:extLst>
      <p:ext uri="{BB962C8B-B14F-4D97-AF65-F5344CB8AC3E}">
        <p14:creationId xmlns:p14="http://schemas.microsoft.com/office/powerpoint/2010/main" val="13893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“Ora, os dons são diversos, mas o Espírito é o mesmo. E também há diversidade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 serviços, mas o Senhor é o mesmo. Porque, assim como o corpo 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tem muitos membros, e todos os membros, sendo muitos, constituem um só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corpo, assim também com respeito a Cristo.</a:t>
            </a:r>
          </a:p>
        </p:txBody>
      </p:sp>
    </p:spTree>
    <p:extLst>
      <p:ext uri="{BB962C8B-B14F-4D97-AF65-F5344CB8AC3E}">
        <p14:creationId xmlns:p14="http://schemas.microsoft.com/office/powerpoint/2010/main" val="2075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0527" y="1196752"/>
            <a:ext cx="4392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Ora, vós sois corpo de Cristo; e, individualmente,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desse corpo. A uns estabeleceu Deus na igreja, primeiramente,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apóstolos; em segundo lugar, profetas; em terceiro lugar,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mestres; depois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operadores de milagres; depois, dons de curar, socorros, governos,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variedades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línguas”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1Co 12:27, 28).</a:t>
            </a:r>
          </a:p>
        </p:txBody>
      </p:sp>
    </p:spTree>
    <p:extLst>
      <p:ext uri="{BB962C8B-B14F-4D97-AF65-F5344CB8AC3E}">
        <p14:creationId xmlns:p14="http://schemas.microsoft.com/office/powerpoint/2010/main" val="24015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636912"/>
            <a:ext cx="6768752" cy="2160240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2420888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Organização</a:t>
            </a:r>
          </a:p>
        </p:txBody>
      </p:sp>
    </p:spTree>
    <p:extLst>
      <p:ext uri="{BB962C8B-B14F-4D97-AF65-F5344CB8AC3E}">
        <p14:creationId xmlns:p14="http://schemas.microsoft.com/office/powerpoint/2010/main" val="28601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96752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como não pode haver um corpo humano vivo e ativo, a menos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membros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estejam organicamente unidos e funcionando juntos, igualmente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haverá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igreja viva, que cresça e prospere, a menos que seus membros estejam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unidos em um corpo espiritual coeso, todos desempenhando seus deveres e funções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outorgados por Deus, sob a direção de uma autoridade divinamente constituída.</a:t>
            </a:r>
          </a:p>
        </p:txBody>
      </p:sp>
    </p:spTree>
    <p:extLst>
      <p:ext uri="{BB962C8B-B14F-4D97-AF65-F5344CB8AC3E}">
        <p14:creationId xmlns:p14="http://schemas.microsoft.com/office/powerpoint/2010/main" val="37433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6084" y="1340768"/>
            <a:ext cx="3851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Sem organização, nenhuma instituição ou movimento pode prosperar. Uma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nação sem um governo organizado seria um caos. Uma entidade empresarial sem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organização fracassaria. Uma igreja sem organização se desintegraria e pereceria.</a:t>
            </a:r>
          </a:p>
        </p:txBody>
      </p:sp>
    </p:spTree>
    <p:extLst>
      <p:ext uri="{BB962C8B-B14F-4D97-AF65-F5344CB8AC3E}">
        <p14:creationId xmlns:p14="http://schemas.microsoft.com/office/powerpoint/2010/main" val="12654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6084" y="1340768"/>
            <a:ext cx="4211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um desenvolvimento saudável e para o cumprimento de sua tarefa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levar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evangelho de salvação a todo o mundo, Cristo deu à igreja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organização simples, mas eficaz. O êxito em seus esforços para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dessa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missão depende de leal adesão a este plano divino.</a:t>
            </a:r>
          </a:p>
        </p:txBody>
      </p:sp>
    </p:spTree>
    <p:extLst>
      <p:ext uri="{BB962C8B-B14F-4D97-AF65-F5344CB8AC3E}">
        <p14:creationId xmlns:p14="http://schemas.microsoft.com/office/powerpoint/2010/main" val="4930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060848"/>
            <a:ext cx="77403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“Alguns têm apresentado o pensamento de que, ao nos aproximarmos do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fim do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tempo, todo filho de Deus agirá independentemente de qualquer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religiosa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Mas fui instruída pelo Senhor de que nesta obra não há coisa que se assemelhe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à ideia de cada pessoa ser independente”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Testemunhos Para Ministros, p. 489).</a:t>
            </a:r>
          </a:p>
        </p:txBody>
      </p:sp>
    </p:spTree>
    <p:extLst>
      <p:ext uri="{BB962C8B-B14F-4D97-AF65-F5344CB8AC3E}">
        <p14:creationId xmlns:p14="http://schemas.microsoft.com/office/powerpoint/2010/main" val="35712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340768"/>
            <a:ext cx="475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“Oh, como se regozijaria Satanás, se pudesse ter êxito em seus esforços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insinuar entre este povo e desorganizar o trabalho, em um tempo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é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essencial uma completa organização; e será este o maior poder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manter afastados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movimentos falsos e para refutar declarações não endossadas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pela Palavra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Deus!</a:t>
            </a:r>
          </a:p>
        </p:txBody>
      </p:sp>
    </p:spTree>
    <p:extLst>
      <p:ext uri="{BB962C8B-B14F-4D97-AF65-F5344CB8AC3E}">
        <p14:creationId xmlns:p14="http://schemas.microsoft.com/office/powerpoint/2010/main" val="35767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84784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...Temos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conservar uniformemente as nossas fileiras,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haja quebra no sistema de método e ordem que foi construído por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trabalho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sábio e cuidadoso. Não se deve dar permissão a indivíduos desordenados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desejam dominar a obra neste tempo” (ibid., p. 489).</a:t>
            </a:r>
          </a:p>
        </p:txBody>
      </p:sp>
    </p:spTree>
    <p:extLst>
      <p:ext uri="{BB962C8B-B14F-4D97-AF65-F5344CB8AC3E}">
        <p14:creationId xmlns:p14="http://schemas.microsoft.com/office/powerpoint/2010/main" val="11769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636912"/>
            <a:ext cx="6768752" cy="2160240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2420888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 da Organização</a:t>
            </a:r>
          </a:p>
        </p:txBody>
      </p:sp>
    </p:spTree>
    <p:extLst>
      <p:ext uri="{BB962C8B-B14F-4D97-AF65-F5344CB8AC3E}">
        <p14:creationId xmlns:p14="http://schemas.microsoft.com/office/powerpoint/2010/main" val="21130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204864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Aumentando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nosso número, tornou-se evidente que sem alguma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organização haveria grande confusão, e a obra não seria levada avante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êxito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9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8391" y="1484784"/>
            <a:ext cx="4594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organização era indispensável para prover a manutenção dos pastores,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levar a obra a novos campos, para proteger dos membros indignos tanto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igrejas como os pastores, para a conservação das propriedades da igreja,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publicação da verdade pela imprensa, e para muitos outros fins” (ibid., p. 26).</a:t>
            </a:r>
          </a:p>
        </p:txBody>
      </p:sp>
    </p:spTree>
    <p:extLst>
      <p:ext uri="{BB962C8B-B14F-4D97-AF65-F5344CB8AC3E}">
        <p14:creationId xmlns:p14="http://schemas.microsoft.com/office/powerpoint/2010/main" val="13399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2047" y="1988840"/>
            <a:ext cx="4594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“Como membros da igreja visível e obreiros na vinha do Senhor, todos os cristãos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professos devem fazer tanto quanto possível para preservar a paz, a harmonia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 amor na igreja.</a:t>
            </a:r>
          </a:p>
        </p:txBody>
      </p:sp>
    </p:spTree>
    <p:extLst>
      <p:ext uri="{BB962C8B-B14F-4D97-AF65-F5344CB8AC3E}">
        <p14:creationId xmlns:p14="http://schemas.microsoft.com/office/powerpoint/2010/main" val="16673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84784"/>
            <a:ext cx="4594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Note a oração de Cristo: ‘Para que todos sejam um, como Tu,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 Pai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 és em mim, e Eu em ti; que também eles sejam um em nós, para que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mundo creia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Tu me enviaste’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17:21). A unidade da igreja é a prova convincente de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enviou Jesus ao mundo para o salvar” (Testemunhos Para a Igreja, v. 5, p. 619, 620).</a:t>
            </a:r>
          </a:p>
        </p:txBody>
      </p:sp>
    </p:spTree>
    <p:extLst>
      <p:ext uri="{BB962C8B-B14F-4D97-AF65-F5344CB8AC3E}">
        <p14:creationId xmlns:p14="http://schemas.microsoft.com/office/powerpoint/2010/main" val="17850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636912"/>
            <a:ext cx="6768752" cy="2160240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2420888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do Novo Testamento</a:t>
            </a:r>
          </a:p>
        </p:txBody>
      </p:sp>
    </p:spTree>
    <p:extLst>
      <p:ext uri="{BB962C8B-B14F-4D97-AF65-F5344CB8AC3E}">
        <p14:creationId xmlns:p14="http://schemas.microsoft.com/office/powerpoint/2010/main" val="32874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268760"/>
            <a:ext cx="45943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do Salvador à igreja, de levar o evangelho a todo o mundo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28:19,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20; Mc 16:15), significava não apenas pregar o evangelho, mas assegurar o bem-estar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daqueles que aceitavam a mensagem. Isso envolvia pastorear e abrigar o rebanho,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também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solucionar problemas de relacionamento. Tal situação exigia organização.</a:t>
            </a:r>
          </a:p>
        </p:txBody>
      </p:sp>
    </p:spTree>
    <p:extLst>
      <p:ext uri="{BB962C8B-B14F-4D97-AF65-F5344CB8AC3E}">
        <p14:creationId xmlns:p14="http://schemas.microsoft.com/office/powerpoint/2010/main" val="773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20486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organização da igreja se baseia em princípios divinos.</a:t>
            </a:r>
          </a:p>
        </p:txBody>
      </p:sp>
    </p:spTree>
    <p:extLst>
      <p:ext uri="{BB962C8B-B14F-4D97-AF65-F5344CB8AC3E}">
        <p14:creationId xmlns:p14="http://schemas.microsoft.com/office/powerpoint/2010/main" val="3539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20713" y="1052736"/>
            <a:ext cx="4594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princípio, os apóstolos constituíram um concílio para dirigir as atividades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em Jerusalém (At 6:2; 8:14). Quando aquele grupo se tornou tão grande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 administração de seus assuntos práticos se tornou um problema, foram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designados diáconos para cuidar dos negócios da igreja (At 6:2-4).</a:t>
            </a:r>
          </a:p>
        </p:txBody>
      </p:sp>
    </p:spTree>
    <p:extLst>
      <p:ext uri="{BB962C8B-B14F-4D97-AF65-F5344CB8AC3E}">
        <p14:creationId xmlns:p14="http://schemas.microsoft.com/office/powerpoint/2010/main" val="15503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1196752"/>
            <a:ext cx="39462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Mais tarde, outras organizações se desenvolveram, não apenas na Ásia, mas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também na Europa, e isso exigiu avanços em questões de organização.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Ásia Menor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anciãos foram ordenados “em cada igreja” (At 14:23).</a:t>
            </a:r>
          </a:p>
        </p:txBody>
      </p:sp>
    </p:spTree>
    <p:extLst>
      <p:ext uri="{BB962C8B-B14F-4D97-AF65-F5344CB8AC3E}">
        <p14:creationId xmlns:p14="http://schemas.microsoft.com/office/powerpoint/2010/main" val="13016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1196752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extensão da obra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longo das várias províncias do Império Romano exigiu a organização de igrejas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que poderia ser chamado de Associações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1:2). Assim, passo a passo, se desenvolveu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organização na Igreja Primitiva.</a:t>
            </a:r>
          </a:p>
        </p:txBody>
      </p:sp>
    </p:spTree>
    <p:extLst>
      <p:ext uri="{BB962C8B-B14F-4D97-AF65-F5344CB8AC3E}">
        <p14:creationId xmlns:p14="http://schemas.microsoft.com/office/powerpoint/2010/main" val="11294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412776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medida que surgiam necessidades,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dirigia os líderes de sua obra de tal maneira que, em conselho com a igreja,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desenvolveram uma forma de organização que protegeu os interesses da obra.</a:t>
            </a:r>
          </a:p>
        </p:txBody>
      </p:sp>
    </p:spTree>
    <p:extLst>
      <p:ext uri="{BB962C8B-B14F-4D97-AF65-F5344CB8AC3E}">
        <p14:creationId xmlns:p14="http://schemas.microsoft.com/office/powerpoint/2010/main" val="33006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636912"/>
            <a:ext cx="6768752" cy="2160240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2420888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Organização da Igreja Hoje</a:t>
            </a:r>
          </a:p>
        </p:txBody>
      </p:sp>
    </p:spTree>
    <p:extLst>
      <p:ext uri="{BB962C8B-B14F-4D97-AF65-F5344CB8AC3E}">
        <p14:creationId xmlns:p14="http://schemas.microsoft.com/office/powerpoint/2010/main" val="31457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2492896"/>
            <a:ext cx="401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forma de governo da Igreja Adventista do Sétimo Dia é representativa.</a:t>
            </a:r>
          </a:p>
        </p:txBody>
      </p:sp>
    </p:spTree>
    <p:extLst>
      <p:ext uri="{BB962C8B-B14F-4D97-AF65-F5344CB8AC3E}">
        <p14:creationId xmlns:p14="http://schemas.microsoft.com/office/powerpoint/2010/main" val="34054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502362"/>
            <a:ext cx="4594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 modelo reconhece que a autoridade da igreja repousa sobre seus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é expressa por meio de representantes devidamente eleitos em cada nível da organização, com a responsabilidade executiva delegada a entidades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oficiais representantes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dirigir a igreja no nível respectivo.</a:t>
            </a:r>
          </a:p>
        </p:txBody>
      </p:sp>
    </p:spTree>
    <p:extLst>
      <p:ext uri="{BB962C8B-B14F-4D97-AF65-F5344CB8AC3E}">
        <p14:creationId xmlns:p14="http://schemas.microsoft.com/office/powerpoint/2010/main" val="2774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340768"/>
            <a:ext cx="4912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Manual da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aplica esse princípio de representatividade às ações da congregação local. 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questões de representatividade nas organizações com status de Missão são definidas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pelos regulamentos operacionais; nas organizações com status de Associação,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pelos seus próprios estatutos e regimento interno.</a:t>
            </a:r>
          </a:p>
        </p:txBody>
      </p:sp>
    </p:spTree>
    <p:extLst>
      <p:ext uri="{BB962C8B-B14F-4D97-AF65-F5344CB8AC3E}">
        <p14:creationId xmlns:p14="http://schemas.microsoft.com/office/powerpoint/2010/main" val="20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708920"/>
            <a:ext cx="4077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forma de governo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considera também que a ordenação ao ministério é reconhecida pela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âmbito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mundial.</a:t>
            </a:r>
          </a:p>
        </p:txBody>
      </p:sp>
    </p:spTree>
    <p:extLst>
      <p:ext uri="{BB962C8B-B14F-4D97-AF65-F5344CB8AC3E}">
        <p14:creationId xmlns:p14="http://schemas.microsoft.com/office/powerpoint/2010/main" val="8540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836712"/>
            <a:ext cx="48401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“Cada membro da igreja tem participação na escolha dos oficiais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igreja. Esta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escolhe os oficiais das Conferências estaduais [conhecidas hoje por Associações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].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delegados escolhidos pelas Associações escolhem os oficiais 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Uniões; e os delegados escolhidos por estas, escolhem os oficiais da 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Geral [nesse tempo ainda não existiam as Divisões].</a:t>
            </a:r>
          </a:p>
        </p:txBody>
      </p:sp>
    </p:spTree>
    <p:extLst>
      <p:ext uri="{BB962C8B-B14F-4D97-AF65-F5344CB8AC3E}">
        <p14:creationId xmlns:p14="http://schemas.microsoft.com/office/powerpoint/2010/main" val="41492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“Nunca permitam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as ideias de alguém perturbem sua fé, com relação à ordem e harmonia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existir na igreja. [...] O Deus do Céu é um Deus de ordem e exige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seus seguidores tenham regras e regulamentos para preservá-la” (Testemunhos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 Igreja, v. 5, p. 274).</a:t>
            </a:r>
          </a:p>
        </p:txBody>
      </p:sp>
    </p:spTree>
    <p:extLst>
      <p:ext uri="{BB962C8B-B14F-4D97-AF65-F5344CB8AC3E}">
        <p14:creationId xmlns:p14="http://schemas.microsoft.com/office/powerpoint/2010/main" val="32464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268760"/>
            <a:ext cx="42640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meio desse sistema,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cada associação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instituição, igreja e pessoa, quer diretamente, quer por meio de representantes,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 da eleição dos homens que assumem as responsabilidades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principais na Associação Geral” (ibid., v. 8, p. 236, 237).</a:t>
            </a:r>
          </a:p>
        </p:txBody>
      </p:sp>
    </p:spTree>
    <p:extLst>
      <p:ext uri="{BB962C8B-B14F-4D97-AF65-F5344CB8AC3E}">
        <p14:creationId xmlns:p14="http://schemas.microsoft.com/office/powerpoint/2010/main" val="26636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764704"/>
            <a:ext cx="4336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atual sistema organizacional da Igreja é resultado da crescente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compreensão teológica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relação à missão, a seu aumento de membros e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expansão geográfica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Representantes das Associações se reuniram em 1863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organizar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Associação Geral dos Adventistas do Sétimo Dia.</a:t>
            </a:r>
          </a:p>
        </p:txBody>
      </p:sp>
    </p:spTree>
    <p:extLst>
      <p:ext uri="{BB962C8B-B14F-4D97-AF65-F5344CB8AC3E}">
        <p14:creationId xmlns:p14="http://schemas.microsoft.com/office/powerpoint/2010/main" val="39576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24744"/>
            <a:ext cx="44080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Há vários níveis organizacionais na Igreja, desde o crente individual até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organização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mundial da obra. O corpo de membros em cada um desses níveis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convoca reuniões de negócios formais, conhecidas como assembleias (a assembleia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uma igreja local é geralmente chamada de reunião administrativa).</a:t>
            </a:r>
          </a:p>
        </p:txBody>
      </p:sp>
    </p:spTree>
    <p:extLst>
      <p:ext uri="{BB962C8B-B14F-4D97-AF65-F5344CB8AC3E}">
        <p14:creationId xmlns:p14="http://schemas.microsoft.com/office/powerpoint/2010/main" val="85443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1484784"/>
            <a:ext cx="4048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estrutura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Adventista do Sétimo Dia, nenhuma entidade determina seu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próprio status nem suas funções como se não tivesse obrigações para com a família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além de seus próprios limites.</a:t>
            </a:r>
          </a:p>
        </p:txBody>
      </p:sp>
    </p:spTree>
    <p:extLst>
      <p:ext uri="{BB962C8B-B14F-4D97-AF65-F5344CB8AC3E}">
        <p14:creationId xmlns:p14="http://schemas.microsoft.com/office/powerpoint/2010/main" val="19332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1988840"/>
            <a:ext cx="6768752" cy="309634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1772816"/>
            <a:ext cx="6624736" cy="286232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Esboço da Organização </a:t>
            </a:r>
            <a:r>
              <a:rPr lang="pt-BR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Denominacional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84450" y="1988840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grupo de membros em determinada localidade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obteve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status oficial de igreja mediante votação dos delegados reunidos em uma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assembleia da Associação ou Missão.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55280" y="828001"/>
            <a:ext cx="4680520" cy="58477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Igreja Local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23232" y="449377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7935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A7935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8688" y="1772816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grupo de igrejas locais, em uma área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geográfica definida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que, por voto da Comissão Diretiva da Divisão em uma de suas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reuniões plenárias de metade ou de fim de ano ou do concílio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quinquenal...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455280" y="828001"/>
            <a:ext cx="4680520" cy="58477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Associação Local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23232" y="449377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7935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A7935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98884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 recebeu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status oficial de Associação/Campo da Igreja Adventista do Sétimo Dia e posteriormente aceito, em uma assembleia da União, como parte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irmandade de Associações/Missões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 p. 20, 21).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55280" y="828001"/>
            <a:ext cx="4680520" cy="58477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Associação Local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23232" y="449377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7935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A7935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916832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grupo de igrejas em uma área geográfica definida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obteve, por uma Assembleia da Associação Geral, o status oficial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Igrejas com o status de Associação ou Missão.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55280" y="828001"/>
            <a:ext cx="4680520" cy="58477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União de Igrejas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23928" y="449377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7935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A7935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8502" y="2204864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grupo de Associações e/ou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Missões,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área geográfica definida, cujo status oficial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União-Associação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União-Missão tenha sido conferido por uma Assembleia da Associação Geral.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55280" y="828001"/>
            <a:ext cx="4680520" cy="1077218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União-Associação ou União-Missão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23928" y="449377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7935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A7935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2636912"/>
            <a:ext cx="6768752" cy="2160240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2420888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Bíblica Para a Organização</a:t>
            </a:r>
          </a:p>
        </p:txBody>
      </p:sp>
    </p:spTree>
    <p:extLst>
      <p:ext uri="{BB962C8B-B14F-4D97-AF65-F5344CB8AC3E}">
        <p14:creationId xmlns:p14="http://schemas.microsoft.com/office/powerpoint/2010/main" val="304537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46801" y="1934016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Associação Geral representa a expressão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mundial da Igreja. O corpo de oficiais é definido por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Constituição.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facilitar sua atividade ao redor do mundo, a Associação Geral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estabeleceu sedes regionais, conhecidas como Divisões da Associação Geral.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55280" y="828001"/>
            <a:ext cx="4680520" cy="1077218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Associação Geral </a:t>
            </a:r>
            <a:endParaRPr lang="pt-BR" sz="3200" b="1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suas Divisões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23928" y="449377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7935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A7935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204864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Divisões são designadas por voto dos Concílios Anuais da Comissão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Diretiva da Associação Geral para servir na supervisão administrativa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grupo de uniões e outras unidades da Igreja dentro de uma área geográfica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específica.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55280" y="828001"/>
            <a:ext cx="4680520" cy="1077218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Associação Geral </a:t>
            </a:r>
            <a:endParaRPr lang="pt-BR" sz="3200" b="1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suas Divisões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23928" y="449377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A7935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A7935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1772816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Bíblia é o fundamento e a fonte de crença e prática. Sobre essa base,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Geral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assembleia determina a declaração das crenças fundamentais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Igreja.</a:t>
            </a:r>
          </a:p>
        </p:txBody>
      </p:sp>
    </p:spTree>
    <p:extLst>
      <p:ext uri="{BB962C8B-B14F-4D97-AF65-F5344CB8AC3E}">
        <p14:creationId xmlns:p14="http://schemas.microsoft.com/office/powerpoint/2010/main" val="24786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836712"/>
            <a:ext cx="4816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Associação Geral em sessão autoriza também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estabelecimento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uniões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de unidades de território especial, revisa o Manual da Igreja, elege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liderança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 Geral e das divisões, desempenha outras funções,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conforme descrito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sua Constituição e Estatutos, e considera, por intermédio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sua Comissão Diretiva, itens referentes a ela.</a:t>
            </a:r>
          </a:p>
        </p:txBody>
      </p:sp>
    </p:spTree>
    <p:extLst>
      <p:ext uri="{BB962C8B-B14F-4D97-AF65-F5344CB8AC3E}">
        <p14:creationId xmlns:p14="http://schemas.microsoft.com/office/powerpoint/2010/main" val="32222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216897"/>
            <a:ext cx="4816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intervalo entre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assembleias,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 Diretiva da Associação Geral está habilitada por seus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estatutos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atuar em nome dos seus constituintes. Dessa forma, as organizações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ao redor do mundo reconhecem a Associação Geral reunida em assembleia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a voz da Igreja.</a:t>
            </a:r>
          </a:p>
        </p:txBody>
      </p:sp>
    </p:spTree>
    <p:extLst>
      <p:ext uri="{BB962C8B-B14F-4D97-AF65-F5344CB8AC3E}">
        <p14:creationId xmlns:p14="http://schemas.microsoft.com/office/powerpoint/2010/main" val="27722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1988840"/>
            <a:ext cx="6768752" cy="2232248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1772816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das Instituições</a:t>
            </a:r>
          </a:p>
        </p:txBody>
      </p:sp>
    </p:spTree>
    <p:extLst>
      <p:ext uri="{BB962C8B-B14F-4D97-AF65-F5344CB8AC3E}">
        <p14:creationId xmlns:p14="http://schemas.microsoft.com/office/powerpoint/2010/main" val="663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860848"/>
            <a:ext cx="4240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níveis organizacionais da Igreja operam uma variedade de instituições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educacionais, de saúde, de publicações e outras instituições que procuram,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nome de Cristo, atender às necessidades de um mundo transtornado.</a:t>
            </a:r>
          </a:p>
        </p:txBody>
      </p:sp>
    </p:spTree>
    <p:extLst>
      <p:ext uri="{BB962C8B-B14F-4D97-AF65-F5344CB8AC3E}">
        <p14:creationId xmlns:p14="http://schemas.microsoft.com/office/powerpoint/2010/main" val="9587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1203250"/>
            <a:ext cx="3952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teologia e filosofia adventista do sétimo dia, tais instituições, desde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 início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têm sido instrumentos indispensáveis para conduzir a missão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espiritual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de servir ao ser humano como um todo e de levar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evangelho ao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mundo.</a:t>
            </a:r>
          </a:p>
        </p:txBody>
      </p:sp>
    </p:spTree>
    <p:extLst>
      <p:ext uri="{BB962C8B-B14F-4D97-AF65-F5344CB8AC3E}">
        <p14:creationId xmlns:p14="http://schemas.microsoft.com/office/powerpoint/2010/main" val="27870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2060848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organização ou instituição da Igreja assume a responsabilidade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obrigações financeiras, débitos, atos ou omissões de qualquer outra organização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simplesmente por causa de sua afiliação.</a:t>
            </a:r>
          </a:p>
        </p:txBody>
      </p:sp>
    </p:spTree>
    <p:extLst>
      <p:ext uri="{BB962C8B-B14F-4D97-AF65-F5344CB8AC3E}">
        <p14:creationId xmlns:p14="http://schemas.microsoft.com/office/powerpoint/2010/main" val="37057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1988840"/>
            <a:ext cx="6768752" cy="2232248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1772816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 na Igreja Primitiva</a:t>
            </a:r>
          </a:p>
        </p:txBody>
      </p:sp>
    </p:spTree>
    <p:extLst>
      <p:ext uri="{BB962C8B-B14F-4D97-AF65-F5344CB8AC3E}">
        <p14:creationId xmlns:p14="http://schemas.microsoft.com/office/powerpoint/2010/main" val="5825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988840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Deus chamou do Egito os filhos de Israel e os escolheu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 povo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peculiar, proveu-lhes um admirável sistema de organização para lhes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conduta em questões civis e religiosas.</a:t>
            </a:r>
          </a:p>
        </p:txBody>
      </p:sp>
    </p:spTree>
    <p:extLst>
      <p:ext uri="{BB962C8B-B14F-4D97-AF65-F5344CB8AC3E}">
        <p14:creationId xmlns:p14="http://schemas.microsoft.com/office/powerpoint/2010/main" val="15037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1624" y="1222598"/>
            <a:ext cx="4672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Criador, Redentor e Mantenedor, Senhor e Rei de toda a criação,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unicamente Deus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fonte de autoridade para a Igreja. Ele delegou autoridade a seus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profetas e apóstolos (2Co 10:8). Estes, portanto, ocuparam uma posição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crucial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singular na transmissão da Palavra de Deus e na edificação da igreja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2:20).</a:t>
            </a:r>
          </a:p>
        </p:txBody>
      </p:sp>
    </p:spTree>
    <p:extLst>
      <p:ext uri="{BB962C8B-B14F-4D97-AF65-F5344CB8AC3E}">
        <p14:creationId xmlns:p14="http://schemas.microsoft.com/office/powerpoint/2010/main" val="19670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1624" y="1222598"/>
            <a:ext cx="4600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Primitiva assumiu a responsabilidade pela pureza na doutrina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prática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Os anciãos (ou bispos) detinham larga autoridade. Uma de suas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funções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era o cuidado pastoral geral e a supervisão (At 20:17-28;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13:17; 1Pe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5:1-3), com encargos especiais, como dar instrução quanto à sã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doutrina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refutar os que a contradiziam (1Tm 3:1, 2;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1:5, 9).</a:t>
            </a:r>
          </a:p>
        </p:txBody>
      </p:sp>
    </p:spTree>
    <p:extLst>
      <p:ext uri="{BB962C8B-B14F-4D97-AF65-F5344CB8AC3E}">
        <p14:creationId xmlns:p14="http://schemas.microsoft.com/office/powerpoint/2010/main" val="11165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060848"/>
            <a:ext cx="4528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Eles eram instruídos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“[provar] os espíritos se procedem de Deus” (1Jo 4:1) ou, nas palavras de Paulo,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“[julgar] todas as coisas, [reter] o que é bom”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1Ts 5:21).</a:t>
            </a:r>
          </a:p>
        </p:txBody>
      </p:sp>
    </p:spTree>
    <p:extLst>
      <p:ext uri="{BB962C8B-B14F-4D97-AF65-F5344CB8AC3E}">
        <p14:creationId xmlns:p14="http://schemas.microsoft.com/office/powerpoint/2010/main" val="15832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1222598"/>
            <a:ext cx="4024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mesmo era verdade no que diz respeito ao exercício da disciplina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18:15-17), a qual oscilava desde a admoestação particular e cuidadosa (cf.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18:16;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6:1) até a remoção da condição de membro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18:18; 1Co 5:11, 13; 2Co 2:5-11).</a:t>
            </a:r>
          </a:p>
        </p:txBody>
      </p:sp>
    </p:spTree>
    <p:extLst>
      <p:ext uri="{BB962C8B-B14F-4D97-AF65-F5344CB8AC3E}">
        <p14:creationId xmlns:p14="http://schemas.microsoft.com/office/powerpoint/2010/main" val="5090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75656" y="1988840"/>
            <a:ext cx="6768752" cy="280831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15616" y="1772816"/>
            <a:ext cx="6624736" cy="2585323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Associação Geral, a Autoridade Suprema</a:t>
            </a:r>
          </a:p>
        </p:txBody>
      </p:sp>
    </p:spTree>
    <p:extLst>
      <p:ext uri="{BB962C8B-B14F-4D97-AF65-F5344CB8AC3E}">
        <p14:creationId xmlns:p14="http://schemas.microsoft.com/office/powerpoint/2010/main" val="32391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1623" y="1844824"/>
            <a:ext cx="4194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Igreja de hoje, a Assembleia da Associação Geral, bem como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Diretiva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intervalo entre as assembleias, é a mais elevada autoridade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eclesiástica na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administração da Igreja.</a:t>
            </a:r>
          </a:p>
        </p:txBody>
      </p:sp>
    </p:spTree>
    <p:extLst>
      <p:ext uri="{BB962C8B-B14F-4D97-AF65-F5344CB8AC3E}">
        <p14:creationId xmlns:p14="http://schemas.microsoft.com/office/powerpoint/2010/main" val="17540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628800"/>
            <a:ext cx="4600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 Diretiva da Associação Geral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está autorizada por seus estatutos a criar organizações subordinadas com autoridade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desempenhar suas funções.</a:t>
            </a:r>
          </a:p>
        </p:txBody>
      </p:sp>
    </p:spTree>
    <p:extLst>
      <p:ext uri="{BB962C8B-B14F-4D97-AF65-F5344CB8AC3E}">
        <p14:creationId xmlns:p14="http://schemas.microsoft.com/office/powerpoint/2010/main" val="9523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412776"/>
            <a:ext cx="4384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sendo, todas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organizações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instituições subordinadas reconhecerão a Assembleia da Associação Geral,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 Diretiva entre as sessões, como a mais elevada autoridade eclesiástica,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abaixo de Deus, entre os Adventistas do Sétimo Dia.</a:t>
            </a:r>
          </a:p>
        </p:txBody>
      </p:sp>
    </p:spTree>
    <p:extLst>
      <p:ext uri="{BB962C8B-B14F-4D97-AF65-F5344CB8AC3E}">
        <p14:creationId xmlns:p14="http://schemas.microsoft.com/office/powerpoint/2010/main" val="17913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628800"/>
            <a:ext cx="4600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surgirem divergências na igreja ou entre uma igreja e a Associação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outra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instituição, as questões que não forem mutuamente solucionadas podem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levadas para a organização de nível imediatamente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5547" y="1484784"/>
            <a:ext cx="4528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 questão não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 resolvida nesse nível, a entidade afetada pode apelar sucessivamente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níveis superiores da organização. Uma organização para a qual é conduzida uma apelação pode decidir não ouvir a questão.</a:t>
            </a:r>
          </a:p>
        </p:txBody>
      </p:sp>
    </p:spTree>
    <p:extLst>
      <p:ext uri="{BB962C8B-B14F-4D97-AF65-F5344CB8AC3E}">
        <p14:creationId xmlns:p14="http://schemas.microsoft.com/office/powerpoint/2010/main" val="25436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4824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 governo de Israel caracterizou-se pela organização mais completa, maravilhosa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tanto pelo seu acabamento como pela sua simplicidade. A ordem,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tão admiravelmente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ostentada na perfeição e arranjo de todas as obras criadas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por Deus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era manifesta na economia hebraica. Deus era o centro da autoridade 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do governo, o soberano de Israel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1624" y="1222598"/>
            <a:ext cx="4816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tais casos, a decisão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nível mais elevado envolvida na disputa será definitiva. Quando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organizações analisam decisões de outras organizações, elas não assumem responsabilidades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qualquer falha ou compromisso de outra organização.</a:t>
            </a:r>
          </a:p>
        </p:txBody>
      </p:sp>
    </p:spTree>
    <p:extLst>
      <p:ext uri="{BB962C8B-B14F-4D97-AF65-F5344CB8AC3E}">
        <p14:creationId xmlns:p14="http://schemas.microsoft.com/office/powerpoint/2010/main" val="36167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1624" y="1844824"/>
            <a:ext cx="7912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“Fui muitas vezes instruída pelo Senhor de que o juízo de pessoa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alguma deve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estar sujeito ao juízo de outra pessoa. Nunca deve a mente de uma só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 ou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algumas poucas pessoas ser considerada suficiente em sabedoria e autoridade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para controlar a obra, e dizer quais os planos que devem ser seguidos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7733" y="1412776"/>
            <a:ext cx="7912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Mas quando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em assembleia geral, é exercido o juízo dos irmãos reunidos de todas as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partes do campo, independência e juízo particulares não devem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obstinadamente ser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mantidos, mas renunciados. Nunca deve um obreiro considerar virtude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persistente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conservação de sua atitude de independência, contrariamente à decisão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do corpo geral”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Testemunhos Para a Igreja, v. 9, p. 260).</a:t>
            </a:r>
          </a:p>
        </p:txBody>
      </p:sp>
    </p:spTree>
    <p:extLst>
      <p:ext uri="{BB962C8B-B14F-4D97-AF65-F5344CB8AC3E}">
        <p14:creationId xmlns:p14="http://schemas.microsoft.com/office/powerpoint/2010/main" val="42604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4824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...Moisés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desempenhava o papel de seu chefe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visível, em virtude de indicação divina, a fim de administrar as leis em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seu nome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Dos anciãos das tribos foi mais tarde escolhido um concílio de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setenta, para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auxiliar Moisés nos negócios gerais da nação. Vinham em seguida os sacerdotes,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que consultavam o Senhor no santuário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4824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... Chefes ou príncipes governavam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as tribos. Abaixo destes estavam os capitães de milhares, capitães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cem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capitães de cinquenta, e capitães de dez; e, por último, oficiais que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poderiam ser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empregados no desempenho de deveres especiais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1:15)”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(Patriarcas 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Profetas, p. 374).</a:t>
            </a:r>
          </a:p>
        </p:txBody>
      </p:sp>
    </p:spTree>
    <p:extLst>
      <p:ext uri="{BB962C8B-B14F-4D97-AF65-F5344CB8AC3E}">
        <p14:creationId xmlns:p14="http://schemas.microsoft.com/office/powerpoint/2010/main" val="24140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2842</Words>
  <Application>Microsoft Office PowerPoint</Application>
  <PresentationFormat>Apresentação na tela (4:3)</PresentationFormat>
  <Paragraphs>180</Paragraphs>
  <Slides>73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7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TEOLOGIA-MANUAL DA IGREJA 2015</dc:subject>
  <dc:creator>4TONS - Pr. Marcelo Augusto de Carvalho</dc:creator>
  <cp:keywords>www.4tons.com.br</cp:keywords>
  <dc:description>COMÉRCIO PROIBIDO. USO PESSOAL</dc:description>
  <cp:lastModifiedBy>Alana</cp:lastModifiedBy>
  <cp:revision>53</cp:revision>
  <dcterms:created xsi:type="dcterms:W3CDTF">2016-04-24T19:33:28Z</dcterms:created>
  <dcterms:modified xsi:type="dcterms:W3CDTF">2016-04-26T18:24:04Z</dcterms:modified>
</cp:coreProperties>
</file>