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0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398" r:id="rId131"/>
    <p:sldId id="269" r:id="rId1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A79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824404"/>
            <a:ext cx="6768752" cy="110865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588847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Batismo</a:t>
            </a: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916832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esta estiver sobre bases justificáveis, é dever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comissão investigar. A decisão final sobre a concessão da carta de transferência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adiada até que o assunto tenha sido satisfatoriamente esclarecido.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4871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556792"/>
            <a:ext cx="4596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objeção envolver relacionamentos pessoais, todo esforço será feito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promover a reconciliação. Se ofensas públicas estão envolvidas, medidas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disciplinares podem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aplicadas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Se há algum deslize espiritual, esforços serão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feitos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restaurar o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101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3" y="1556792"/>
            <a:ext cx="4308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a igreja aprovar a carta de transferência,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preencherá o formulário adotado para isso e o enviará para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secretário da igreja que está recebendo o membro.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2757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5" y="1556792"/>
            <a:ext cx="4308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desta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entregará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 ao pastor ou ancião, o qual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apresentará primeiramente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para recomendação. A seguir, o pedido será trazido perante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culto regular seguinte.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42106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1" y="1556792"/>
            <a:ext cx="4236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voto para aceitar a pessoa como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usualmente tomado em um culto regular, uma semana mais tarde.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secretário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que recebe acrescentará o nome do membro e a data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admissão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de membros da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21102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76872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preencherá também o encarte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descartável da carta de transferência, atestando que o membro foi aceito,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 remeterá de volta ao secretário da igreja que concedeu a carta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84).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Emitirá a Carta</a:t>
            </a:r>
          </a:p>
        </p:txBody>
      </p:sp>
    </p:spTree>
    <p:extLst>
      <p:ext uri="{BB962C8B-B14F-4D97-AF65-F5344CB8AC3E}">
        <p14:creationId xmlns:p14="http://schemas.microsoft.com/office/powerpoint/2010/main" val="12966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284984"/>
            <a:ext cx="493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carta de transferência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válida por seis meses a partir da data de emissão.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de Transferência Têm Validade de Seis Meses</a:t>
            </a:r>
          </a:p>
        </p:txBody>
      </p:sp>
    </p:spTree>
    <p:extLst>
      <p:ext uri="{BB962C8B-B14F-4D97-AF65-F5344CB8AC3E}">
        <p14:creationId xmlns:p14="http://schemas.microsoft.com/office/powerpoint/2010/main" val="12622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88840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Divisão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aprovar métodos alternativos para transferir membros entre igrejas dentro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Divisão, mas quando membros solicitam transferência para uma igreja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outra Divisão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deve ser seguido o “Método Para Conceder Cartas de Transferência”.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Alternativo de Transferência de Membros</a:t>
            </a:r>
          </a:p>
        </p:txBody>
      </p:sp>
    </p:spTree>
    <p:extLst>
      <p:ext uri="{BB962C8B-B14F-4D97-AF65-F5344CB8AC3E}">
        <p14:creationId xmlns:p14="http://schemas.microsoft.com/office/powerpoint/2010/main" val="10305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nenhuma circunstância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deverá o secretário da igreja que envia a carta remover da relação de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nome do membro, até que receba de volta a parte da carta certificando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votada a aceitação da pessoa como membro da igreja de onde veio o pedido.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Condição do Membro Durante a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6701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Tal ação privaria a pessoa de sua filiação à igreja durante a transferência. O secretário,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anciãos, o pastor e o presidente da Associação são todos responsáveis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assegurar que todas as igrejas adotem esse procedimento.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Condição do Membro Durante a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7676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844824"/>
            <a:ext cx="4355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“Fazendo do batismo o sinal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entrada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reino espiritual, Cristo o estabeleceu como condição positiva à qual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têm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atender os que desejam ser reconhecidos como estando sob a jurisdição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Pai, do Filho e do Espírito Santo. [...]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620488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 Para Ser Membro</a:t>
            </a:r>
          </a:p>
        </p:txBody>
      </p:sp>
    </p:spTree>
    <p:extLst>
      <p:ext uri="{BB962C8B-B14F-4D97-AF65-F5344CB8AC3E}">
        <p14:creationId xmlns:p14="http://schemas.microsoft.com/office/powerpoint/2010/main" val="11474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2535" y="1506264"/>
            <a:ext cx="4596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Algumas vezes, condições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mundiais impedem a comunicação para transferência de membros.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tais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circunstâncias, a igreja que recebe o membro, em conselho com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Associação,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certificará da situação dessa pessoa e então a receberá como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profissão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fé.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de Membros Sob Condições Difíceis</a:t>
            </a:r>
          </a:p>
        </p:txBody>
      </p:sp>
    </p:spTree>
    <p:extLst>
      <p:ext uri="{BB962C8B-B14F-4D97-AF65-F5344CB8AC3E}">
        <p14:creationId xmlns:p14="http://schemas.microsoft.com/office/powerpoint/2010/main" val="22055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132856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posteriormente as vias de comunicação com a igreja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origem do membro se abrirem, a igreja onde foi recebido enviará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carta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informando o que foi feito.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de Membros Sob Condições Difíceis</a:t>
            </a:r>
          </a:p>
        </p:txBody>
      </p:sp>
    </p:spTree>
    <p:extLst>
      <p:ext uri="{BB962C8B-B14F-4D97-AF65-F5344CB8AC3E}">
        <p14:creationId xmlns:p14="http://schemas.microsoft.com/office/powerpoint/2010/main" val="6998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16832"/>
            <a:ext cx="4452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são feitos os relatórios trimestrais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anuais, um membro que tenha sido transferido, mas cujo certificado de retorno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tenha sido recebido, é contado como membro da igreja que enviou a carta.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Incluídos nos Relatórios Estatísticos</a:t>
            </a:r>
          </a:p>
        </p:txBody>
      </p:sp>
    </p:spTree>
    <p:extLst>
      <p:ext uri="{BB962C8B-B14F-4D97-AF65-F5344CB8AC3E}">
        <p14:creationId xmlns:p14="http://schemas.microsoft.com/office/powerpoint/2010/main" val="9683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3" y="1556792"/>
            <a:ext cx="3948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certificado tenha sido recebido, o nome é então removido da lista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que outorgou a carta e não é incluído em relatórios subsequentes.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Incluídos nos Relatórios Estatísticos</a:t>
            </a:r>
          </a:p>
        </p:txBody>
      </p:sp>
    </p:spTree>
    <p:extLst>
      <p:ext uri="{BB962C8B-B14F-4D97-AF65-F5344CB8AC3E}">
        <p14:creationId xmlns:p14="http://schemas.microsoft.com/office/powerpoint/2010/main" val="13732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06367" y="1700808"/>
            <a:ext cx="4164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para a qual o membro solicitou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transferência deverá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recebê-lo a menos que conheça uma razão sólida para não estender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privilégio de sua comunhão.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Membro Não For Aceito</a:t>
            </a:r>
          </a:p>
        </p:txBody>
      </p:sp>
    </p:spTree>
    <p:extLst>
      <p:ext uri="{BB962C8B-B14F-4D97-AF65-F5344CB8AC3E}">
        <p14:creationId xmlns:p14="http://schemas.microsoft.com/office/powerpoint/2010/main" val="14556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uma igreja não receber um membro,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secretário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devolverá a carta para a igreja que a enviou com uma explicação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plena 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razões. A filiação da pessoa permanece então com a igreja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concedeu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carta, a qual cooperará com o membro para solucionar a questão.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Membro Não For Aceito</a:t>
            </a:r>
          </a:p>
        </p:txBody>
      </p:sp>
    </p:spTree>
    <p:extLst>
      <p:ext uri="{BB962C8B-B14F-4D97-AF65-F5344CB8AC3E}">
        <p14:creationId xmlns:p14="http://schemas.microsoft.com/office/powerpoint/2010/main" val="26044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4898" y="1772816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transferência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concedidas apenas aos membros em posição regular, e nunca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sob disciplina. Não é prática fazer declarações qualificativas,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exceto 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a Comissão da Igreja que envia tem conhecimentos factuais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comprovados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que o membro tenha se envolvido com abuso infantil.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Concedidas Apenas aos que Estão em Posição Regular</a:t>
            </a:r>
          </a:p>
        </p:txBody>
      </p:sp>
    </p:spTree>
    <p:extLst>
      <p:ext uri="{BB962C8B-B14F-4D97-AF65-F5344CB8AC3E}">
        <p14:creationId xmlns:p14="http://schemas.microsoft.com/office/powerpoint/2010/main" val="42860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276872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Nesses casos,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segurança das crianças, o pastor ou ancião proverá uma declaração confidencial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alertando o pastor ou ancião da igreja para a qual o membro está se transferindo.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Concedidas Apenas aos que Estão em Posição Regular</a:t>
            </a:r>
          </a:p>
        </p:txBody>
      </p:sp>
    </p:spTree>
    <p:extLst>
      <p:ext uri="{BB962C8B-B14F-4D97-AF65-F5344CB8AC3E}">
        <p14:creationId xmlns:p14="http://schemas.microsoft.com/office/powerpoint/2010/main" val="38839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4931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 membro que se mudou para uma nova localidade se tornou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indiferente,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ancião da igreja que concede a carta pode, para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transparente nessa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questão, antes da transferência ser concedida, tratar do assunto com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ancião da igreja que recebe.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 Concedidas Apenas aos que Estão em Posição Regular</a:t>
            </a:r>
          </a:p>
        </p:txBody>
      </p:sp>
    </p:spTree>
    <p:extLst>
      <p:ext uri="{BB962C8B-B14F-4D97-AF65-F5344CB8AC3E}">
        <p14:creationId xmlns:p14="http://schemas.microsoft.com/office/powerpoint/2010/main" val="41286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132856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nenhum caso deve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 votar carta de transferência contra o desejo do membro, nem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aceitar um membro por uma carta enviada nessas circunstâncias.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8764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988840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“Simboliza o batismo soleníssima renúncia ao mundo. Os que, ao iniciar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carreira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cristã, são batizados em nome do Pai, do Filho e do Espírito Santo,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declaram publicamente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renunciaram ao serviço de Satanás e se tornaram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família real, filhos do Rei celestial. Obedeceram ao preceito que diz: ‘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Saí do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meio deles, e apartai-vos [...]</a:t>
            </a:r>
          </a:p>
        </p:txBody>
      </p:sp>
    </p:spTree>
    <p:extLst>
      <p:ext uri="{BB962C8B-B14F-4D97-AF65-F5344CB8AC3E}">
        <p14:creationId xmlns:p14="http://schemas.microsoft.com/office/powerpoint/2010/main" val="32459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1598683"/>
            <a:ext cx="3660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filiação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é um relacionamento pessoal de um indivíduo com o corpo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Cristo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a igreja deve reconhecer esse relacionamento e evitar qualquer 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possa ser interpretada como arbitrária.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31128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556792"/>
            <a:ext cx="40926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outro lado, o membro está sob a obrigação de reconhecer o bem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envidar todos os esforços para aliviá-la dos problemas relativos à ausência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Quando um membro se muda, deve prontamente solicitar sua carta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transferência.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13260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640" y="1700808"/>
            <a:ext cx="55328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uma igreja é excluída da irmandade de igrejas por voto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assembleia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Associação, a filiação de todos os membros leais, exceto os que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recusarem,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transferida para a igreja da Associação em base provisória. 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Campo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então emite cartas de transferência para os membros leais e lida da forma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necessária com os outros membros (ver p. 41-44).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Enviar Carta Sem Aprovação do Membro</a:t>
            </a:r>
          </a:p>
        </p:txBody>
      </p:sp>
    </p:spTree>
    <p:extLst>
      <p:ext uri="{BB962C8B-B14F-4D97-AF65-F5344CB8AC3E}">
        <p14:creationId xmlns:p14="http://schemas.microsoft.com/office/powerpoint/2010/main" val="18427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556792"/>
            <a:ext cx="4596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comissão de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tem autoridade para votar cartas de transferência ou para receber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por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carta. A autoridade da comissão está limitada a fazer as recomendações à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 O voto para todas as transferências de membros, favorável ou contra, será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tomado pela igreja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53, 54).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Comissão da Igreja Não Pode Conceder Cartas</a:t>
            </a:r>
          </a:p>
        </p:txBody>
      </p:sp>
    </p:spTree>
    <p:extLst>
      <p:ext uri="{BB962C8B-B14F-4D97-AF65-F5344CB8AC3E}">
        <p14:creationId xmlns:p14="http://schemas.microsoft.com/office/powerpoint/2010/main" val="34945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556792"/>
            <a:ext cx="4308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não tem autoridade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remover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acrescentar nomes à lista de membros sem o voto da igreja, exceto quando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membro solicita por escrito para ser desligado.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Comissão da Igreja Não Pode Conceder Cartas</a:t>
            </a:r>
          </a:p>
        </p:txBody>
      </p:sp>
    </p:spTree>
    <p:extLst>
      <p:ext uri="{BB962C8B-B14F-4D97-AF65-F5344CB8AC3E}">
        <p14:creationId xmlns:p14="http://schemas.microsoft.com/office/powerpoint/2010/main" val="25868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556792"/>
            <a:ext cx="4596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Nesse caso, a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deve acatar o pedido. Devem-se empreender esforços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restaurar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indivíduo à família da igreja. Quando um membro morre, o secretário registra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data do óbito na lista de membros, e nenhum voto da igreja é necessário.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Comissão da Igreja Não Pode Conceder Cartas</a:t>
            </a:r>
          </a:p>
        </p:txBody>
      </p:sp>
    </p:spTree>
    <p:extLst>
      <p:ext uri="{BB962C8B-B14F-4D97-AF65-F5344CB8AC3E}">
        <p14:creationId xmlns:p14="http://schemas.microsoft.com/office/powerpoint/2010/main" val="1058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7339" y="1916832"/>
            <a:ext cx="3804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isolados devem unir-se à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Associação, a qual é o corpo organizado para beneficiar os crentes que de outro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modo estariam sem os privilégios da comunhão com 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38795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3042" y="1340768"/>
            <a:ext cx="4596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idosos e enfermos que residem próximos a uma igreja organizada e os administradores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outros servidores da Associação, incluindo os pastores, devem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de uma igreja local, e não da igreja da Associação.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26433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7" y="177281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do Campo é o primeiro-ancião da igreja da Associação, 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 normalmente feito pelo secretário e tesoureiro é conduzido pelo secretário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pelo tesoureiro da Associação.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20899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9" y="1556792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Sendo que essa igreja não possui uma comissão, todos os trabalhos normalmente conduzidos por uma comissão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local são conduzidos pela Comissão Diretiva da Associação, a qual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também aponta os delegados da igreja do Campo para a sessão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assembleia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Filiação à Igreja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30050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98884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não toqueis nada imundo’. Cumpriu-se em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eles a promessa divina: ‘E Eu vos receberei; e Eu serei para vós Pai e vós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sereis para mim filhos e filhas, diz o Senhor Todo-poderoso’ (2Co 6:17, 18)”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(Testemunhos Para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Igreja, v. 6, p. 91).</a:t>
            </a:r>
          </a:p>
        </p:txBody>
      </p:sp>
    </p:spTree>
    <p:extLst>
      <p:ext uri="{BB962C8B-B14F-4D97-AF65-F5344CB8AC3E}">
        <p14:creationId xmlns:p14="http://schemas.microsoft.com/office/powerpoint/2010/main" val="15205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7" y="1844824"/>
            <a:ext cx="4536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deve ter uma única lista de membros. Os nomes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adicionados ou removidos apenas pelo voto da igreja ou por morte (ver p. 84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circunstância uma igreja manterá uma lista de membros afastados.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Membros</a:t>
            </a:r>
          </a:p>
        </p:txBody>
      </p:sp>
    </p:spTree>
    <p:extLst>
      <p:ext uri="{BB962C8B-B14F-4D97-AF65-F5344CB8AC3E}">
        <p14:creationId xmlns:p14="http://schemas.microsoft.com/office/powerpoint/2010/main" val="27560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628800"/>
            <a:ext cx="4787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batismo é a avenida de ingresso na igreja. É fundamentalmente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entrada para uma aliança salvadora com Cristo e deve ser considerado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solene e alegre recepção na família de Deus.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63280" y="62981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 Para Ser Membro</a:t>
            </a:r>
          </a:p>
        </p:txBody>
      </p:sp>
    </p:spTree>
    <p:extLst>
      <p:ext uri="{BB962C8B-B14F-4D97-AF65-F5344CB8AC3E}">
        <p14:creationId xmlns:p14="http://schemas.microsoft.com/office/powerpoint/2010/main" val="28775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2060848"/>
            <a:ext cx="4787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filiação como membro da igreja só é possível naquelas igrejas incluídas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irmandade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igrejas reconhecidas por uma Associação.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63280" y="62981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 Para Ser Membro</a:t>
            </a:r>
          </a:p>
        </p:txBody>
      </p:sp>
    </p:spTree>
    <p:extLst>
      <p:ext uri="{BB962C8B-B14F-4D97-AF65-F5344CB8AC3E}">
        <p14:creationId xmlns:p14="http://schemas.microsoft.com/office/powerpoint/2010/main" val="36423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1412776"/>
            <a:ext cx="4931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crê no batismo por imersão e aceita como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apenas aqueles que foram batizados dessa maneira (ver capítulo 14,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Crenças Fundamentais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do Batismo</a:t>
            </a:r>
          </a:p>
        </p:txBody>
      </p:sp>
    </p:spTree>
    <p:extLst>
      <p:ext uri="{BB962C8B-B14F-4D97-AF65-F5344CB8AC3E}">
        <p14:creationId xmlns:p14="http://schemas.microsoft.com/office/powerpoint/2010/main" val="34867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41203" y="1124744"/>
            <a:ext cx="4139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Aqueles que reconhecem sua condição de perdidos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pecadores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que sinceramente se arrependem de seus pecados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experimentam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conversão, podem, após instrução apropriada, ser aceitos como candidatos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batismo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como membros da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do Batismo</a:t>
            </a:r>
          </a:p>
        </p:txBody>
      </p:sp>
    </p:spTree>
    <p:extLst>
      <p:ext uri="{BB962C8B-B14F-4D97-AF65-F5344CB8AC3E}">
        <p14:creationId xmlns:p14="http://schemas.microsoft.com/office/powerpoint/2010/main" val="33519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772816"/>
            <a:ext cx="637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candidatos devem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receber instrução bíblica, individualmente ou em uma classe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batismal, sobre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Crenças Fundamentais e as práticas e responsabilidades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40367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628800"/>
            <a:ext cx="7451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pastor deve demonstrar para a igreja, por um exame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público,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candidatos foram bem instruídos, estão comprometidos a dar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 importante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passo e, por prática e procedimento, demonstram voluntária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aceitação das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doutrinas e dos princípios de conduta da igreja, os quais são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expressão exterior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daquelas doutrinas, pois “pelos seus frutos os conhecereis” 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7:20).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10059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633516"/>
            <a:ext cx="4571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o exame público for impraticável, os candidatos serão examinados perante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da Igreja ou uma comissão designada pela Comissão da Igreja, como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de anciãos, cujo relatório deverá ser apresentado à igreja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batismo.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39897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1660812"/>
            <a:ext cx="5723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candidatos ao batismo não têm sido tão cuidadosamente examinados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relação a seu discipulado, quanto o deviam ser. Importa saber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meramente adotaram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nome de ‘Adventistas do Sétimo Dia’ ou se realmente se colocaram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lado do Senhor, renunciando ao mundo e estando dispostos a não tocar nada imundo.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13624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9115" y="1633516"/>
            <a:ext cx="5723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do batismo devem ser feitas a eles perguntas relativas a suas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experiências, porém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não de modo frio e reservado, e sim com mansidão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bondade, encaminhando-se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recém-convertidos para ‘o Cordeiro de Deus,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tira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pecado do mundo’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1:29). As exigências do evangelho devem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estudadas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fundo com 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batizandos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” (ibid., v. 6, p. 95).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Minuciosa Instrução e Exame Público Antes do Batismo</a:t>
            </a:r>
          </a:p>
        </p:txBody>
      </p:sp>
    </p:spTree>
    <p:extLst>
      <p:ext uri="{BB962C8B-B14F-4D97-AF65-F5344CB8AC3E}">
        <p14:creationId xmlns:p14="http://schemas.microsoft.com/office/powerpoint/2010/main" val="20167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211676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Batismal e Compromisso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124744"/>
            <a:ext cx="4499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candidatos ao batismo e aqueles que serão recebidos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membros por profissão de fé devem confirmar sua aceitação das Crenças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Fundamentais na presença da congregação local ou outro corpo apropriadamente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designado (ver p. 46).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Batismal</a:t>
            </a:r>
          </a:p>
        </p:txBody>
      </p:sp>
    </p:spTree>
    <p:extLst>
      <p:ext uri="{BB962C8B-B14F-4D97-AF65-F5344CB8AC3E}">
        <p14:creationId xmlns:p14="http://schemas.microsoft.com/office/powerpoint/2010/main" val="349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196752"/>
            <a:ext cx="4283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ancião dirigirá as seguintes perguntas ao(s) candidato(s), cujas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respostas poderão ser dadas por assentimento verbal, o levantar da mão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 método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culturalmente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Batismal</a:t>
            </a:r>
          </a:p>
        </p:txBody>
      </p:sp>
    </p:spTree>
    <p:extLst>
      <p:ext uri="{BB962C8B-B14F-4D97-AF65-F5344CB8AC3E}">
        <p14:creationId xmlns:p14="http://schemas.microsoft.com/office/powerpoint/2010/main" val="16796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321297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Voto</a:t>
            </a:r>
          </a:p>
        </p:txBody>
      </p:sp>
    </p:spTree>
    <p:extLst>
      <p:ext uri="{BB962C8B-B14F-4D97-AF65-F5344CB8AC3E}">
        <p14:creationId xmlns:p14="http://schemas.microsoft.com/office/powerpoint/2010/main" val="12299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3290208"/>
            <a:ext cx="7272808" cy="1938992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59631" y="1484784"/>
            <a:ext cx="7344817" cy="138499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63688" y="148478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que há um só Deus: Pai, Filho e Espírito Santo, uma unidade de três</a:t>
            </a: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coeternas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Elipse 3"/>
          <p:cNvSpPr/>
          <p:nvPr/>
        </p:nvSpPr>
        <p:spPr>
          <a:xfrm>
            <a:off x="467544" y="1385193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85170" y="1623283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03381" y="3295049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a morte de Jesus Cristo no Calvário como o sacrifício expiatório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seus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pecados e crê que pela graça de Deus, mediante a fé em seu sangue derramado,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é salvo do pecado e de sua penalidade?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3190617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342870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9631" y="2349173"/>
            <a:ext cx="7344817" cy="1943923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63688" y="232159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a Jesus Cristo como seu Senhor e Salvador pessoal, crendo que Deus,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Cristo, perdoou seus pecados e lhe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novo coração; e renuncia aos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pecaminosos caminhos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mundo?</a:t>
            </a:r>
          </a:p>
        </p:txBody>
      </p:sp>
      <p:sp>
        <p:nvSpPr>
          <p:cNvPr id="4" name="Elipse 3"/>
          <p:cNvSpPr/>
          <p:nvPr/>
        </p:nvSpPr>
        <p:spPr>
          <a:xfrm>
            <a:off x="467544" y="2249582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85170" y="248767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584375"/>
            <a:ext cx="7272808" cy="231316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58921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pela fé a justiça de Cristo, seu intercessor no santuário celestial, 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sua promessa de graça transformadora e poder para viver uma vida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amorável e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 em Cristo, no lar e perante o mundo?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484784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172287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84482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solenes obrigações de ser membro do corpo de Cristo devem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impressionar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que desejam ser membros da igreja.</a:t>
            </a:r>
          </a:p>
        </p:txBody>
      </p:sp>
    </p:spTree>
    <p:extLst>
      <p:ext uri="{BB962C8B-B14F-4D97-AF65-F5344CB8AC3E}">
        <p14:creationId xmlns:p14="http://schemas.microsoft.com/office/powerpoint/2010/main" val="2485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2088431"/>
            <a:ext cx="7272808" cy="1772617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209327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que a Bíblia é a inspirada Palavra de Deus, a única regra de fé e prática para 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cristão? Compromete-se a dedicar tempo regularmente em oração e estudo da Bíblia?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988840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2693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28174" y="3284983"/>
            <a:ext cx="7272808" cy="2077491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512367"/>
            <a:ext cx="7272808" cy="148458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165086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os Dez Mandamentos como uma transcrição do caráter de Deus 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revelação de sua vontade?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2111776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349866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335699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seu propósito, pelo poder da presença interior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Cristo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guardar essa lei, inclusive o quarto mandamento, que requer a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observância do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dia da semana como o sábado do Senhor e memorial da Criação?</a:t>
            </a:r>
          </a:p>
        </p:txBody>
      </p:sp>
    </p:spTree>
    <p:extLst>
      <p:ext uri="{BB962C8B-B14F-4D97-AF65-F5344CB8AC3E}">
        <p14:creationId xmlns:p14="http://schemas.microsoft.com/office/powerpoint/2010/main" val="14554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28174" y="3068960"/>
            <a:ext cx="7272808" cy="2380333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340768"/>
            <a:ext cx="7272808" cy="1484585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1479267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Aguarda a breve volta de Jesus e a bendita esperança, quando “este corpo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 se revestirá da imortalidade”?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206084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9893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3140969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se prepara para o encontro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Senhor, testemunhará de sua amorável salvação usando seus talentos em esforço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pessoal na conquista de pessoas a fim de ajudá-las a estar preparadas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seu glorioso aparecimento?</a:t>
            </a:r>
          </a:p>
        </p:txBody>
      </p:sp>
    </p:spTree>
    <p:extLst>
      <p:ext uri="{BB962C8B-B14F-4D97-AF65-F5344CB8AC3E}">
        <p14:creationId xmlns:p14="http://schemas.microsoft.com/office/powerpoint/2010/main" val="4207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988840"/>
            <a:ext cx="7272808" cy="1574501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8884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 ensino bíblico dos dons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espirituais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crê que o dom de profecia é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sinais de identificação da igreja remanescente?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988840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2693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957776"/>
            <a:ext cx="7272808" cy="1674092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2011384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na organização da Igreja? É seu propósito adorar a Deus e sustentar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Igreja com seus dízimos e ofertas e com seu esforço pessoal e sua influência?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988840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170" y="222693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96752"/>
            <a:ext cx="7272808" cy="383926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250360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Crê que seu corpo é o templo do Espírito Santo; e honrará a Deus cuidando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seu corpo, evitando o uso daquilo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prejudicial, abstendo-se de todos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alimentos imundos; do uso, fabricação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 de bebidas alcoólicas; do uso,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fabricação ou venda do fumo em qualquer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 formas para consumo humano;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do uso impróprio ou tráfico de narcóticos ou outras drogas?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227816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1465906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52028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84772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 e compreende os princípios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fundamentais como ensinados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Igreja Adventista do Sétimo Dia?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propósito, pela graça de Deus,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 sua vontade ordenando sua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harmonia com esses princípios?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2113978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232248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8477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 ensino do Novo Testamento no tocante ao batismo por imersão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deseja ser batizado dessa maneira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expressão pública de fé em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e no perdão de seus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pecados?</a:t>
            </a:r>
            <a:endParaRPr lang="pt-BR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2113978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817604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e crê que a Igreja Adventista do Sétimo Dia é a igreja remanescente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profecia bíblica e que pessoas de toda nação, raça e língua são convidadas a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parte de sua comunhão e são nela aceitas? Deseja ser membro desta 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 local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Igreja mundial?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496" y="2113978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6597" y="227280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Voto </a:t>
            </a:r>
            <a:endParaRPr lang="pt-BR" sz="7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Alternativo</a:t>
            </a:r>
            <a:endParaRPr lang="pt-BR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484784"/>
            <a:ext cx="3783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Apenas os que dão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evidência de ter experimentado o novo nascimento e desfrutam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 espiritual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Senhor Jesus estão preparados para ser aceitos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0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1641668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a Jesus Cristo como seu Senhor e Salvador pessoal, e deseja viver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 relacionamento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redentivo</a:t>
            </a:r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Ele?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70749" y="211397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52028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 os ensinamentos da Bíblia tais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expressos na Declaração de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Crenças Fundamentais da Igreja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Adventista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Sétimo Dia e se compromete,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graça de Deus, a viver em harmonia </a:t>
            </a:r>
            <a:endParaRPr lang="pt-BR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ensinos?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70749" y="211397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844824"/>
            <a:ext cx="7272808" cy="2880320"/>
          </a:xfrm>
          <a:prstGeom prst="rect">
            <a:avLst/>
          </a:prstGeom>
          <a:solidFill>
            <a:srgbClr val="01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03381" y="191683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 ser batizado como uma expressão pública de sua fé em Jesus Cristo,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ser aceito na comunhão da Igreja Adventista do Sétimo Dia, e deseja apoiar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Igreja e sua missão como um fiel mordomo mediante sua influência pessoal,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dízimos e ofertas e uma vida de serviço?</a:t>
            </a:r>
          </a:p>
        </p:txBody>
      </p:sp>
      <p:sp>
        <p:nvSpPr>
          <p:cNvPr id="7" name="Elipse 6"/>
          <p:cNvSpPr/>
          <p:nvPr/>
        </p:nvSpPr>
        <p:spPr>
          <a:xfrm>
            <a:off x="467544" y="1875888"/>
            <a:ext cx="1584176" cy="1584176"/>
          </a:xfrm>
          <a:prstGeom prst="ellipse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70749" y="211397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6600" b="1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196752"/>
            <a:ext cx="4931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adotou suas 28 Crenças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Fundamentais, juntamente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 Voto Batismal e o Certificado de Batismo e Compromisso,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uma aliança batismal.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4254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124744"/>
            <a:ext cx="449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cópia impressa dessa aliança, com o Certificado de Batismo e Compromisso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devidamente preenchido, será entregue a todos os que forem aceitos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comunhão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mediante o batismo. Um certificado apropriado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também será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entregue àqueles que forem aceitos por profissão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fé.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15419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484784"/>
            <a:ext cx="3878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Certificado de Batismo e Compromisso contém um espaço para que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novo membro assine como uma afirmação de compromisso.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9360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2" y="1700808"/>
            <a:ext cx="3806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Após o batismo,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Certificado de Batismo e Compromisso será entregue ao candidato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documento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seu concerto. O compromisso dirá o seguinte: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Aliança Batismal</a:t>
            </a:r>
          </a:p>
        </p:txBody>
      </p:sp>
    </p:spTree>
    <p:extLst>
      <p:ext uri="{BB962C8B-B14F-4D97-AF65-F5344CB8AC3E}">
        <p14:creationId xmlns:p14="http://schemas.microsoft.com/office/powerpoint/2010/main" val="922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6597" y="256490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Compromisso</a:t>
            </a:r>
          </a:p>
        </p:txBody>
      </p:sp>
    </p:spTree>
    <p:extLst>
      <p:ext uri="{BB962C8B-B14F-4D97-AF65-F5344CB8AC3E}">
        <p14:creationId xmlns:p14="http://schemas.microsoft.com/office/powerpoint/2010/main" val="35570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1200329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que há um só Deus: Pai, Filho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Santo, uma unidade de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coeternas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2826307"/>
            <a:ext cx="8064896" cy="1938992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a morte de Jesus Cristo no Calvário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sacrifício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expiatório por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pecados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creio que, pela graça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Deus,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fé em seu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sangue derramado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sou salvo do pecado e sua penalidade.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2826307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120676"/>
            <a:ext cx="8064896" cy="1938992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Jesus Cristo como meu senhor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pessoal, crendo que Deus,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Cristo, perdoou os meus pecados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 um novo coração, e renuncio aos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pecaminosos caminhos do mundo.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12067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208908"/>
            <a:ext cx="8064896" cy="2308324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pela fé a justiça de Cristo, meu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intercessor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santuário celestial, 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sua promessa de graça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transformadora 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para viver uma experiência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amorável e centralizada em Cristo, no lar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perante o mundo.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320890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63351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pastores devem instruir os candidatos nos ensinamentos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fundamentais da Igreja e nas práticas relacionadas com esses ensinos,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eles, os candidatos, possam ingressar na igreja com uma sólida base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espiritual.</a:t>
            </a:r>
          </a:p>
        </p:txBody>
      </p:sp>
    </p:spTree>
    <p:extLst>
      <p:ext uri="{BB962C8B-B14F-4D97-AF65-F5344CB8AC3E}">
        <p14:creationId xmlns:p14="http://schemas.microsoft.com/office/powerpoint/2010/main" val="10620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156966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que a Bíblia é a inspirada Palavra de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única regra de fé e prática para 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cristão. Comprometo-me a dedicar tempo regularmente em oração e estudo da Bíblia.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2677656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os Dez Mandamentos como uma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caráter de Deus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uma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sua vontade. É meu propósito,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da presença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de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Cristo, guardar essa lei, inclusive o quarto mandamento, que requer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observância do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dia da semana como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sábado do Senhor e memorial da Criação.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3046988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Aguardo a breve volta de Jesus e a bendita esperança, quando “este corpo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 mortal se [revestirá] de imortalidade”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1Co 15:54). Enquanto me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 para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encontro com o Senhor, testemunharei de sua amorável salvação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 meus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talentos em esforço pessoal na conquista de pessoas a fim de ajudá-las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estar preparadas para seu glorioso aparecimento.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156966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o ensino bíblico dos dons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espirituais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creio que o dom de profecia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dos sinais de identificação da igreja remanescente.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03356"/>
            <a:ext cx="8064896" cy="156966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na organização da Igreja. É meu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adorar a Deus e sustentar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Igreja com meus dízimos e ofertas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esforço pessoal e influência.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0335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34163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Creio que meu corpo é o templo do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Santo; e honrarei a Deus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cuidando de meu corpo, evitando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daquilo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é prejudicial, abstendo-me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todos os alimentos imundos; do uso, fabricação ou venda de bebidas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alcoólicas; do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uso, fabricação ou uso do fumo em qualquer de suas formas para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humano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 do uso impróprio ou tráfico de narcóticos ou outras drogas..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2308324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Conheço e compreendo os princípios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fundamentais como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ensinados pela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Adventista do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Dia. É meu propósito, pela graça de Deus,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 sua vontade ordenando minha vida em harmonia com esses princípios.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1938992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o ensino do Novo Testamento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tocante ao batismo por imersão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desejo ser batizado dessa maneira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expressão pública de fé em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e no perdão de meus pecados.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56792"/>
            <a:ext cx="8064896" cy="2677656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Aceito e creio que a Igreja Adventista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Dia é a igreja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remanescente da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profecia bíblica e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 pessoas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toda nação, raça e língua são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convidadas 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parte de sua comunhão e são nela aceitas. Desejo ser membro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congregação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da Igreja mundial.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A7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  <a:endParaRPr lang="pt-BR" sz="7200" dirty="0">
              <a:solidFill>
                <a:srgbClr val="A7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980728"/>
            <a:ext cx="4931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Depois de os candidatos terem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respondido afirmativamente às perguntas do voto na presença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ou outro corpo devidamente designado, ou ter sido assegurado à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eles já responderam afirmativamente a essas perguntas, a igreja votará sua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aceitação na comunhão de membros mediante o batismo, o qual não deve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indevidamente adiado.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Votação da Admissão Pelo Batismo</a:t>
            </a:r>
          </a:p>
        </p:txBody>
      </p:sp>
    </p:spTree>
    <p:extLst>
      <p:ext uri="{BB962C8B-B14F-4D97-AF65-F5344CB8AC3E}">
        <p14:creationId xmlns:p14="http://schemas.microsoft.com/office/powerpoint/2010/main" val="24254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28800"/>
            <a:ext cx="4575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não seja estabelecida uma idade para o batismo, recomenda-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que as crianças muito novas que expressam o desejo de ser batizadas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ser encorajadas e iniciadas em um programa que as possa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conduzir ao batismo.</a:t>
            </a:r>
          </a:p>
        </p:txBody>
      </p:sp>
    </p:spTree>
    <p:extLst>
      <p:ext uri="{BB962C8B-B14F-4D97-AF65-F5344CB8AC3E}">
        <p14:creationId xmlns:p14="http://schemas.microsoft.com/office/powerpoint/2010/main" val="19952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844824"/>
            <a:ext cx="4931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preparação dos conversos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batismo, o evangelista deve convidar o pastor ou ancião para visitar a classe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batismal para se familiarizar com os candidatos. Esses contatos capacitarão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a estar mais bem preparada para receber os novos membros.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de Membros Desconhecidos</a:t>
            </a:r>
          </a:p>
        </p:txBody>
      </p:sp>
    </p:spTree>
    <p:extLst>
      <p:ext uri="{BB962C8B-B14F-4D97-AF65-F5344CB8AC3E}">
        <p14:creationId xmlns:p14="http://schemas.microsoft.com/office/powerpoint/2010/main" val="631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772816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Nessa cerimônia, os diáconos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fazer os preparativos necessários e também ajudar os candidatos masculinos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entrar na água e sair dela. As diaconisas auxiliarão as candidatas femininas.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Preparativos Para a Cerimônia do Batismo</a:t>
            </a:r>
          </a:p>
        </p:txBody>
      </p:sp>
    </p:spTree>
    <p:extLst>
      <p:ext uri="{BB962C8B-B14F-4D97-AF65-F5344CB8AC3E}">
        <p14:creationId xmlns:p14="http://schemas.microsoft.com/office/powerpoint/2010/main" val="39498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Deve-se ter o cuidado de prover vestimenta adequada para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candidatos,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preferência roupões de tecido pesado. Se não houver roupões disponíveis,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candidatos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vestir-se com modéstia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batismo será seguido por uma breve cerimônia de boas-vindas.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Preparativos Para a Cerimônia do Batismo</a:t>
            </a:r>
          </a:p>
        </p:txBody>
      </p:sp>
    </p:spTree>
    <p:extLst>
      <p:ext uri="{BB962C8B-B14F-4D97-AF65-F5344CB8AC3E}">
        <p14:creationId xmlns:p14="http://schemas.microsoft.com/office/powerpoint/2010/main" val="14960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113259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70958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é mencionado especificamente apenas em Atos 19:1-7, onde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apóstolo o sanciona para um grupo de crentes cujo batismo de arrependimento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tinha sido feito previamente por João.</a:t>
            </a:r>
          </a:p>
        </p:txBody>
      </p:sp>
    </p:spTree>
    <p:extLst>
      <p:ext uri="{BB962C8B-B14F-4D97-AF65-F5344CB8AC3E}">
        <p14:creationId xmlns:p14="http://schemas.microsoft.com/office/powerpoint/2010/main" val="18863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764704"/>
            <a:ext cx="4931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adição ao arrependimento,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batismo cristão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associado a uma compreensão e a um comprometimento pessoal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ao evangelho e aos ensinamentos de Jesus e ao recebimento do Espírito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Santo. Com esse discernimento ampliado e compromisso,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é aceitável.</a:t>
            </a:r>
          </a:p>
        </p:txBody>
      </p:sp>
    </p:spTree>
    <p:extLst>
      <p:ext uri="{BB962C8B-B14F-4D97-AF65-F5344CB8AC3E}">
        <p14:creationId xmlns:p14="http://schemas.microsoft.com/office/powerpoint/2010/main" val="40871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3" y="1556792"/>
            <a:ext cx="4308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bases bíblicas,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pessoas de outras comunidades cristãs que tenham abraçado as crenças adventistas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sétimo dia e que tenham sido previamente batizadas por imersão podem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solicitar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Indivíduos Vindos de Outras Comunidades Cristãs</a:t>
            </a:r>
          </a:p>
        </p:txBody>
      </p:sp>
    </p:spTree>
    <p:extLst>
      <p:ext uri="{BB962C8B-B14F-4D97-AF65-F5344CB8AC3E}">
        <p14:creationId xmlns:p14="http://schemas.microsoft.com/office/powerpoint/2010/main" val="6496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1160" y="764704"/>
            <a:ext cx="5748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exemplos abaixo, no entanto, sugerem que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pode não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obrigatório.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evidente que o episódio de Atos 19 foi um caso especial, pois é relatado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Apolo tinha recebido o batismo de João (At 18:25), e não há registro de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tenha sido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rebatizado.</a:t>
            </a:r>
          </a:p>
        </p:txBody>
      </p:sp>
    </p:spTree>
    <p:extLst>
      <p:ext uri="{BB962C8B-B14F-4D97-AF65-F5344CB8AC3E}">
        <p14:creationId xmlns:p14="http://schemas.microsoft.com/office/powerpoint/2010/main" val="40443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844824"/>
            <a:ext cx="3660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Aparentemente, mesmo alguns dos apóstolos receberam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batismo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João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1:35-40), mas não há informação de que tenham sido rebatizados.</a:t>
            </a:r>
          </a:p>
        </p:txBody>
      </p:sp>
    </p:spTree>
    <p:extLst>
      <p:ext uri="{BB962C8B-B14F-4D97-AF65-F5344CB8AC3E}">
        <p14:creationId xmlns:p14="http://schemas.microsoft.com/office/powerpoint/2010/main" val="19422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908720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 novo crente aceitou novas verdades importantes, Ellen G. White apoia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à medida que o Espírito induz o novo crente a pedi-lo. Isso se enquadra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padrão de Atos 19.</a:t>
            </a:r>
          </a:p>
        </p:txBody>
      </p:sp>
    </p:spTree>
    <p:extLst>
      <p:ext uri="{BB962C8B-B14F-4D97-AF65-F5344CB8AC3E}">
        <p14:creationId xmlns:p14="http://schemas.microsoft.com/office/powerpoint/2010/main" val="10162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“Ou, porventura, ignorais que todos nós que fomos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batizados em Cristo Jesus fomos batizados na sua morte? Fomos, pois,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sepultados com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Ele na morte pelo batismo; para que, como Cristo foi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ressuscitado dentre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os mortos pela glória do Pai, assim também andemos nós em novidade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vida”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6:3, 4).</a:t>
            </a:r>
          </a:p>
        </p:txBody>
      </p:sp>
    </p:spTree>
    <p:extLst>
      <p:ext uri="{BB962C8B-B14F-4D97-AF65-F5344CB8AC3E}">
        <p14:creationId xmlns:p14="http://schemas.microsoft.com/office/powerpoint/2010/main" val="7156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340768"/>
            <a:ext cx="4931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pessoa que experimentou previamente o batismo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imersão avaliará sua nova experiência religiosa e decidirá se deseja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Não se deve insistir nesse ponto.</a:t>
            </a:r>
          </a:p>
        </p:txBody>
      </p:sp>
    </p:spTree>
    <p:extLst>
      <p:ext uri="{BB962C8B-B14F-4D97-AF65-F5344CB8AC3E}">
        <p14:creationId xmlns:p14="http://schemas.microsoft.com/office/powerpoint/2010/main" val="2118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7765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“Isto é um assunto em que cada indivíduo precisa conscienciosamente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tomar sua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atitude no temor de Deus. Deve ser cuidadosamente apresentado no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espírito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benignidade e amor. Portanto, o dever de insistir não pertence 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ninguém senão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Deus; dai-lhe oportunidade de atuar por meio de seu Espírito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Santo na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mente, de modo que o indivíduo seja perfeitamente convencido e satisfeito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 que respeita a esse passo avançado” (Evangelismo, p. 373).</a:t>
            </a:r>
          </a:p>
        </p:txBody>
      </p:sp>
    </p:spTree>
    <p:extLst>
      <p:ext uri="{BB962C8B-B14F-4D97-AF65-F5344CB8AC3E}">
        <p14:creationId xmlns:p14="http://schemas.microsoft.com/office/powerpoint/2010/main" val="27057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40768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tivesse havido apostasia na igreja apostólica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6:4-6), as Escrituras não comentam a questão do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Ellen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White apoia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pessoas que se afastaram da igreja e que então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reconvertem e desejam se unir novamente ao povo de Deus (ver p. 69, 70, 164).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Apostasia e </a:t>
            </a:r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endParaRPr lang="pt-BR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Senhor requer decidida reforma. E quando uma pessoa está verdadeiramente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reconvertida, seja ela rebatizada. Renove ela seu concerto com Deus,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renovará seu concerto com ela” (ibid., p. 375).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Apostasia e </a:t>
            </a:r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endParaRPr lang="pt-BR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5" y="1556792"/>
            <a:ext cx="4020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base nos ensinamentos bíblicos e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Ellen G. White,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deverá ocorrer apenas em circunstâncias especiais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será relativamente raro.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1168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Administrar o batismo repetidamente ou 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motivação emocional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deprecia seu significado e representa incompreensão da solenidade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significado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Escrituras atribuem a ele.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16694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4" y="1532391"/>
            <a:ext cx="4380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membro cuja experiência espiritual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tornou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fria necessita de um espírito de arrependimento que o conduzirá ao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reforma.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23808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268760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experiência será acompanhada pela participação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cerimônia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comunhão para indicar uma purificação renovada e comunhão 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corpo de Cristo, fazendo com que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seja desnecessário.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Impróprio</a:t>
            </a:r>
          </a:p>
        </p:txBody>
      </p:sp>
    </p:spTree>
    <p:extLst>
      <p:ext uri="{BB962C8B-B14F-4D97-AF65-F5344CB8AC3E}">
        <p14:creationId xmlns:p14="http://schemas.microsoft.com/office/powerpoint/2010/main" val="32549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113259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5581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2204864"/>
            <a:ext cx="6396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Pessoas que aceitaram as Crenças Fundamentais da Igreja Adventista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Sétimo Dia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desejam fazer parte de sua comunhão por meio da profissão de fé,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poderão ser aceitas sob alguma das quatro circunstâncias abaixo:</a:t>
            </a:r>
          </a:p>
        </p:txBody>
      </p:sp>
    </p:spTree>
    <p:extLst>
      <p:ext uri="{BB962C8B-B14F-4D97-AF65-F5344CB8AC3E}">
        <p14:creationId xmlns:p14="http://schemas.microsoft.com/office/powerpoint/2010/main" val="32466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13285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“Respondeu-lhes Pedro: Arrependei-vos, e cada um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vós seja batizado em nome de Jesus Cristo [...] Então, os que lhe aceitaram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palavra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foram batizados, havendo um acréscimo naquele dia de quase três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 pessoas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” (At 2:38, 41).</a:t>
            </a:r>
          </a:p>
        </p:txBody>
      </p:sp>
    </p:spTree>
    <p:extLst>
      <p:ext uri="{BB962C8B-B14F-4D97-AF65-F5344CB8AC3E}">
        <p14:creationId xmlns:p14="http://schemas.microsoft.com/office/powerpoint/2010/main" val="38773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0461" y="1844824"/>
            <a:ext cx="4464495" cy="2677656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cristão dedicado, proveniente de outra comunhão cristã que já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tenha sido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batizado por imersão, conforme praticado pela Igreja Adventista do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Sétimo Dia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(ver p. 46).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88520" y="1844824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132856"/>
            <a:ext cx="4464495" cy="2677656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membro da Igreja Adventista do Sétimo Dia que, devido às condições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mundiais, é incapaz de obter uma carta de transferência de sua igreja de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origem (ver p. 55).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125" y="2127817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132856"/>
            <a:ext cx="4464495" cy="3046988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membro da Igreja Adventista do Sétimo Dia cujo pedido de transferência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obteve resposta da igreja da qual é membro. Em tais casos, a igreja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 buscar ajuda do Campo ou Campos envolvidos.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125" y="2127817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132856"/>
            <a:ext cx="4464495" cy="3046988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pessoa cuja condição de membro tenha se extraviado ou anulado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ter sido considerado membro desaparecido, mas que tenha permanecido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 em seu compromisso cristão.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125" y="2127817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340768"/>
            <a:ext cx="488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cautela deve ser exercida no recebimento de membros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anteriormente tenham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sido membros de outra congregação adventista.</a:t>
            </a:r>
          </a:p>
        </p:txBody>
      </p:sp>
    </p:spTree>
    <p:extLst>
      <p:ext uri="{BB962C8B-B14F-4D97-AF65-F5344CB8AC3E}">
        <p14:creationId xmlns:p14="http://schemas.microsoft.com/office/powerpoint/2010/main" val="30314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428256"/>
            <a:ext cx="4308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é feito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preenchimento do formulário para admissão por profissão de fé, deve-se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inquirir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tocante à experiência prévia do candidato.</a:t>
            </a:r>
          </a:p>
        </p:txBody>
      </p:sp>
    </p:spTree>
    <p:extLst>
      <p:ext uri="{BB962C8B-B14F-4D97-AF65-F5344CB8AC3E}">
        <p14:creationId xmlns:p14="http://schemas.microsoft.com/office/powerpoint/2010/main" val="36846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340768"/>
            <a:ext cx="3588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oficiais da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buscar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conselho e auxílio do presidente da Associação. Tempo suficiente deve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tomado para averiguar os fatos.</a:t>
            </a:r>
          </a:p>
        </p:txBody>
      </p:sp>
    </p:spTree>
    <p:extLst>
      <p:ext uri="{BB962C8B-B14F-4D97-AF65-F5344CB8AC3E}">
        <p14:creationId xmlns:p14="http://schemas.microsoft.com/office/powerpoint/2010/main" val="37385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69269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uma pessoa solicita admissão por profissão de fé e se descobre que ainda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membro de outra congregação adventista, nenhum passo deve ser dado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admitir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tal pessoa no rol de membros até que a igreja de origem conceda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transferência.</a:t>
            </a:r>
          </a:p>
        </p:txBody>
      </p:sp>
    </p:spTree>
    <p:extLst>
      <p:ext uri="{BB962C8B-B14F-4D97-AF65-F5344CB8AC3E}">
        <p14:creationId xmlns:p14="http://schemas.microsoft.com/office/powerpoint/2010/main" val="8577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628800"/>
            <a:ext cx="4380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Se, após ter-se seguido o processo de transferência (ver p. 53), uma igreja se recusa a conceder a carta de transferência e o membro nota que a carta foi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negada injustamente, ele poderá apelar para a Comissão Diretiva da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22155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40768"/>
            <a:ext cx="4524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 procedimento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redundará em mais elevada consideração pelo caráter sagrado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da igreja e para que os erros cometidos sejam reparados.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 o direito de reter a transferência, a menos que a pessoa esteja sob disciplina.</a:t>
            </a:r>
          </a:p>
        </p:txBody>
      </p:sp>
    </p:spTree>
    <p:extLst>
      <p:ext uri="{BB962C8B-B14F-4D97-AF65-F5344CB8AC3E}">
        <p14:creationId xmlns:p14="http://schemas.microsoft.com/office/powerpoint/2010/main" val="27584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13285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“Aos membros da igreja, a quem Ele chamou das trevas para sua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maravilhosa luz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compete manifestar sua glória. A igreja é a depositária das riquezas da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graça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Cristo; e pela igreja será a seu tempo manifesta, mesmo aos ‘principados 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potestades nos céus’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3:10), a final e ampla demonstração do amor de Deus”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(Atos dos Apóstolos, p. 9).</a:t>
            </a:r>
          </a:p>
        </p:txBody>
      </p:sp>
    </p:spTree>
    <p:extLst>
      <p:ext uri="{BB962C8B-B14F-4D97-AF65-F5344CB8AC3E}">
        <p14:creationId xmlns:p14="http://schemas.microsoft.com/office/powerpoint/2010/main" val="9067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988840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uma pessoa cuja filiação à igreja tenha sido removida busca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readmitida à condição de membro, tal readmissão é normalmente precedida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(ver p. 69).</a:t>
            </a:r>
          </a:p>
        </p:txBody>
      </p:sp>
    </p:spTree>
    <p:extLst>
      <p:ext uri="{BB962C8B-B14F-4D97-AF65-F5344CB8AC3E}">
        <p14:creationId xmlns:p14="http://schemas.microsoft.com/office/powerpoint/2010/main" val="29148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368413"/>
            <a:ext cx="6768752" cy="2140707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132856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Membros</a:t>
            </a:r>
          </a:p>
        </p:txBody>
      </p:sp>
    </p:spTree>
    <p:extLst>
      <p:ext uri="{BB962C8B-B14F-4D97-AF65-F5344CB8AC3E}">
        <p14:creationId xmlns:p14="http://schemas.microsoft.com/office/powerpoint/2010/main" val="341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membros da igreja se mudam para outra região, o secretário da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tem o nome desses membros deve escrever para o secretário da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pertinente solicitando que o pastor na nova localidade os visite e ajude a facilitar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transferência para a nova congregação.</a:t>
            </a:r>
          </a:p>
        </p:txBody>
      </p:sp>
    </p:spTree>
    <p:extLst>
      <p:ext uri="{BB962C8B-B14F-4D97-AF65-F5344CB8AC3E}">
        <p14:creationId xmlns:p14="http://schemas.microsoft.com/office/powerpoint/2010/main" val="39130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0080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da igreja de onde estão saindo também notificará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transição de sua função de informar o novo endereço deles para 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destino.</a:t>
            </a:r>
          </a:p>
        </p:txBody>
      </p:sp>
    </p:spTree>
    <p:extLst>
      <p:ext uri="{BB962C8B-B14F-4D97-AF65-F5344CB8AC3E}">
        <p14:creationId xmlns:p14="http://schemas.microsoft.com/office/powerpoint/2010/main" val="37273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196752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que se mudam para outra localidade por um período superior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seis meses devem pedir imediatamente suas cartas de transferência. Os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mudarem para uma área isolada em que não haja uma igreja a uma distância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razoável devem solicitar filiação à igreja da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35899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16832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membro deve pedir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carta de transferência ao secretário da igreja à qual o membro deseja unir-se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(a igreja que recebe). Esse secretário envia a solicitação ao secretário da igreja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o membro deseja ser transferido (a igreja que concede a carta; sobre método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alternativo, ver p. 54).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280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4306" y="1772816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secretário da igreja de origem recebe o pedido, ele o apresenta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pastor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ao ancião, o qual, por sua vez, apresentará o pedido à Comissão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Igreja. Depois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devida consideração, a comissão votará recomendar, favorável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contra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à igreja (ver p. 38-40, 42, 50-56, 67-69, 84).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461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1" y="1556792"/>
            <a:ext cx="4236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o ancião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apresenta, então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 recomendação para consideração da igreja por uma primeira leitura.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deliberação final é tomada na semana seguinte, quando o pedido é apresentado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igreja para ser votado.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38713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5159" y="1556792"/>
            <a:ext cx="493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propósito de haver um intervalo de uma semana é dar aos membros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oportunidade de objeção à concessão da carta. As objeções normalmente não são feitas publicamente, mas diretamente ao pastor ou ancião, o qual levará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objeção para consideração da Comissão da Igreja.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4336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844824"/>
            <a:ext cx="4931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dará a cada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objetante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oportunidade de comparecer diante dela para apresentar seu argumento.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objeção não estiver fundada em bases legítimas, a pessoa que levantou a questão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admoestada a retirá-la.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70550" y="368205"/>
            <a:ext cx="6480720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Para Conceder Cartas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9668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5372</Words>
  <Application>Microsoft Office PowerPoint</Application>
  <PresentationFormat>Apresentação na tela (4:3)</PresentationFormat>
  <Paragraphs>449</Paragraphs>
  <Slides>131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131</vt:i4>
      </vt:variant>
    </vt:vector>
  </HeadingPairs>
  <TitlesOfParts>
    <vt:vector size="1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117</cp:revision>
  <dcterms:created xsi:type="dcterms:W3CDTF">2016-04-24T19:33:28Z</dcterms:created>
  <dcterms:modified xsi:type="dcterms:W3CDTF">2016-04-28T23:45:32Z</dcterms:modified>
</cp:coreProperties>
</file>