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386" r:id="rId6"/>
    <p:sldId id="272" r:id="rId7"/>
    <p:sldId id="273" r:id="rId8"/>
    <p:sldId id="274" r:id="rId9"/>
    <p:sldId id="275" r:id="rId10"/>
    <p:sldId id="276" r:id="rId11"/>
    <p:sldId id="387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388" r:id="rId25"/>
    <p:sldId id="289" r:id="rId26"/>
    <p:sldId id="290" r:id="rId27"/>
    <p:sldId id="291" r:id="rId28"/>
    <p:sldId id="389" r:id="rId29"/>
    <p:sldId id="292" r:id="rId30"/>
    <p:sldId id="293" r:id="rId31"/>
    <p:sldId id="390" r:id="rId32"/>
    <p:sldId id="294" r:id="rId33"/>
    <p:sldId id="295" r:id="rId34"/>
    <p:sldId id="296" r:id="rId35"/>
    <p:sldId id="297" r:id="rId36"/>
    <p:sldId id="391" r:id="rId37"/>
    <p:sldId id="298" r:id="rId38"/>
    <p:sldId id="299" r:id="rId39"/>
    <p:sldId id="300" r:id="rId40"/>
    <p:sldId id="301" r:id="rId41"/>
    <p:sldId id="392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93" r:id="rId58"/>
    <p:sldId id="317" r:id="rId59"/>
    <p:sldId id="318" r:id="rId60"/>
    <p:sldId id="319" r:id="rId61"/>
    <p:sldId id="320" r:id="rId62"/>
    <p:sldId id="394" r:id="rId63"/>
    <p:sldId id="321" r:id="rId64"/>
    <p:sldId id="322" r:id="rId65"/>
    <p:sldId id="323" r:id="rId66"/>
    <p:sldId id="324" r:id="rId67"/>
    <p:sldId id="326" r:id="rId68"/>
    <p:sldId id="325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  <p:sldId id="353" r:id="rId96"/>
    <p:sldId id="354" r:id="rId97"/>
    <p:sldId id="355" r:id="rId98"/>
    <p:sldId id="356" r:id="rId99"/>
    <p:sldId id="358" r:id="rId100"/>
    <p:sldId id="357" r:id="rId101"/>
    <p:sldId id="359" r:id="rId102"/>
    <p:sldId id="360" r:id="rId103"/>
    <p:sldId id="361" r:id="rId104"/>
    <p:sldId id="362" r:id="rId105"/>
    <p:sldId id="363" r:id="rId106"/>
    <p:sldId id="364" r:id="rId107"/>
    <p:sldId id="365" r:id="rId108"/>
    <p:sldId id="366" r:id="rId109"/>
    <p:sldId id="395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78" r:id="rId122"/>
    <p:sldId id="379" r:id="rId123"/>
    <p:sldId id="380" r:id="rId124"/>
    <p:sldId id="381" r:id="rId125"/>
    <p:sldId id="382" r:id="rId126"/>
    <p:sldId id="383" r:id="rId127"/>
    <p:sldId id="384" r:id="rId128"/>
    <p:sldId id="385" r:id="rId129"/>
    <p:sldId id="269" r:id="rId1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935B"/>
    <a:srgbClr val="0128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29/04/2016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0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29/04/2016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73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29/04/2016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44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29/04/2016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3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29/04/2016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3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29/04/2016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1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29/04/2016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21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29/04/2016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7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29/04/2016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1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29/04/2016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9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29/04/2016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48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6AAA6-DFEA-4BC1-BAAD-3778580737B0}" type="datetimeFigureOut">
              <a:rPr lang="pt-BR" smtClean="0"/>
              <a:t>29/04/2016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58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63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4881" y="1556792"/>
            <a:ext cx="76832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“‘Se teu irmão pecar contra ti’, disse Cristo, ‘vai e repreende-o entre ti e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ele só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’ (</a:t>
            </a:r>
            <a:r>
              <a:rPr lang="pt-B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18:15). Não se deve contar a outros o caso de um irmão. Confia-se o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caso a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uma pessoa, a outra e mais outra; e o mal continua crescendo até que toda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igreja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vem a sofrer. O correto é resolver o caso ‘entre ti e ele só’. Esse é o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plano divino”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(Testemunhos Para a Igreja, v. 7, p. 260).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3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39093" y="1556792"/>
            <a:ext cx="48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Portanto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a igreja não reconhece o direito dos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membros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trazerem um representante legal para representá-los em qualquer reunião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convocada para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administrar ordem ou disciplina, ou para lidar com qualquer outro assunto administrativo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39093" y="548680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Advogados Não Podem Representar os Membros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44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23927" y="1412776"/>
            <a:ext cx="471170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Os que desejarem agir assim devem ser informados de que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não lhes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será dada a oportunidade de ser ouvidos, se eles insistirem em trazer um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advogado. A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igreja deve também excluir todos os que não são seus membros de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qualquer reunião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convocada para a administração da ordem ou disciplina eclesiástica,</a:t>
            </a:r>
          </a:p>
          <a:p>
            <a:pPr algn="ctr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exceto quando forem chamados como testemunhas.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39093" y="548680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Advogados Não Podem Representar os Membros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18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39093" y="1556792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Nenhuma igreja deve receber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sua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relação de membros pessoas que estejam sob a censura de outra congregação, pois isso subestimaria as ofensas pelas quais tenham sido disciplinadas.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39093" y="548680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Transferência de Membros sob Censura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ímbolo de 'Não' 4"/>
          <p:cNvSpPr/>
          <p:nvPr/>
        </p:nvSpPr>
        <p:spPr>
          <a:xfrm>
            <a:off x="971600" y="2276872"/>
            <a:ext cx="2160240" cy="216024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5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139951" y="1556792"/>
            <a:ext cx="43204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Aceitar como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membros os que estão sob disciplina é uma violação tão séria dos regulamentos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a igreja em falta poderá ser sujeita a disciplina pela Assembleia da Associação.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39093" y="548680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Transferência de Membros sob Censura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ímbolo de 'Não' 4"/>
          <p:cNvSpPr/>
          <p:nvPr/>
        </p:nvSpPr>
        <p:spPr>
          <a:xfrm>
            <a:off x="971600" y="2276872"/>
            <a:ext cx="2160240" cy="216024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6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2696985"/>
            <a:ext cx="4104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líderes da igreja devem visitar fielmente os membros ausentes e motivá-los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voltar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frequentar a igreja e a desfrutar as bênçãos da adoração com a congregação.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259632" y="1379677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 Membros Não Podem Ser Removidos por Não Frequentarem a Igreja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36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43608" y="2276872"/>
            <a:ext cx="39916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Quando, devido à idade, doença ou outra causa inevitável, for impossível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um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membro frequentar regularmente os cultos de adoração, ele deve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manter contato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os líderes da igreja por carta ou outros meios.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 Membros Não Podem Ser Removidos por Não Frequentarem a Igreja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05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99592" y="2276872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obstante, enquanto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esses membros forem leais às doutrinas da igreja, a falta de comparecimento não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 ser considerada motivo suficiente para a remoção da condição de membro.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 Membros Não Podem Ser Removidos por Não Frequentarem a Igreja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62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55976" y="1571387"/>
            <a:ext cx="41356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os membros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mudam, devem informar seu novo endereço ao secretário da igreja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 ao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ancião. Enquanto permanecem como membros dessa igreja, devem notificar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enviar seus dízimos e ofertas pelo menos trimestralmente.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Membros que Mudam de Residência e Não Informam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07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499992" y="2204864"/>
            <a:ext cx="39916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Se, no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entanto, 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membros se mudam sem deixar seu próximo endereço e sem fazer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nenhum esforço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manter contato com a igreja ou dar alguma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notificação...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Membros que Mudam de Residência e Não Informam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9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323481" y="1916832"/>
            <a:ext cx="43516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puder localizá-los por pelo menos dois anos, e confirmar que tentou sem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sucesso localizá-los, os membros em questão podem ser removidos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mediante um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voto da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Membros que Mudam de Residência e Não Informam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21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9" y="1668607"/>
            <a:ext cx="4392488" cy="584775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 Plano de Deus</a:t>
            </a:r>
            <a:endParaRPr lang="pt-BR" sz="32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851920" y="2132856"/>
            <a:ext cx="44236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secretário deve registrar na lista de membros: “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Paradeiro desconhecido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Votado designá-lo como ausente.”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Membros que Mudam de Residência e Não Informam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2060848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Conquanto 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membros devam sustentar a obra da igreja tanto quanto possam, nunca poderão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 removidos por causa de sua incapacidade ou falha em contribuir financeiramente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Membros Não Podem Ser Removidos por Razões Financeiras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8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20001" y="2132856"/>
            <a:ext cx="44236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Grande cuidado deve ser exercido ao lidar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membros que solicitam sua remoção da lista de membros. Em consideração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cristã pelos membros envolvidos, o voto deve ser tomado sem discussão pública.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461665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Remoção de Membros a seu Pedido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19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1700808"/>
            <a:ext cx="48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 reconhece o direito do indivíduo de renunciar a sua condição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membro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Uma carta de renúncia deve ser apresentada à Comissão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Igreja,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qual será registrada em ata, incluindo a data da carta. Devem-se empreender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esforços para restaurar o indivíduo à família da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461665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Remoção de Membros a seu Pedido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48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2492896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 desligar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membros de sua comunhão, a igreja lhes notificará por escrito o voto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tomado, mas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o compromisso de dedicar interesse espiritual e cuidado pessoal permanente.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Notificação aos que Foram Removidos da Comunhão da Igreja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4664" y="1595021"/>
            <a:ext cx="44654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Essa comunicação deve, quando possível, ser entregue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pessoalmente pelo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pastor ou alguém designado pela Comissão da Igreja. Aos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ex-membros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 ser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assegurado que a igreja tem a esperança de que voltarão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voluntariamente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um dia haverá comunhão eterna no reino de Deus (ver Suplemento, p. 192).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Notificação aos que Foram Removidos da Comunhão da Igreja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4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788024" y="2060848"/>
            <a:ext cx="3744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pessoas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forem removidas por disciplina, a igreja deve, quando possível, manter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contato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manifestar espírito de amizade e amor, empenhando-se em trazê-las 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volta ao Senhor.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Readmissão de Pessoas Removidas da Lista de Membros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6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499991" y="1731580"/>
            <a:ext cx="41356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Os que foram removidos podem ser novamente admitidos como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membros quando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for feita confissão dos erros cometidos e dada evidência de real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arrependimento 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mudança de vida, e a vida estiver coerente com as normas da igreja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quando estiver claro que o membro se submeterá plenamente à ordem e disciplina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 igreja.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Readmissão de Pessoas Removidas da Lista de Membros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8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700808"/>
            <a:ext cx="4248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readmissão deve, de preferência, ocorrer na igreja da qual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membro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foi desligado. Quando, porém, isso não for possível, a igreja em que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pessoa está solicitando o reingresso deve buscar informações da igreja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anterior sobre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razões pelas quais foi removida do rol de membros.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Readmissão de Pessoas Removidas da Lista de Membros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1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2060848"/>
            <a:ext cx="3960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 lidar com autores de abuso sexual, deve-se ter em mente que a restauração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à condição de membro não anula todas as consequências de tão séria violação.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Readmissão de Pessoas Removidas da Lista de Membros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47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43608" y="980728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“Seja qual for a natureza da ofensa, ela não impede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se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adote o mesmo plano divino para dirimir mal-entendidos e ofensas. Falar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sós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no espírito de Cristo com a pessoa que praticou a falta bastará,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geralmente, para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remover a dificuldade.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7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39093" y="1556792"/>
            <a:ext cx="48965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Conquanto o desempenho de atividades na igreja possa ser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permitido com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regras devidamente estabelecidas, uma pessoa culpada ou disciplinada por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abuso sexual não deve ser posta em um cargo que a coloque em contato com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crianças, jovens e outros indivíduos vulneráveis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Readmissão de Pessoas Removidas da Lista de Membros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31161" y="2204864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Tampouco deve ser-lhe dada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alguma posição que encoraje pessoas vulneráveis a confiar implicitamente nela.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Readmissão de Pessoas Removidas da Lista de Membros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7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851920" y="1700808"/>
            <a:ext cx="46397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Considerando que a remoção é a forma mais grave de disciplina, o período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tempo antes que a pessoa possa ser reintegrada deve ser suficiente para demonstrar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as questões que levaram à remoção da lista de membros tenham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sido solucionadas acima de qualquer dúvida razoável.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Readmissão de Pessoas Removidas da Lista de Membros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4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83968" y="2708920"/>
            <a:ext cx="4207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Espera-se que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readmissão como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membro da igreja seja feita em conexão com 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rebatismo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Readmissão de Pessoas Removidas da Lista de Membros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52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68853" y="2204864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Conquanto seja direito da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 administrar a disciplina, isso não anula os direitos dos membros de buscar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tratamento justo.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461665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Direito de Apelar Para Obter Readmissão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05553" y="1196752"/>
            <a:ext cx="48965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membros julgarem que tenham sido tratados injustamente pela igreja local, ou que não tiveram o direito de ser ouvidos plenamente e que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 está indisposta a reconsiderar o caso, ou se os oficiais se recusarem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considerar seu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pedido de readmissão, esses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ex-membros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têm o direito de apelar por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escrito à igreja para ter uma audiência.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461665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Direito de Apelar Para Obter Readmissão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8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39093" y="1556792"/>
            <a:ext cx="48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 não deve negligenciar ou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recusar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concessão dessa audiência. Se isso acontecer ou se os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ex-membros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ainda se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sentirem tratados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injustamente pela igreja após a apelação, eles têm o direito ao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recurso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final de apelar para a Comissão Diretiva da Associação por uma audiência.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461665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Direito de Apelar Para Obter Readmissão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4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062351" y="1844824"/>
            <a:ext cx="45676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Se, após audiência plena e imparcial, a Comissão Diretiva da Associação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estiver convencida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que tenha sido cometida uma injustiça pela igreja, poderá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recomendar a readmissão do membro.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461665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Direito de Apelar Para Obter Readmissão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9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39093" y="1571387"/>
            <a:ext cx="48965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Mas se isso ainda lhe for negado,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então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Comissão Diretiva da Associação poderá recomendar que seja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reintegrado como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membro em alguma outra igreja. Por outro lado, se encontrar boas bases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apoiar a igreja em recusar a readmissão de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ex-membros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essa decisão será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registrada em ata.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051720" y="548680"/>
            <a:ext cx="6583917" cy="461665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Direito de Apelar Para Obter Readmissão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21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40162" y="908720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Portanto, deve-se conversar com a pessoa que cometeu a falta e, com o coração cheio do amor e da simpatia de Cristo, buscar com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ela reconciliação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Arrazoar com ela com calma e mansidão. Não se exprimir em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termos violentos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2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47664" y="913944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Falar-lhe em tom que apele para o bom-senso, lembrando as palavras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‘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Aquele que fizer converter do erro do seu caminho um pecador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salvará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morte uma alma, e cobrirá uma multidão de pecados’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5:20). [...]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5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1196752"/>
            <a:ext cx="46085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“Todo o Céu toma interesse na entrevista que se efetua entre o ofendido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ofensor. Se este aceita a repreensão ministrada no amor de Cristo,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reconhecendo sua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falta e pedindo perdão a Deus e ao irmão, a luz celestial lhe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inundará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espírito. [...] O Espírito de Deus torna a unir os corações e há no Céu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música pelo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restabelecimento da união. [...]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37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1412776"/>
            <a:ext cx="48245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“‘Se não te ouvir, leva ainda contigo um ou dois, para que pela boca de duas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 três testemunhas toda a palavra seja confirmada’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18:16). Diante de irmãos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espirituais, deve-se falar acerca da falta com o que estiver em erro. [...] Vendo que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eles concordam no assunto, talvez se persuada.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6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1340768"/>
            <a:ext cx="4824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“‘E, se não as escutar’, que se deverá fazer então? Deverão alguns poucos, em reunião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comissão tomar a responsabilidade de excluir o irmão? ‘Se não as escutar’,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continua dizendo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Jesus, ‘dize-o à igreja’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18:17). Deve a igreja decidir o caso de seus membros.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42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1484784"/>
            <a:ext cx="48245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“‘Se também não escutar a igreja, considera-o como um gentio e publicano’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18:17). Se não atender à igreja, se rejeitar os esforços feitos para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reconquistá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/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é a igreja que deve tomar a si a responsabilidade de excluí-lo de sua comunhão.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Seu nome deve então ser riscado do livro.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0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484784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“Nenhum oficial da igreja deve aconselhar, nenhuma comissão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recomendar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 alguma votar a eliminação dos livros do nome de alguém que haja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cometido falta, sem que as instruções de Cristo a esse respeito sejam fielmente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cumpridas. Se essas instruções forem observadas, a igreja será purificada diante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Deus.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32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4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427984" y="1412776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injustiça tem que aparecer tal como é e ser removida, para que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prolifere. O bem-estar e a pureza da igreja devem ser salvaguardados para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possa estar sem mancha diante de Deus, revestida da justiça de Cristo. [...]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24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716016" y="1628800"/>
            <a:ext cx="3744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“‘Em verdade vos digo’, prossegue Jesus, ‘que tudo o que ligardes na terra terá sido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ligado nos céus, e tudo o que desligardes na terra terá sido desligado nos céus’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18:18).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2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1268760"/>
            <a:ext cx="48245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“Essas palavras de Cristo conservaram sua autoridade em todos os tempos.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À igreja foi conferido o poder de agir em lugar de Cristo. É a agência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Deus para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conservação da ordem e disciplina entre seu povo. A ela o Senhor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delegou poderes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resolver todas as questões concernentes à sua prosperidade, pureza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ordem.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38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340768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Sobre ela impôs a responsabilidade de excluir de sua comunidade os que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dela são indignos, os que por seu procedimento anticristão acarretam desonra para a causa da verdade. Tudo quanto a igreja fizer em conformidade com as instruções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dadas na Palavra de Deus, será sancionado no Céu” (ibid., v. 7, p. 261-263).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23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67136" y="1412776"/>
            <a:ext cx="6603157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Autoridade da Igreja</a:t>
            </a:r>
            <a:endParaRPr lang="pt-BR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66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83968" y="1484784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 Redentor do mundo conferiu grande poder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sua igreja. Ele declara as regras a serem aplicadas em casos de demanda entre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seus membros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Depois de dar orientações explícitas quanto à direção a seguir, diz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3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79912" y="1023511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verdade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vos digo que tudo o que ligardes na terra terá sido ligado nos céus, e tudo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[em matéria de disciplina da igreja] o que desligardes na terra terá sido desligado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nos céus’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18:18). Assim até a autoridade celestial ratifica a disciplina da igreja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relação a seus membros, uma vez que tenha sido seguida a regra bíblica.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50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41275" y="1484784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“A Palavra de Deus não dá licença a que uma pessoa ponha seu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julgamento 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oposição ao da igreja, nem lhe é permitido insistir em suas opiniões contrariamente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às dela”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ibid., v. 3, p. 428).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76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15816" y="1268760"/>
            <a:ext cx="5883077" cy="461665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 Responsabilidade da Igreja</a:t>
            </a:r>
            <a:endParaRPr lang="pt-BR" sz="24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9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412776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“Deus considera seu povo, como um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corpo, responsável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pelos pecados que existem em indivíduos em seu meio. Se 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dirigentes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 negligenciam buscar com diligência os pecados que trazem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desfavor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Deus sobre a corporação, eles se tornam responsáveis por estes pecados”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(ibid., v. 3, p. 269).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31640" y="2824404"/>
            <a:ext cx="6768752" cy="1108652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44983" y="2588847"/>
            <a:ext cx="6624736" cy="1015663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Princípios Gerais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99592" y="1916832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“Caso não houvesse disciplina e governo eclesiásticos, a igreja se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esfacelaria; não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poderia manter-se unida como um corpo” (ibid., v. 3, p. 428).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2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1520" y="2924944"/>
            <a:ext cx="6603157" cy="83099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Os Não Consagrados Resistem à Disciplina</a:t>
            </a:r>
            <a:endParaRPr lang="pt-BR" sz="24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1556792"/>
            <a:ext cx="48245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“Há muitos que não têm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discrição de Josué e que não têm dever especial de expor erros e de agir prontamente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os pecados existentes entre eles. Que tais pessoas não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impeçam aqueles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levam sobre si a responsabilidade desta obra; não fiquem no caminho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daqueles que têm este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76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412776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Alguns insistem em questionar, duvidar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achar defeito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porque outros fazem o trabalho que Deus não colocou sobre eles.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Ficam diretamente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 caminho para impedir aqueles sobre os quais Deus colocou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responsabilidade de reprovar e corrigir pecados que prevalecem, de modo que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seu desagrado seja afastado de seu povo.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32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83968" y="764704"/>
            <a:ext cx="4248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houvesse entre nós um caso como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de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Acã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há muitos que acusariam aqueles que fazem o papel de Josué em expor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erro de ter um espírito ímpio e crítico. Deus não deve ser escarnecido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suas advertências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desatendidas com impunidade por um povo perverso [...]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0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23928" y="836712"/>
            <a:ext cx="48245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“Aqueles que trabalham no temor de Deus para livrar a igreja de empecilhos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corrigir erros graves, a fim de que o povo de Deus possa ver a necessidade de aborrecer o pecado e crescer em pureza, e para que o nome de Deus seja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glorificado, sempre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enfrentarão resistentes influências da parte dos não consagrados”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(ibid., v. 3, p. 270, 271).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3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95735" y="1412776"/>
            <a:ext cx="6603157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Salvaguardando a </a:t>
            </a:r>
            <a:r>
              <a:rPr lang="pt-BR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Unidade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 </a:t>
            </a:r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Igreja</a:t>
            </a:r>
            <a:endParaRPr lang="pt-BR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10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844824"/>
            <a:ext cx="388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cristãos devem fazer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todo esforço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evitar tendências que os dividam e tragam desonra à sua causa.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“É propósito de Deus que haja unidade entre seus filhos. Não esperam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viver juntos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 mesmo Céu? [...]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1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1537982"/>
            <a:ext cx="41044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que se recusam a trabalhar em boa harmonia desonram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grandemente a Deus” (ibid., v. 8, p. 240). A igreja deve desencorajar 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ações que prejudiquem a harmonia entre seus membros e deve estimular consistentemente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unidade.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5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64478" y="620688"/>
            <a:ext cx="46398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Embora todos os membros tenham direitos iguais dentro da igreja,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nenhum membro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individualmente ou em grupo, deve iniciar um movimento,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formar uma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organização ou buscar motivar adeptos a fim de alcançar qualquer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objetivo, ou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o ensino de qualquer doutrina ou mensagem que não estejam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harmonia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os objetivos e ensinamentos religiosos fundamentais da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77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0591" y="1268760"/>
            <a:ext cx="76832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Bíblia e o Espírito de Profecia estabelecem, em linguagem clara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inequívoca,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solene responsabilidade que pesa sobre o povo de Deus de manter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sua pureza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integridade e fervor espiritual. Se os membros alimentam indiferença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 afastamento, a igreja deve buscar resgatá-los para o Senhor.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3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067944" y="1030263"/>
            <a:ext cx="44238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Tal curso de coisas resultaria no desenvolvimento de um espírito de divisão,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fragmentação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bom testemunho da igreja, e, portanto, no impedimento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desempenho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suas obrigações para com o Senhor e com o mundo.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95736" y="908720"/>
            <a:ext cx="6603157" cy="523220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Reconciliação das Divergências</a:t>
            </a:r>
            <a:endParaRPr lang="pt-BR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83575" y="836712"/>
            <a:ext cx="43517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Todo esforço deve ser feito para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resolver 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diferenças entre os membros da igreja e conter a controvérsia dentro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menor esfera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possível. A reconciliação das divergências dentro da igreja deve,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maioria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dos casos, ser possível sem que se recorra a um processo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reconciliação provido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pela igreja ou processo judicial.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7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932040" y="1030263"/>
            <a:ext cx="35597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“Se as dificuldades existentes entre irmãos não fossem expostas a outros,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 francamente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tratadas entre eles mesmos, no espírito do amor cristão, quanto mal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seria evitado!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8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499992" y="692696"/>
            <a:ext cx="41357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Quantas raízes de amargura pelas quais muitos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são contaminados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seriam destruídas, e quão íntima e ternamente poderiam os seguidores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Cristo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 unidos em seu amor!”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Maior Discurso de Cristo, p. 59; ver p. 60, 61).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9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5136" y="1515556"/>
            <a:ext cx="84033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“Contendas, discórdias e processos entre irmãos são uma desgraça para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 causa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da verdade. Os que enveredam por esse procedimento expõem a igreja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ao ridículo de seus inimigos, e fazem que triunfe a causa dos poderes das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trevas. Dilaceram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 novo as feridas de Cristo, expondo-o à ignomínia. Desprezando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 autoridade da igreja, mostram desprezo a Deus, que conferiu a autoridade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à igreja”</a:t>
            </a:r>
          </a:p>
          <a:p>
            <a:pPr algn="ctr"/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(Testemunhos Para a Igreja, v. 5, p. 242, 243).</a:t>
            </a:r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5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427984" y="980728"/>
            <a:ext cx="42077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processos judiciais são frequentemente movidos por um espírito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contenda resultante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revelador do egoísmo humano. É esse tipo de procedimento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contraditório que deve ser desencorajado por uma igreja que almeja demonstrar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espírito de Cristo.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3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788024" y="1628800"/>
            <a:ext cx="37037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abnegação cristã levará os seguidores de Cristo a sofrer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ser defraudados (1Co 6:7) de preferência a ir “a juízo perante os injustos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não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perante os santos” (1Co 6:1).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07904" y="404664"/>
            <a:ext cx="50718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Embora haja no mundo moderno possibilidades para buscar decisões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 tribunais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civis, os cristãos darão preferência a solucionar as questões no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âmbito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autoridade da igreja e limitarão a demanda por tais decisões judiciais aos casos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se restringem claramente à jurisdição dos tribunais civis e não à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autoridade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igreja, ou para os que a igreja admitir não ter processo adequado para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solucionar ordenadamente.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9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427984" y="1030263"/>
            <a:ext cx="40637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Tais casos judiciais perante os tribunais nunca devem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tornar-se processos vingativos, mas resultar do desejo de buscar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arbitragem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solucionar cordialmente as divergências.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3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79911" y="1268760"/>
            <a:ext cx="5006369" cy="1384995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Lidar com Membros que </a:t>
            </a:r>
            <a:endParaRPr lang="pt-BR" sz="2800" b="1" dirty="0" smtClean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Cometem </a:t>
            </a:r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Erros</a:t>
            </a:r>
            <a:endParaRPr lang="pt-BR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6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95936" y="1030263"/>
            <a:ext cx="44958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Exemplos de tais casos podem incluir, entre outros, a solução de pedidos 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pagamento de seguros, decisões que afetam limites e posse de bens imóveis,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decisão de algumas questões envolvendo administração de imóveis,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relacionadas à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custódia de filhos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menores.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2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07904" y="1030263"/>
            <a:ext cx="47838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Conquanto a igreja deva estabelecer métodos nos âmbitos da prática legal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evitar o tipo de litígio mencionado em 1 Coríntios 6, deve estar em constante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alerta para não se desviar de sua missão evangélica e assumir as obrigações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um magistrado civil (ver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Lc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12:13, 14; ibid., v. 9, p. 216-218).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7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71599" y="1124744"/>
            <a:ext cx="75681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ideal de Deus para os membros de sua igreja é: “Se possível, quanto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depender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vós, tende paz com todos os homens”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12:18). A igreja deve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usar seu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processo facilmente acessível e razoavelmente breve, pelo qual as divergências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entre os membros sejam solucionadas.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12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52255" y="916265"/>
            <a:ext cx="80962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Caso a igreja falhe em atender a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 pedido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de ajuda na reconciliação de uma dissensão, ou se tiver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conhecimento de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que a natureza do caso não está no âmbito de sua autoridade, deve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reconhecer que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o membro esgotou as possibilidades do processo biblicamente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delineado para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resolver as diferenças e que o que ele fará desse ponto em diante é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uma questão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de sua consciência (ver Comentário Bíblico Adventista, v. 6, p. 769, 770).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5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107065" y="764704"/>
            <a:ext cx="45678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Entretanto, quando a igreja, esforçando-se para ajudar na conciliação oportuna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amigável de dissensões entre seus membros, recomendar uma solução, 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membros não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devem rejeitar sumariamente essa recomendação.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22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23928" y="764704"/>
            <a:ext cx="47118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Como indicado 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1 Coríntios 6:7, não é questão de somenos importância que um membro, fora 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processo orientado pela igreja, mova um processo judicial contra outro membro.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1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95936" y="332656"/>
            <a:ext cx="47838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membros da igreja que demonstram impaciência e egoísmo por sua indisposição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aguardar e aceitar as recomendações da igreja na solução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agravos contra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outros membros podem apropriadamente estar sujeitos à disciplina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eclesiástica (ver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p. 60, 61) por causa do efeito perturbador sobre a igreja e de sua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recusa 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reconhecer a autoridade devidamente constituída da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9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95736" y="548680"/>
            <a:ext cx="6603157" cy="83099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Conciliação de Ofensas de Membros Contra a Igreja</a:t>
            </a:r>
            <a:endParaRPr lang="pt-BR" sz="24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3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10906" y="1268760"/>
            <a:ext cx="3991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mesmos princípios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influem na resolução de dissensões entre membros se aplicam à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solução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agravos de membros contra as organizações e instituições da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85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95936" y="980728"/>
            <a:ext cx="4495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Membros da igreja não devem mover ação judicial contra uma entidade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igreja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exceto em circunstâncias em que a igreja não proveu o processo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adequado para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solucionar corretamente a divergência, ou quando a natureza do caso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 tal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não esteja claramente dentro da autoridade da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46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1484784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“Se teu irmão pecar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 ti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vai argui-lo entre ti e ele só. Se ele te ouvir, ganhaste a teu irmão. Se,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porém, não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te ouvir, toma ainda contigo uma ou duas pessoas, para que, pelo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depoimento de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duas ou três testemunhas, toda palavra se estabeleça. E, se ele não os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atender, dize-o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à igreja; e, se recusar ouvir também a igreja, considera-o como gentio e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publicano. Em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verdade vos digo que tudo o que ligardes na terra terá sido ligado nos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céus, e tudo o que desligardes na terra terá sido desligado nos céus” (</a:t>
            </a:r>
            <a:r>
              <a:rPr lang="pt-B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18:15-18).</a:t>
            </a:r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50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36247" y="836712"/>
            <a:ext cx="73761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Às vezes, organizações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 instituições da igreja podem ter queixas contra membros. Em tais circunstâncias,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administradores da igreja devem, com longanimidade cristã,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 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mente o conselho bíblico para a resolução de disputas entre cristãos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aplicar esse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conselho à solução dos agravos da igreja contra seus membros.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78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1772816"/>
            <a:ext cx="442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igreja deve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preferir, em vez de pleitear as questões em um tribunal secular, envidar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todo esforço razoável no sentido de cooperar com o membro para prover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 processo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pelo qual possa ser obtida a devida solução para o problema.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7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95736" y="548680"/>
            <a:ext cx="6603157" cy="954107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Conciliação de Ofensas da Igreja Contra Membros</a:t>
            </a:r>
            <a:endParaRPr lang="pt-BR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22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1700808"/>
            <a:ext cx="4135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 reconhece a necessidade de exercer grande cuidado para proteger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mais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elevados interesses espirituais de seus membros, assegurar um tratamento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justo e salvaguardar o nome da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09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1772816"/>
            <a:ext cx="4279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Ela não pode se dar ao luxo de lidar superficialmente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os pecados ou permitir que considerações pessoais afetem suas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ações, e ao mesmo tempo deve empenhar-se para resgatar e restaurar o errante.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4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923590" y="764704"/>
            <a:ext cx="36317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“Quando a pessoa que errou se arrepende e se submete à disciplina de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Cristo, deve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ter uma nova oportunidade. E mesmo que não se arrependa e venha a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ser excluída da igreja, os servos de Deus têm o dever de com ela tentar esforços,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buscando induzi-la ao arrependimento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9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03648" y="1052736"/>
            <a:ext cx="68000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“Se se render à influência do Espírito de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Deus, dando prova de arrependimento, confessando o pecado e a ele renunciando,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por mais grave que seja, deve merecer o perdão e ser de novo recebida na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igreja. Aos irmãos compete encaminhá-la pela vereda da justiça, tratá-la como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desejariam ser tratados em seu lugar, olhando por si mesmos para que não sejam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do mesmo modo tentados” </a:t>
            </a:r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Testemunhos Para a Igreja, v. 7, p. 263).</a:t>
            </a:r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1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31640" y="2824404"/>
            <a:ext cx="6768752" cy="2044756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44983" y="2588847"/>
            <a:ext cx="6624736" cy="1938992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Razões Para Disciplina</a:t>
            </a:r>
            <a:endParaRPr lang="pt-BR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26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331640" y="2603813"/>
            <a:ext cx="6800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razões pelas quais os membros estarão sujeitos à disciplina são: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6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24195" y="476672"/>
            <a:ext cx="4896544" cy="1938992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Negação da fé nos fundamentos do evangelho e nas Crenças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Fundamentais da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Igreja ou o ensino de doutrinas </a:t>
            </a:r>
            <a:endParaRPr lang="pt-B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contrárias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eles.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55776" y="736249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1282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13800" b="1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12827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123728" y="3140968"/>
            <a:ext cx="4896544" cy="2308324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Violação da lei de Deus, tal como adoração de ídolos, homicídio, roubo, profanação,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jogos de azar, transgressão do sábado e falsidade intencional e habitual.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27584" y="3733289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1282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13800" b="1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12827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1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07704" y="2924944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“Ao tratar com membros que cometem falhas, o povo de Deus deve seguir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estritamente 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instruções dadas pelo Salvador no capítulo 18 de Mateus.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99633" y="332656"/>
            <a:ext cx="4896544" cy="3477875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Violação do mandamento da lei de Deus, que diz: “Não adulterarás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Êx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20:14; </a:t>
            </a:r>
            <a:r>
              <a:rPr lang="pt-B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5:27, 28), em sua relação com a instituição do casamento e o </a:t>
            </a:r>
            <a:endParaRPr lang="pt-BR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lar cristão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com as normas bíblicas de conduta moral e qualquer ato de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intimidade sexual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fora do relacionamento conjugal e/ou atos não consensuais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conduta </a:t>
            </a:r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sexual dentro do casamento, sejam eles legais ou ilegais.</a:t>
            </a:r>
            <a:endParaRPr lang="pt-B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91680" y="963597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1282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13800" b="1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12827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7544" y="3811157"/>
            <a:ext cx="7200800" cy="1938992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Tais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atos incluem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abuso infantil, conquanto não se limitem a isso, e também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pessoas vulneráveis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qualquer idade. O casamento é definido como um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relacionamento público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legalmente estabelecido, monogâmico e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heterossexual entre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 homem e uma mulher.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74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90268" y="1141001"/>
            <a:ext cx="4896544" cy="1569660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Fornicação, que inclui, entre outras coisas, a promiscuidade,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atividade homossexual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incesto, sodomia e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bestialismo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979712" y="996985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1282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13800" b="1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12827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411760" y="3958784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Produção, uso ou distribuição de material pornográfico.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36338" y="3140968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1282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5</a:t>
            </a:r>
            <a:endParaRPr lang="pt-BR" sz="13800" b="1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12827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32640" y="692696"/>
            <a:ext cx="4896544" cy="2308324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Novo casamento de pessoa divorciada, exceto o cônjuge que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permaneceu fiel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ao voto matrimonial em divórcio por adultério ou por perversões sexuais.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979712" y="1340768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1282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6</a:t>
            </a:r>
            <a:endParaRPr lang="pt-BR" sz="13800" b="1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12827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411760" y="4191065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Violência física, incluindo violência na família.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36338" y="3373249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1282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7</a:t>
            </a:r>
            <a:endParaRPr lang="pt-BR" sz="13800" b="1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12827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5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32640" y="2204864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Fraude ou deliberada falsidade nos negócios.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979712" y="1340768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1282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8</a:t>
            </a:r>
            <a:endParaRPr lang="pt-BR" sz="13800" b="1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12827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411760" y="4191065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Conduta desordenada que traga opróbrio sobre a igreja.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036338" y="3373249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1282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9</a:t>
            </a:r>
            <a:endParaRPr lang="pt-BR" sz="13800" b="1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12827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4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32640" y="1268760"/>
            <a:ext cx="4896544" cy="1569660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Adesão ou participação em movimento ou organização separatista ou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desleal (ver p. 61).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07569" y="1096868"/>
            <a:ext cx="254428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1282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10</a:t>
            </a:r>
            <a:endParaRPr lang="pt-BR" sz="13800" b="1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12827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915816" y="3297032"/>
            <a:ext cx="4896544" cy="2308324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Persistente recusa em reconhecer a autoridade da igreja devidamente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constituída, ou em não se submeter à ordem e disciplina da igreja.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9552" y="3933056"/>
            <a:ext cx="254428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1282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11</a:t>
            </a:r>
            <a:endParaRPr lang="pt-BR" sz="13800" b="1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12827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53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18992" y="1949931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uso, a fabricação ou a venda de bebidas alcoólicas.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07569" y="1096868"/>
            <a:ext cx="254428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1282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12</a:t>
            </a:r>
            <a:endParaRPr lang="pt-BR" sz="13800" b="1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12827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908278" y="4440886"/>
            <a:ext cx="4896544" cy="1200329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uso, a fabricação ou a venda de fumo em qualquer de suas formas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consumo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humano.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39552" y="3933056"/>
            <a:ext cx="254428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1282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13</a:t>
            </a:r>
            <a:endParaRPr lang="pt-BR" sz="13800" b="1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12827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0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18992" y="2060848"/>
            <a:ext cx="4896544" cy="2308324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Uso ou fabricação de drogas ilícitas ou o consumo, uso indevido ou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venda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narcóticos ou drogas sem permissão e motivo médico apropriado.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07569" y="2609036"/>
            <a:ext cx="254428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1282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14</a:t>
            </a:r>
            <a:endParaRPr lang="pt-BR" sz="13800" b="1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12827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68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95736" y="548680"/>
            <a:ext cx="6603157" cy="461665"/>
          </a:xfrm>
          <a:prstGeom prst="rect">
            <a:avLst/>
          </a:prstGeom>
          <a:solidFill>
            <a:srgbClr val="0128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Processo de Disciplina</a:t>
            </a:r>
            <a:endParaRPr lang="pt-BR" sz="24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9552" y="134076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Quando se trata de pecados graves, a igreja tem duas maneiras de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aplicar a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disciplina:</a:t>
            </a:r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23728" y="2996952"/>
            <a:ext cx="4896544" cy="461665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um voto de censura.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90333" y="2507412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1282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9600" b="1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12827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149281" y="4365104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um voto de remoção da qualidade de membro da igreja.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88590" y="4019580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b="1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12827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9600" b="1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012827"/>
              </a:solidFill>
              <a:effectLst>
                <a:outerShdw blurRad="50800" algn="tl" rotWithShape="0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86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011530" y="1619869"/>
            <a:ext cx="43516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casos em que a ofensa não é considerada pela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 tão séria que demande a medida extrema da remoção da qualidade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membro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a igreja pode expressar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sua desaprovação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mediante um voto de censura.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39093" y="548680"/>
            <a:ext cx="4896544" cy="461665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Disciplina por Censura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3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99792" y="707504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censura tem dois propósitos: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45968" y="1510326"/>
            <a:ext cx="6840760" cy="1200329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Possibilitar à igreja manifestar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sua desaprovação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uma ofensa grave que trouxe desonra à causa de Deus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97896" y="1608762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ln w="38100">
                  <a:solidFill>
                    <a:schemeClr val="bg1"/>
                  </a:solidFill>
                </a:ln>
                <a:solidFill>
                  <a:srgbClr val="A7935B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8800" dirty="0">
              <a:ln w="38100">
                <a:solidFill>
                  <a:schemeClr val="bg1"/>
                </a:solidFill>
              </a:ln>
              <a:solidFill>
                <a:srgbClr val="A7935B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545968" y="3271336"/>
            <a:ext cx="6840760" cy="1938992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Impressionar os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membros em falta com a necessidade de mudança de vida e reforma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conduta, e proporcionar-lhes um período de graça e prova </a:t>
            </a:r>
            <a:r>
              <a:rPr lang="pt-B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enquanto faz </a:t>
            </a:r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essas mudanças.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5576" y="4070682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 smtClean="0">
                <a:ln w="38100">
                  <a:solidFill>
                    <a:schemeClr val="bg1"/>
                  </a:solidFill>
                </a:ln>
                <a:solidFill>
                  <a:srgbClr val="A7935B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8800" dirty="0">
              <a:ln w="38100">
                <a:solidFill>
                  <a:schemeClr val="bg1"/>
                </a:solidFill>
              </a:ln>
              <a:solidFill>
                <a:srgbClr val="A7935B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3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5976" y="1052736"/>
            <a:ext cx="42989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“Os seres humanos são propriedade de Cristo, resgatados por preço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infinito,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estão vinculados a Ele pelo amor que Ele e o Pai têm manifestado. Que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cuidado devemos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 isso exercer em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nosso relacionamento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! O ser humano não tem o direito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suspeitar mal de seu semelhante.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1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10493" y="1340768"/>
            <a:ext cx="4752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voto de censura é tomado por um período definido de no mínimo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 mês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no máximo doze meses. Tal voto anula a eleição ou indicação 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membro faltoso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todos os cargos e o priva do privilégio de ser eleito durante 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período de vigência da censura.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ímbolo de 'Não' 1"/>
          <p:cNvSpPr/>
          <p:nvPr/>
        </p:nvSpPr>
        <p:spPr>
          <a:xfrm>
            <a:off x="971600" y="2276872"/>
            <a:ext cx="2160240" cy="216024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4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710493" y="1340768"/>
            <a:ext cx="4752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membros sob censura não têm o direito 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participar, nem por voz nem por voto, dos assuntos administrativos ou de liderar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atividades da igreja, tais como ensinar em uma classe de Escola Sabatina, etc.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ímbolo de 'Não' 3"/>
          <p:cNvSpPr/>
          <p:nvPr/>
        </p:nvSpPr>
        <p:spPr>
          <a:xfrm>
            <a:off x="971600" y="2276872"/>
            <a:ext cx="2160240" cy="216024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6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1916832"/>
            <a:ext cx="41070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serão, porém, privados do privilégio de tomar parte das bênçãos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Escola Sabatina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dos cultos ou da cerimônia da comunhão. Não poderão ser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feitas transferências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durante o período de censura.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83568" y="1357703"/>
            <a:ext cx="4752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Votos de censura não estabelecerão nenhuma disposição tendente a excluir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rol de membros em caso de falha em cumprir a condição imposta. Uma avaliação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deverá ser feita quando o período de censura expirar para determinar se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membros sob disciplina tiveram uma mudança de procedimento.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4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11960" y="548680"/>
            <a:ext cx="44644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sua conduta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for satisfatória, devem ser considerados em posição regular sem qualquer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outro voto e devem ser notificados que a censura expirou. Se sua conduta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for satisfatória, a igreja deve novamente considerar a disciplina apropriada.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retorno a qualquer cargo da igreja deverá ocorrer por meio de eleição.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74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259632" y="2708920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remoção de um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indivíduo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sua condição de membro da igreja, o corpo de Cristo, é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disciplina final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a igreja pode administrar.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39093" y="548680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Disciplina por Remoção da Condição de Membro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85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51190" y="1844824"/>
            <a:ext cx="72932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Unicamente após haver seguido a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instrução dada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neste capítulo, depois da orientação do pastor ou da Associação, quando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pastor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estiver indisponível, e depois de terem sido feitos todos os esforços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conquistá-lo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e restaurá-lo ao caminho certo, deve um indivíduo ser </a:t>
            </a:r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removido de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sua posição de membro da igreja.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39093" y="548680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Disciplina por Remoção da Condição de Membro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34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2852936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Nenhum ministro,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congregação ou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Associação possui autoridade para estabelecer provas 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discipulado. Essa autoridade pertence à Assembleia da Associação Geral.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30925" y="1353635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Nenhuma Prova Adicional de Discipulado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5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99592" y="2780928"/>
            <a:ext cx="396043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Portanto, qualquer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pessoa que busca aplicar provas além das que são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estabelecidas aqui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não representa apropriadamente a igreja (ver Testemunhos Para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Igreja, v. 1, p. 207).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30925" y="1353635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Nenhuma Prova Adicional de Discipulado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1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2636912"/>
            <a:ext cx="46397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 deve cuidar para que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 processo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disciplinar ocorra dentro de um tempo razoável e então comunicar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suas decisões com delicadeza e prontidão. A demora na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administração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disciplina pode aumentar a frustração e o sofrimento do membro e da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própria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30925" y="1353635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Nenhuma Prova Adicional de Discipulado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5976" y="1052736"/>
            <a:ext cx="40108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membros da igreja não têm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direito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seguir seus próprios impulsos e inclinações no trato com irmãos que cometeram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falhas. Não devem nem mesmo manifestar qualquer preconceito em relação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eles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porque assim fazendo implantam no espírito de outros o fermento do mal. [...]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6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1772816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“Cristo ensinou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claramente que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aqueles que perseveram em pecado declarado devem ser desligados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da igreja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; mas não nos confiou a tarefa de ajuizar sobre caracteres e motivos.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Conhece demasiado bem nossa natureza para que nos delegasse esta obra.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Se tentássemos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desarraigar da igreja os que supomos serem falsos cristãos,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certamente cometeríamos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erro. Muitas vezes consideramos casos perdidos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justamente aqueles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que Cristo está atraindo a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si...</a:t>
            </a:r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39093" y="548680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Prudência em Julgar o Caráter e os Motivos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62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1556792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...Se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devêssemos proceder com essas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pessoas segundo nosso parecer imperfeito, talvez se extinguiria sua última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esperança. Muitos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que se julgam cristãos serão finalmente achados em falta.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Haverá muitos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no Céu, os quais seus vizinhos supunham que lá não entrariam. O ser humano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julga segundo a aparência; mas Deus vê o coração. O joio e o trigo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devem crescer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juntos até a ceifa; e a colheita é o fim do tempo da graça. Há nas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palavras do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Salvador ainda outra lição, uma lição de maravilhosa longanimidade e terno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amor....</a:t>
            </a:r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39093" y="548680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Prudência em Julgar o Caráter e os Motivos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1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1875596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... Como o joio tem as raízes entrelaçadas com as do bom trigo,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assim falsos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irmãos podem estar na igreja, intimamente ligados com os discípulos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verdadeiros. O verdadeiro caráter desses pretensos crentes não é plenamente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manifesto. Caso fossem desligados da congregação, outros poderiam ser induzidos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 tropeçar, os quais, se não fosse isto, permaneceriam firmes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Parábolas de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Jesus, p. 71, 72).</a:t>
            </a:r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39093" y="548680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Prudência em Julgar o Caráter e os Motivos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72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283968" y="1875596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membros podem ser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disciplinados por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causa suficiente, mas apenas em uma reunião administrativa devidamente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convocada (ver p. 131, 132), depois de a Comissão da Igreja ter analisado o caso.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39093" y="548680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Reunião Devidamente Convocada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3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63888" y="1875596"/>
            <a:ext cx="489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reunião será presidida por um pastor ordenado ou um pastor licenciado que tenha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sido ordenado como ancião daquela igreja ou, na ausência do pastor e em conselho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ele ou com o presidente da Associação, por um ancião da igreja local.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39093" y="548680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 Reunião Devidamente Convocada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62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1124744"/>
            <a:ext cx="78800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membros podem ser removidos do rol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membros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 ou disciplinados de algum outro modo unicamente pelo voto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maioria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dos membros presentes e que participarem da votação em uma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reunião devidamente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convocada. “A maioria da igreja é uma força que deveria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controlar seus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membros” (Testemunhos Para a Igreja, v. 5, p. 107).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39093" y="548680"/>
            <a:ext cx="4896544" cy="461665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Pelo Voto da Maioria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7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1916832"/>
            <a:ext cx="4896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comissão pode recomendar a remoção a uma reunião administrativa, mas 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nenhuma circunstância tem a Comissão da Igreja o direito de tomar a decisão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final. Exceto em caso de falecimento de membros, o secretário só pode remover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nome do rol de membros após voto da igreja em uma reunião administrativa.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19672" y="941819"/>
            <a:ext cx="6408712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Comissão da Igreja Não Pode Remover Membros da Comunhão da Igreja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40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2492896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membros têm o direito fundamental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ser previamente notificados da reunião e o direito de ser ouvidos 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defesa própria, apresentar provas e apontar testemunhas.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19672" y="964178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Direitos Fundamentais dos Membros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7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72000" y="1628800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Nenhuma igreja deve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votar a disciplina de um membro em circunstâncias que o privem desses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direitos. Será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feita uma notificação por escrito, pelo menos duas semanas antes da reunião,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incluindo as razões para a reunião disciplinar.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859976" y="536285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Direitos Fundamentais dos Membros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78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39522" y="1557739"/>
            <a:ext cx="44956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obra da igreja na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administração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ordem e disciplina é uma função eclesiástica que em nenhum sentido tem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ver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processo civil ou legal.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739093" y="548680"/>
            <a:ext cx="4896544" cy="830997"/>
          </a:xfrm>
          <a:prstGeom prst="rect">
            <a:avLst/>
          </a:prstGeom>
          <a:solidFill>
            <a:srgbClr val="A7935B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Advogados Não Podem Representar os Membros</a:t>
            </a: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5734</TotalTime>
  <Words>5775</Words>
  <Application>Microsoft Office PowerPoint</Application>
  <PresentationFormat>Apresentação na tela (4:3)</PresentationFormat>
  <Paragraphs>358</Paragraphs>
  <Slides>129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129</vt:i4>
      </vt:variant>
    </vt:vector>
  </HeadingPairs>
  <TitlesOfParts>
    <vt:vector size="13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TEOLOGIA-MANUAL DA IGREJA 2015</dc:subject>
  <dc:creator>4TONS - Pr. Marcelo Augusto de Carvalho</dc:creator>
  <cp:keywords>www.4tons.com.br</cp:keywords>
  <dc:description>COMÉRCIO PROIBIDO. USO PESSOAL</dc:description>
  <cp:lastModifiedBy>Alana</cp:lastModifiedBy>
  <cp:revision>151</cp:revision>
  <dcterms:created xsi:type="dcterms:W3CDTF">2016-04-24T19:33:28Z</dcterms:created>
  <dcterms:modified xsi:type="dcterms:W3CDTF">2016-05-01T12:38:57Z</dcterms:modified>
</cp:coreProperties>
</file>