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96" r:id="rId4"/>
    <p:sldId id="270" r:id="rId5"/>
    <p:sldId id="397" r:id="rId6"/>
    <p:sldId id="398" r:id="rId7"/>
    <p:sldId id="399" r:id="rId8"/>
    <p:sldId id="400" r:id="rId9"/>
    <p:sldId id="401" r:id="rId10"/>
    <p:sldId id="402" r:id="rId11"/>
    <p:sldId id="403" r:id="rId12"/>
    <p:sldId id="404" r:id="rId13"/>
    <p:sldId id="405" r:id="rId14"/>
    <p:sldId id="406" r:id="rId15"/>
    <p:sldId id="407" r:id="rId16"/>
    <p:sldId id="408" r:id="rId17"/>
    <p:sldId id="776" r:id="rId18"/>
    <p:sldId id="409" r:id="rId19"/>
    <p:sldId id="410" r:id="rId20"/>
    <p:sldId id="411" r:id="rId21"/>
    <p:sldId id="412" r:id="rId22"/>
    <p:sldId id="413" r:id="rId23"/>
    <p:sldId id="414" r:id="rId24"/>
    <p:sldId id="415" r:id="rId25"/>
    <p:sldId id="416" r:id="rId26"/>
    <p:sldId id="417" r:id="rId27"/>
    <p:sldId id="418" r:id="rId28"/>
    <p:sldId id="419" r:id="rId29"/>
    <p:sldId id="420" r:id="rId30"/>
    <p:sldId id="422" r:id="rId31"/>
    <p:sldId id="421" r:id="rId32"/>
    <p:sldId id="423" r:id="rId33"/>
    <p:sldId id="424" r:id="rId34"/>
    <p:sldId id="425" r:id="rId35"/>
    <p:sldId id="426" r:id="rId36"/>
    <p:sldId id="427" r:id="rId37"/>
    <p:sldId id="428" r:id="rId38"/>
    <p:sldId id="429" r:id="rId39"/>
    <p:sldId id="431" r:id="rId40"/>
    <p:sldId id="430" r:id="rId41"/>
    <p:sldId id="432" r:id="rId42"/>
    <p:sldId id="433" r:id="rId43"/>
    <p:sldId id="434" r:id="rId44"/>
    <p:sldId id="435" r:id="rId45"/>
    <p:sldId id="436" r:id="rId46"/>
    <p:sldId id="437" r:id="rId47"/>
    <p:sldId id="438" r:id="rId48"/>
    <p:sldId id="439" r:id="rId49"/>
    <p:sldId id="440" r:id="rId50"/>
    <p:sldId id="441" r:id="rId51"/>
    <p:sldId id="442" r:id="rId52"/>
    <p:sldId id="443" r:id="rId53"/>
    <p:sldId id="444" r:id="rId54"/>
    <p:sldId id="445" r:id="rId55"/>
    <p:sldId id="446" r:id="rId56"/>
    <p:sldId id="447" r:id="rId57"/>
    <p:sldId id="448" r:id="rId58"/>
    <p:sldId id="449" r:id="rId59"/>
    <p:sldId id="450" r:id="rId60"/>
    <p:sldId id="451" r:id="rId61"/>
    <p:sldId id="453" r:id="rId62"/>
    <p:sldId id="452" r:id="rId63"/>
    <p:sldId id="454" r:id="rId64"/>
    <p:sldId id="455" r:id="rId65"/>
    <p:sldId id="456" r:id="rId66"/>
    <p:sldId id="457" r:id="rId67"/>
    <p:sldId id="458" r:id="rId68"/>
    <p:sldId id="459" r:id="rId69"/>
    <p:sldId id="460" r:id="rId70"/>
    <p:sldId id="461" r:id="rId71"/>
    <p:sldId id="462" r:id="rId72"/>
    <p:sldId id="463" r:id="rId73"/>
    <p:sldId id="464" r:id="rId74"/>
    <p:sldId id="465" r:id="rId75"/>
    <p:sldId id="466" r:id="rId76"/>
    <p:sldId id="467" r:id="rId77"/>
    <p:sldId id="468" r:id="rId78"/>
    <p:sldId id="469" r:id="rId79"/>
    <p:sldId id="470" r:id="rId80"/>
    <p:sldId id="471" r:id="rId81"/>
    <p:sldId id="472" r:id="rId82"/>
    <p:sldId id="473" r:id="rId83"/>
    <p:sldId id="474" r:id="rId84"/>
    <p:sldId id="475" r:id="rId85"/>
    <p:sldId id="476" r:id="rId86"/>
    <p:sldId id="477" r:id="rId87"/>
    <p:sldId id="478" r:id="rId88"/>
    <p:sldId id="479" r:id="rId89"/>
    <p:sldId id="480" r:id="rId90"/>
    <p:sldId id="481" r:id="rId91"/>
    <p:sldId id="482" r:id="rId92"/>
    <p:sldId id="483" r:id="rId93"/>
    <p:sldId id="484" r:id="rId94"/>
    <p:sldId id="485" r:id="rId95"/>
    <p:sldId id="486" r:id="rId96"/>
    <p:sldId id="487" r:id="rId97"/>
    <p:sldId id="488" r:id="rId98"/>
    <p:sldId id="489" r:id="rId99"/>
    <p:sldId id="490" r:id="rId100"/>
    <p:sldId id="491" r:id="rId101"/>
    <p:sldId id="492" r:id="rId102"/>
    <p:sldId id="493" r:id="rId103"/>
    <p:sldId id="494" r:id="rId104"/>
    <p:sldId id="495" r:id="rId105"/>
    <p:sldId id="496" r:id="rId106"/>
    <p:sldId id="497" r:id="rId107"/>
    <p:sldId id="498" r:id="rId108"/>
    <p:sldId id="499" r:id="rId109"/>
    <p:sldId id="500" r:id="rId110"/>
    <p:sldId id="501" r:id="rId111"/>
    <p:sldId id="502" r:id="rId112"/>
    <p:sldId id="503" r:id="rId113"/>
    <p:sldId id="504" r:id="rId114"/>
    <p:sldId id="505" r:id="rId115"/>
    <p:sldId id="506" r:id="rId116"/>
    <p:sldId id="507" r:id="rId117"/>
    <p:sldId id="508" r:id="rId118"/>
    <p:sldId id="509" r:id="rId119"/>
    <p:sldId id="511" r:id="rId120"/>
    <p:sldId id="510" r:id="rId121"/>
    <p:sldId id="512" r:id="rId122"/>
    <p:sldId id="513" r:id="rId123"/>
    <p:sldId id="514" r:id="rId124"/>
    <p:sldId id="515" r:id="rId125"/>
    <p:sldId id="516" r:id="rId126"/>
    <p:sldId id="517" r:id="rId127"/>
    <p:sldId id="518" r:id="rId128"/>
    <p:sldId id="519" r:id="rId129"/>
    <p:sldId id="520" r:id="rId130"/>
    <p:sldId id="521" r:id="rId131"/>
    <p:sldId id="522" r:id="rId132"/>
    <p:sldId id="523" r:id="rId133"/>
    <p:sldId id="524" r:id="rId134"/>
    <p:sldId id="525" r:id="rId135"/>
    <p:sldId id="526" r:id="rId136"/>
    <p:sldId id="527" r:id="rId137"/>
    <p:sldId id="528" r:id="rId138"/>
    <p:sldId id="529" r:id="rId139"/>
    <p:sldId id="530" r:id="rId140"/>
    <p:sldId id="531" r:id="rId141"/>
    <p:sldId id="532" r:id="rId142"/>
    <p:sldId id="533" r:id="rId143"/>
    <p:sldId id="534" r:id="rId144"/>
    <p:sldId id="535" r:id="rId145"/>
    <p:sldId id="536" r:id="rId146"/>
    <p:sldId id="537" r:id="rId147"/>
    <p:sldId id="538" r:id="rId148"/>
    <p:sldId id="539" r:id="rId149"/>
    <p:sldId id="540" r:id="rId150"/>
    <p:sldId id="541" r:id="rId151"/>
    <p:sldId id="542" r:id="rId152"/>
    <p:sldId id="543" r:id="rId153"/>
    <p:sldId id="544" r:id="rId154"/>
    <p:sldId id="545" r:id="rId155"/>
    <p:sldId id="546" r:id="rId156"/>
    <p:sldId id="547" r:id="rId157"/>
    <p:sldId id="548" r:id="rId158"/>
    <p:sldId id="549" r:id="rId159"/>
    <p:sldId id="550" r:id="rId160"/>
    <p:sldId id="551" r:id="rId161"/>
    <p:sldId id="552" r:id="rId162"/>
    <p:sldId id="553" r:id="rId163"/>
    <p:sldId id="554" r:id="rId164"/>
    <p:sldId id="555" r:id="rId165"/>
    <p:sldId id="556" r:id="rId166"/>
    <p:sldId id="557" r:id="rId167"/>
    <p:sldId id="558" r:id="rId168"/>
    <p:sldId id="559" r:id="rId169"/>
    <p:sldId id="560" r:id="rId170"/>
    <p:sldId id="561" r:id="rId171"/>
    <p:sldId id="562" r:id="rId172"/>
    <p:sldId id="563" r:id="rId173"/>
    <p:sldId id="564" r:id="rId174"/>
    <p:sldId id="565" r:id="rId175"/>
    <p:sldId id="566" r:id="rId176"/>
    <p:sldId id="567" r:id="rId177"/>
    <p:sldId id="568" r:id="rId178"/>
    <p:sldId id="569" r:id="rId179"/>
    <p:sldId id="570" r:id="rId180"/>
    <p:sldId id="572" r:id="rId181"/>
    <p:sldId id="573" r:id="rId182"/>
    <p:sldId id="574" r:id="rId183"/>
    <p:sldId id="575" r:id="rId184"/>
    <p:sldId id="576" r:id="rId185"/>
    <p:sldId id="577" r:id="rId186"/>
    <p:sldId id="578" r:id="rId187"/>
    <p:sldId id="579" r:id="rId188"/>
    <p:sldId id="580" r:id="rId189"/>
    <p:sldId id="581" r:id="rId190"/>
    <p:sldId id="571" r:id="rId191"/>
    <p:sldId id="582" r:id="rId192"/>
    <p:sldId id="583" r:id="rId193"/>
    <p:sldId id="584" r:id="rId194"/>
    <p:sldId id="585" r:id="rId195"/>
    <p:sldId id="586" r:id="rId196"/>
    <p:sldId id="587" r:id="rId197"/>
    <p:sldId id="588" r:id="rId198"/>
    <p:sldId id="589" r:id="rId199"/>
    <p:sldId id="590" r:id="rId200"/>
    <p:sldId id="591" r:id="rId201"/>
    <p:sldId id="592" r:id="rId202"/>
    <p:sldId id="593" r:id="rId203"/>
    <p:sldId id="594" r:id="rId204"/>
    <p:sldId id="595" r:id="rId205"/>
    <p:sldId id="596" r:id="rId206"/>
    <p:sldId id="597" r:id="rId207"/>
    <p:sldId id="598" r:id="rId208"/>
    <p:sldId id="599" r:id="rId209"/>
    <p:sldId id="600" r:id="rId210"/>
    <p:sldId id="601" r:id="rId211"/>
    <p:sldId id="602" r:id="rId212"/>
    <p:sldId id="603" r:id="rId213"/>
    <p:sldId id="604" r:id="rId214"/>
    <p:sldId id="605" r:id="rId215"/>
    <p:sldId id="606" r:id="rId216"/>
    <p:sldId id="607" r:id="rId217"/>
    <p:sldId id="608" r:id="rId218"/>
    <p:sldId id="609" r:id="rId219"/>
    <p:sldId id="610" r:id="rId220"/>
    <p:sldId id="611" r:id="rId221"/>
    <p:sldId id="612" r:id="rId222"/>
    <p:sldId id="613" r:id="rId223"/>
    <p:sldId id="614" r:id="rId224"/>
    <p:sldId id="615" r:id="rId225"/>
    <p:sldId id="616" r:id="rId226"/>
    <p:sldId id="617" r:id="rId227"/>
    <p:sldId id="618" r:id="rId228"/>
    <p:sldId id="619" r:id="rId229"/>
    <p:sldId id="620" r:id="rId230"/>
    <p:sldId id="621" r:id="rId231"/>
    <p:sldId id="622" r:id="rId232"/>
    <p:sldId id="623" r:id="rId233"/>
    <p:sldId id="624" r:id="rId234"/>
    <p:sldId id="625" r:id="rId235"/>
    <p:sldId id="626" r:id="rId236"/>
    <p:sldId id="627" r:id="rId237"/>
    <p:sldId id="628" r:id="rId238"/>
    <p:sldId id="629" r:id="rId239"/>
    <p:sldId id="630" r:id="rId240"/>
    <p:sldId id="631" r:id="rId241"/>
    <p:sldId id="632" r:id="rId242"/>
    <p:sldId id="633" r:id="rId243"/>
    <p:sldId id="634" r:id="rId244"/>
    <p:sldId id="635" r:id="rId245"/>
    <p:sldId id="636" r:id="rId246"/>
    <p:sldId id="637" r:id="rId247"/>
    <p:sldId id="638" r:id="rId248"/>
    <p:sldId id="639" r:id="rId249"/>
    <p:sldId id="640" r:id="rId250"/>
    <p:sldId id="641" r:id="rId251"/>
    <p:sldId id="642" r:id="rId252"/>
    <p:sldId id="643" r:id="rId253"/>
    <p:sldId id="644" r:id="rId254"/>
    <p:sldId id="645" r:id="rId255"/>
    <p:sldId id="646" r:id="rId256"/>
    <p:sldId id="648" r:id="rId257"/>
    <p:sldId id="649" r:id="rId258"/>
    <p:sldId id="650" r:id="rId259"/>
    <p:sldId id="647" r:id="rId260"/>
    <p:sldId id="651" r:id="rId261"/>
    <p:sldId id="652" r:id="rId262"/>
    <p:sldId id="653" r:id="rId263"/>
    <p:sldId id="654" r:id="rId264"/>
    <p:sldId id="655" r:id="rId265"/>
    <p:sldId id="656" r:id="rId266"/>
    <p:sldId id="657" r:id="rId267"/>
    <p:sldId id="658" r:id="rId268"/>
    <p:sldId id="659" r:id="rId269"/>
    <p:sldId id="660" r:id="rId270"/>
    <p:sldId id="661" r:id="rId271"/>
    <p:sldId id="662" r:id="rId272"/>
    <p:sldId id="663" r:id="rId273"/>
    <p:sldId id="664" r:id="rId274"/>
    <p:sldId id="665" r:id="rId275"/>
    <p:sldId id="666" r:id="rId276"/>
    <p:sldId id="667" r:id="rId277"/>
    <p:sldId id="668" r:id="rId278"/>
    <p:sldId id="669" r:id="rId279"/>
    <p:sldId id="670" r:id="rId280"/>
    <p:sldId id="671" r:id="rId281"/>
    <p:sldId id="672" r:id="rId282"/>
    <p:sldId id="673" r:id="rId283"/>
    <p:sldId id="674" r:id="rId284"/>
    <p:sldId id="675" r:id="rId285"/>
    <p:sldId id="676" r:id="rId286"/>
    <p:sldId id="677" r:id="rId287"/>
    <p:sldId id="678" r:id="rId288"/>
    <p:sldId id="679" r:id="rId289"/>
    <p:sldId id="680" r:id="rId290"/>
    <p:sldId id="681" r:id="rId291"/>
    <p:sldId id="682" r:id="rId292"/>
    <p:sldId id="683" r:id="rId293"/>
    <p:sldId id="684" r:id="rId294"/>
    <p:sldId id="685" r:id="rId295"/>
    <p:sldId id="686" r:id="rId296"/>
    <p:sldId id="687" r:id="rId297"/>
    <p:sldId id="688" r:id="rId298"/>
    <p:sldId id="689" r:id="rId299"/>
    <p:sldId id="690" r:id="rId300"/>
    <p:sldId id="691" r:id="rId301"/>
    <p:sldId id="692" r:id="rId302"/>
    <p:sldId id="693" r:id="rId303"/>
    <p:sldId id="694" r:id="rId304"/>
    <p:sldId id="695" r:id="rId305"/>
    <p:sldId id="696" r:id="rId306"/>
    <p:sldId id="697" r:id="rId307"/>
    <p:sldId id="698" r:id="rId308"/>
    <p:sldId id="699" r:id="rId309"/>
    <p:sldId id="700" r:id="rId310"/>
    <p:sldId id="701" r:id="rId311"/>
    <p:sldId id="702" r:id="rId312"/>
    <p:sldId id="703" r:id="rId313"/>
    <p:sldId id="704" r:id="rId314"/>
    <p:sldId id="705" r:id="rId315"/>
    <p:sldId id="706" r:id="rId316"/>
    <p:sldId id="707" r:id="rId317"/>
    <p:sldId id="708" r:id="rId318"/>
    <p:sldId id="709" r:id="rId319"/>
    <p:sldId id="710" r:id="rId320"/>
    <p:sldId id="711" r:id="rId321"/>
    <p:sldId id="712" r:id="rId322"/>
    <p:sldId id="713" r:id="rId323"/>
    <p:sldId id="714" r:id="rId324"/>
    <p:sldId id="715" r:id="rId325"/>
    <p:sldId id="716" r:id="rId326"/>
    <p:sldId id="717" r:id="rId327"/>
    <p:sldId id="718" r:id="rId328"/>
    <p:sldId id="719" r:id="rId329"/>
    <p:sldId id="720" r:id="rId330"/>
    <p:sldId id="721" r:id="rId331"/>
    <p:sldId id="722" r:id="rId332"/>
    <p:sldId id="723" r:id="rId333"/>
    <p:sldId id="724" r:id="rId334"/>
    <p:sldId id="725" r:id="rId335"/>
    <p:sldId id="726" r:id="rId336"/>
    <p:sldId id="727" r:id="rId337"/>
    <p:sldId id="728" r:id="rId338"/>
    <p:sldId id="729" r:id="rId339"/>
    <p:sldId id="730" r:id="rId340"/>
    <p:sldId id="731" r:id="rId341"/>
    <p:sldId id="732" r:id="rId342"/>
    <p:sldId id="733" r:id="rId343"/>
    <p:sldId id="734" r:id="rId344"/>
    <p:sldId id="735" r:id="rId345"/>
    <p:sldId id="736" r:id="rId346"/>
    <p:sldId id="737" r:id="rId347"/>
    <p:sldId id="738" r:id="rId348"/>
    <p:sldId id="739" r:id="rId349"/>
    <p:sldId id="740" r:id="rId350"/>
    <p:sldId id="741" r:id="rId351"/>
    <p:sldId id="742" r:id="rId352"/>
    <p:sldId id="743" r:id="rId353"/>
    <p:sldId id="744" r:id="rId354"/>
    <p:sldId id="745" r:id="rId355"/>
    <p:sldId id="746" r:id="rId356"/>
    <p:sldId id="747" r:id="rId357"/>
    <p:sldId id="748" r:id="rId358"/>
    <p:sldId id="749" r:id="rId359"/>
    <p:sldId id="750" r:id="rId360"/>
    <p:sldId id="751" r:id="rId361"/>
    <p:sldId id="752" r:id="rId362"/>
    <p:sldId id="753" r:id="rId363"/>
    <p:sldId id="754" r:id="rId364"/>
    <p:sldId id="755" r:id="rId365"/>
    <p:sldId id="756" r:id="rId366"/>
    <p:sldId id="757" r:id="rId367"/>
    <p:sldId id="758" r:id="rId368"/>
    <p:sldId id="759" r:id="rId369"/>
    <p:sldId id="760" r:id="rId370"/>
    <p:sldId id="761" r:id="rId371"/>
    <p:sldId id="762" r:id="rId372"/>
    <p:sldId id="763" r:id="rId373"/>
    <p:sldId id="764" r:id="rId374"/>
    <p:sldId id="765" r:id="rId375"/>
    <p:sldId id="766" r:id="rId376"/>
    <p:sldId id="767" r:id="rId377"/>
    <p:sldId id="768" r:id="rId378"/>
    <p:sldId id="769" r:id="rId379"/>
    <p:sldId id="770" r:id="rId380"/>
    <p:sldId id="771" r:id="rId381"/>
    <p:sldId id="772" r:id="rId382"/>
    <p:sldId id="773" r:id="rId383"/>
    <p:sldId id="774" r:id="rId384"/>
    <p:sldId id="775" r:id="rId385"/>
    <p:sldId id="269" r:id="rId38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591"/>
    <a:srgbClr val="A7935B"/>
    <a:srgbClr val="012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viewProps" Target="viewProp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tableStyles" Target="tableStyles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presProps" Target="presProps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theme" Target="theme/theme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02/05/2016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0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02/05/2016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3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02/05/2016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44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02/05/2016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9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02/05/2016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33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02/05/2016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21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02/05/2016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21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02/05/2016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7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02/05/2016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81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02/05/2016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9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AAA6-DFEA-4BC1-BAAD-3778580737B0}" type="datetimeFigureOut">
              <a:rPr lang="pt-BR" smtClean="0"/>
              <a:t>02/05/2016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48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6AAA6-DFEA-4BC1-BAAD-3778580737B0}" type="datetimeFigureOut">
              <a:rPr lang="pt-BR" smtClean="0"/>
              <a:t>02/05/2016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C9850-AB67-4F6F-B785-882E0DFE5A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8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63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660812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seja neófito, para não suceder que se ensoberbeça e incorra na condenação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diabo. Pelo contrário, é necessário que ele tenha bom testemunho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dos de fora, a fim de não cair no opróbrio e no laço do diabo.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75856" y="620688"/>
            <a:ext cx="5472608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Aptidão Moral e Religiosa</a:t>
            </a:r>
          </a:p>
        </p:txBody>
      </p:sp>
    </p:spTree>
    <p:extLst>
      <p:ext uri="{BB962C8B-B14F-4D97-AF65-F5344CB8AC3E}">
        <p14:creationId xmlns:p14="http://schemas.microsoft.com/office/powerpoint/2010/main" val="133321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30754" y="1556792"/>
            <a:ext cx="46423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 mantiverem sua condição de membros, os diáconos, uma vez ordenados,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não têm que ser ordenados novamente, ao serem transferidos para outras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igrejas. Quando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expira o período para o qual foram eleitos, devem ser reeleitos, se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igreja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deseja que continuem servindo como diáconos.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779912" y="404664"/>
            <a:ext cx="4943990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Diáconos Devem Ser Ordenados</a:t>
            </a:r>
          </a:p>
        </p:txBody>
      </p:sp>
    </p:spTree>
    <p:extLst>
      <p:ext uri="{BB962C8B-B14F-4D97-AF65-F5344CB8AC3E}">
        <p14:creationId xmlns:p14="http://schemas.microsoft.com/office/powerpoint/2010/main" val="417984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11960" y="1988840"/>
            <a:ext cx="40662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Anciãos que são posteriormente eleitos diáconos não necessitam ser ordenados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como tais, porque a ordenação como anciãos abrange esse ofício.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779912" y="404664"/>
            <a:ext cx="4943990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Diáconos Devem Ser Ordenados</a:t>
            </a:r>
          </a:p>
        </p:txBody>
      </p:sp>
    </p:spTree>
    <p:extLst>
      <p:ext uri="{BB962C8B-B14F-4D97-AF65-F5344CB8AC3E}">
        <p14:creationId xmlns:p14="http://schemas.microsoft.com/office/powerpoint/2010/main" val="27979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23928" y="1988840"/>
            <a:ext cx="43542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diáconos não estão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autorizados a dirigir a Ceia do Senhor ou presidir reuniões administrativas,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tampouco lhes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permitido realizar a cerimônia de casamento ou oficiar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recepção ou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transferência de membros.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419872" y="404664"/>
            <a:ext cx="5304030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Diáconos Não Estão Autorizados a Presidir</a:t>
            </a:r>
          </a:p>
        </p:txBody>
      </p:sp>
    </p:spTree>
    <p:extLst>
      <p:ext uri="{BB962C8B-B14F-4D97-AF65-F5344CB8AC3E}">
        <p14:creationId xmlns:p14="http://schemas.microsoft.com/office/powerpoint/2010/main" val="95688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99992" y="1988840"/>
            <a:ext cx="37782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 uma igreja não tem ninguém autorizado a realizar tais cerimônias,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diretor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deve entrar em contato com a Associação para obter ajuda.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419872" y="404664"/>
            <a:ext cx="5304030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Diáconos Não Estão Autorizados a Presidir</a:t>
            </a:r>
          </a:p>
        </p:txBody>
      </p:sp>
    </p:spTree>
    <p:extLst>
      <p:ext uri="{BB962C8B-B14F-4D97-AF65-F5344CB8AC3E}">
        <p14:creationId xmlns:p14="http://schemas.microsoft.com/office/powerpoint/2010/main" val="25275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99992" y="1200277"/>
            <a:ext cx="3922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obra dos diáconos envolve uma ampla extensão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atividades, incluindo: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67944" y="404664"/>
            <a:ext cx="4655958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Deveres dos Diáconos</a:t>
            </a:r>
          </a:p>
        </p:txBody>
      </p:sp>
    </p:spTree>
    <p:extLst>
      <p:ext uri="{BB962C8B-B14F-4D97-AF65-F5344CB8AC3E}">
        <p14:creationId xmlns:p14="http://schemas.microsoft.com/office/powerpoint/2010/main" val="284142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01646" y="2125034"/>
            <a:ext cx="6270412" cy="3416320"/>
          </a:xfrm>
          <a:prstGeom prst="rect">
            <a:avLst/>
          </a:prstGeom>
          <a:solidFill>
            <a:srgbClr val="F9E59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Normalmente, os diáconos são responsáveis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por dar as boas-vindas aos membros e visitantes quando chegam à igreja,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por auxiliá-los, quando necessário, a encontrar assentos. Eles também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cooperam com o pastor e os anciãos para o funcionamento tranquilo de todas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reuniões.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07362" y="1578645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Ajudar nos Cultos e Reuniões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61031" y="1068199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smtClean="0">
                <a:solidFill>
                  <a:srgbClr val="012827"/>
                </a:solidFill>
                <a:latin typeface="Arial Black" panose="020B0A04020102020204" pitchFamily="34" charset="0"/>
              </a:rPr>
              <a:t>1</a:t>
            </a:r>
            <a:endParaRPr lang="pt-BR" sz="8800" dirty="0">
              <a:solidFill>
                <a:srgbClr val="01282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4036" y="1290240"/>
            <a:ext cx="6270412" cy="4154984"/>
          </a:xfrm>
          <a:prstGeom prst="rect">
            <a:avLst/>
          </a:prstGeom>
          <a:solidFill>
            <a:srgbClr val="F9E59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diaconisas asseguram que as candidatas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sejam atendidas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tanto antes como depois da cerimônia. Dão também conselho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ajuda necessária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relação às vestimentas adequadas para o batismo. Roupões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material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apropriado devem ser providenciados. Onde os roupões são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utilizados, 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diaconisas devem tomar providências para que sejam lavados e cuidadosamente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armazenados (ver p. 50).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743851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Ajudar nos Batismos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693421" y="233405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smtClean="0">
                <a:solidFill>
                  <a:srgbClr val="012827"/>
                </a:solidFill>
                <a:latin typeface="Arial Black" panose="020B0A04020102020204" pitchFamily="34" charset="0"/>
              </a:rPr>
              <a:t>2</a:t>
            </a:r>
            <a:endParaRPr lang="pt-BR" sz="8800" dirty="0">
              <a:solidFill>
                <a:srgbClr val="01282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76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73996" y="1778040"/>
            <a:ext cx="6270412" cy="1938992"/>
          </a:xfrm>
          <a:prstGeom prst="rect">
            <a:avLst/>
          </a:prstGeom>
          <a:solidFill>
            <a:srgbClr val="F9E59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diaconisas e diáconos fazem todos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preparativos necessários para esse serviço e verificam que tudo o que for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usado será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cuidado para uso posterior (ver p. 129).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79712" y="1231651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Preparar a Cerimônia da Comunhão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87624" y="721205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smtClean="0">
                <a:solidFill>
                  <a:srgbClr val="012827"/>
                </a:solidFill>
                <a:latin typeface="Arial Black" panose="020B0A04020102020204" pitchFamily="34" charset="0"/>
              </a:rPr>
              <a:t>3</a:t>
            </a:r>
            <a:endParaRPr lang="pt-BR" sz="8800" dirty="0">
              <a:solidFill>
                <a:srgbClr val="01282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40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73996" y="1778040"/>
            <a:ext cx="6270412" cy="3785652"/>
          </a:xfrm>
          <a:prstGeom prst="rect">
            <a:avLst/>
          </a:prstGeom>
          <a:solidFill>
            <a:srgbClr val="F9E59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Antes de iniciar a cerimônia da comunhão, as diaconisas cuidam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mesa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comunhão, incluindo a preparação do pão, enchem as taças de vinho,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dispõem 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bandejas com o pão sem fermento e cobrem a mesa com a toalha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preparada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esse propósito.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Elas ajudam na cerimônia do lava-pés, dedicando cuidado especial às mulheres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visitantes e aos novos membros.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79712" y="1231651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Preparar a Cerimônia da Comunhão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87624" y="721205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smtClean="0">
                <a:solidFill>
                  <a:srgbClr val="012827"/>
                </a:solidFill>
                <a:latin typeface="Arial Black" panose="020B0A04020102020204" pitchFamily="34" charset="0"/>
              </a:rPr>
              <a:t>3</a:t>
            </a:r>
            <a:endParaRPr lang="pt-BR" sz="8800" dirty="0">
              <a:solidFill>
                <a:srgbClr val="01282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73996" y="1778040"/>
            <a:ext cx="6270412" cy="1200329"/>
          </a:xfrm>
          <a:prstGeom prst="rect">
            <a:avLst/>
          </a:prstGeom>
          <a:solidFill>
            <a:srgbClr val="F9E59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diaconisas ajudam os diáconos no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cuidado pelos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doentes, necessitados e infelizes (ver p. 81).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79712" y="1231651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Cuidar dos Doentes e dos Pobres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87624" y="721205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smtClean="0">
                <a:solidFill>
                  <a:srgbClr val="012827"/>
                </a:solidFill>
                <a:latin typeface="Arial Black" panose="020B0A04020102020204" pitchFamily="34" charset="0"/>
              </a:rPr>
              <a:t>4</a:t>
            </a:r>
            <a:endParaRPr lang="pt-BR" sz="8800" dirty="0">
              <a:solidFill>
                <a:srgbClr val="012827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37892" y="3640956"/>
            <a:ext cx="6270412" cy="2308324"/>
          </a:xfrm>
          <a:prstGeom prst="rect">
            <a:avLst/>
          </a:prstGeom>
          <a:solidFill>
            <a:srgbClr val="F9E59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igrejas onde a responsabilidade pelo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cuidado e conservação da propriedade da igreja não é confiada a uma comissão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construção, os diáconos e diaconisas têm essa responsabilidade (ver Notas,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nº 3, p. 178).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43608" y="3094567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Cuidar e Conservar o Patrimônio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51520" y="2584121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smtClean="0">
                <a:solidFill>
                  <a:srgbClr val="012827"/>
                </a:solidFill>
                <a:latin typeface="Arial Black" panose="020B0A04020102020204" pitchFamily="34" charset="0"/>
              </a:rPr>
              <a:t>5</a:t>
            </a:r>
            <a:endParaRPr lang="pt-BR" sz="8800" dirty="0">
              <a:solidFill>
                <a:srgbClr val="01282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67515" y="1628800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“Semelhantemente, quanto a diáconos, é necessário que sejam respeitáveis,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só palavra, não inclinados a muito vinho, não cobiçosos de sórdida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ganância, conservando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mistério da fé com a consciência limpa.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75856" y="620688"/>
            <a:ext cx="5472608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Aptidão Moral e Religiosa</a:t>
            </a:r>
          </a:p>
        </p:txBody>
      </p:sp>
    </p:spTree>
    <p:extLst>
      <p:ext uri="{BB962C8B-B14F-4D97-AF65-F5344CB8AC3E}">
        <p14:creationId xmlns:p14="http://schemas.microsoft.com/office/powerpoint/2010/main" val="56358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1920" y="1052736"/>
            <a:ext cx="47579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Muito do eficiente funcionamento da igreja depende do trabalho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secretário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igreja. Por causa da importância e da especialização dessa função, é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sábio escolher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alguém que possa ser reeleito a fim de haver continuidade na conservação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das atas e relatórios.</a:t>
            </a:r>
          </a:p>
        </p:txBody>
      </p:sp>
    </p:spTree>
    <p:extLst>
      <p:ext uri="{BB962C8B-B14F-4D97-AF65-F5344CB8AC3E}">
        <p14:creationId xmlns:p14="http://schemas.microsoft.com/office/powerpoint/2010/main" val="54981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2" y="1052736"/>
            <a:ext cx="44761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Igrejas grandes podem eleger secretários associados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acordo com a necessidade. Quando o secretário, como tal, não puder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comparecer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reunião, deverá providenciar que um secretário associado esteja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presente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fim de tomar as anotações para a ata (ver Notas, nº 4, p. 179).</a:t>
            </a:r>
          </a:p>
        </p:txBody>
      </p:sp>
    </p:spTree>
    <p:extLst>
      <p:ext uri="{BB962C8B-B14F-4D97-AF65-F5344CB8AC3E}">
        <p14:creationId xmlns:p14="http://schemas.microsoft.com/office/powerpoint/2010/main" val="8883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640989"/>
            <a:ext cx="48245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secretário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não tem autoridade para acrescentar ou remover nomes do rol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membros sem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 voto da igreja, a qual, sempre, deverá votar o acréscimo ou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remoção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 nome, exceto no caso de falecimento do membro. Quando um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membro morre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o secretário registrará a data do falecimento no rol de membros (ver p. 57).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Nenhum Nome Pode Ser Acrescentado ou Removido Sem Voto</a:t>
            </a:r>
          </a:p>
        </p:txBody>
      </p:sp>
    </p:spTree>
    <p:extLst>
      <p:ext uri="{BB962C8B-B14F-4D97-AF65-F5344CB8AC3E}">
        <p14:creationId xmlns:p14="http://schemas.microsoft.com/office/powerpoint/2010/main" val="50742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2348880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secretário controla as correspondências entre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membros e a igreja, no caso de transferência de membros (ver p. 53-56).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Transferência de Membros</a:t>
            </a:r>
          </a:p>
        </p:txBody>
      </p:sp>
    </p:spTree>
    <p:extLst>
      <p:ext uri="{BB962C8B-B14F-4D97-AF65-F5344CB8AC3E}">
        <p14:creationId xmlns:p14="http://schemas.microsoft.com/office/powerpoint/2010/main" val="40901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2427021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secretário deve se esforçar para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manter contato com os membros ausentes (ver Notas, nº 5, p. 179).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Correspondência com os Membros</a:t>
            </a:r>
          </a:p>
        </p:txBody>
      </p:sp>
    </p:spTree>
    <p:extLst>
      <p:ext uri="{BB962C8B-B14F-4D97-AF65-F5344CB8AC3E}">
        <p14:creationId xmlns:p14="http://schemas.microsoft.com/office/powerpoint/2010/main" val="91202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844824"/>
            <a:ext cx="4464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autorização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Comissão da Igreja, o secretário notifica prontamente a Associação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sobre 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delegados eleitos para representar a igreja na sessão da Assembleia, usando fichas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formulários providos pelo Campo (ver p. 117).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Notificação dos Delegados à Assembleia da Associação</a:t>
            </a:r>
          </a:p>
        </p:txBody>
      </p:sp>
    </p:spTree>
    <p:extLst>
      <p:ext uri="{BB962C8B-B14F-4D97-AF65-F5344CB8AC3E}">
        <p14:creationId xmlns:p14="http://schemas.microsoft.com/office/powerpoint/2010/main" val="158104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1844824"/>
            <a:ext cx="36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secretário deve fornecer pontualmente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relatórios requeridos pela Associação. Alguns são trimestrais, outros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anuais.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Fornecer os Relatórios Pontualmente</a:t>
            </a:r>
          </a:p>
        </p:txBody>
      </p:sp>
    </p:spTree>
    <p:extLst>
      <p:ext uri="{BB962C8B-B14F-4D97-AF65-F5344CB8AC3E}">
        <p14:creationId xmlns:p14="http://schemas.microsoft.com/office/powerpoint/2010/main" val="11413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340768"/>
            <a:ext cx="46085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essencial que esses relatórios sejam enviados para o secretário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Campo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 prazo especificado, porque eles são importantes para a exatidão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dos relatórios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preparados por outras organizações da igreja mundial. Ele coleta 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informações para esses relatórios com os outros oficiais e líderes de departamentos.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Fornecer os Relatórios Pontualmente</a:t>
            </a:r>
          </a:p>
        </p:txBody>
      </p:sp>
    </p:spTree>
    <p:extLst>
      <p:ext uri="{BB962C8B-B14F-4D97-AF65-F5344CB8AC3E}">
        <p14:creationId xmlns:p14="http://schemas.microsoft.com/office/powerpoint/2010/main" val="18360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5556" y="1484784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secretário cuida das atas da igreja, as quais devem ser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cuidadosamente preservadas. Todos os registros e relatórios de todos 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oficiais são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propriedade da igreja e devem ser entregues ao secretário recém-eleito ao término do mandato do secretário anterior, ou à igreja, a qualquer momento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durante seu mandato, a pedido do pastor ou dos anciãos.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 da Igreja</a:t>
            </a:r>
          </a:p>
        </p:txBody>
      </p:sp>
    </p:spTree>
    <p:extLst>
      <p:ext uri="{BB962C8B-B14F-4D97-AF65-F5344CB8AC3E}">
        <p14:creationId xmlns:p14="http://schemas.microsoft.com/office/powerpoint/2010/main" val="38399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824404"/>
            <a:ext cx="6768752" cy="2116764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44983" y="2588847"/>
            <a:ext cx="6624736" cy="1938992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Tesoureiro da Igreja</a:t>
            </a:r>
          </a:p>
        </p:txBody>
      </p:sp>
    </p:spTree>
    <p:extLst>
      <p:ext uri="{BB962C8B-B14F-4D97-AF65-F5344CB8AC3E}">
        <p14:creationId xmlns:p14="http://schemas.microsoft.com/office/powerpoint/2010/main" val="38970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67515" y="1628800"/>
            <a:ext cx="4464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Também sejam estes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Primeiramente experimentados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; e, se se mostrarem irrepreensíveis, exerçam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diaconato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Da mesma sorte, quanto a mulheres, é necessário que sejam elas respeitáveis,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não maldizentes, temperantes e fiéis em tudo.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75856" y="620688"/>
            <a:ext cx="5472608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Aptidão Moral e Religiosa</a:t>
            </a:r>
          </a:p>
        </p:txBody>
      </p:sp>
    </p:spTree>
    <p:extLst>
      <p:ext uri="{BB962C8B-B14F-4D97-AF65-F5344CB8AC3E}">
        <p14:creationId xmlns:p14="http://schemas.microsoft.com/office/powerpoint/2010/main" val="44499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1920" y="1484784"/>
            <a:ext cx="48323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virtude da importante função do tesoureiro, é sábio escolher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alguém que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possa ser reeleito para possibilitar a continuação no cuidado dos registros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relatórios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Igrejas grandes podem eleger tesoureiros associados de acordo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necessidade.</a:t>
            </a:r>
          </a:p>
        </p:txBody>
      </p:sp>
    </p:spTree>
    <p:extLst>
      <p:ext uri="{BB962C8B-B14F-4D97-AF65-F5344CB8AC3E}">
        <p14:creationId xmlns:p14="http://schemas.microsoft.com/office/powerpoint/2010/main" val="83368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75856" y="692696"/>
            <a:ext cx="53363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tesoureiro pode incentivar grandemente a fidelidade na devolução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dos dízimos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aprofundar o espírito de generosidade por parte dos membros.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Uma palavra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conselho dada no espírito do Mestre ajudará os membros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entregar fielmente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Deus, por meio dos dízimos e ofertas, o que lhe pertence, mesmo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tempos de crise financeira.</a:t>
            </a:r>
          </a:p>
        </p:txBody>
      </p:sp>
    </p:spTree>
    <p:extLst>
      <p:ext uri="{BB962C8B-B14F-4D97-AF65-F5344CB8AC3E}">
        <p14:creationId xmlns:p14="http://schemas.microsoft.com/office/powerpoint/2010/main" val="33699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484784"/>
            <a:ext cx="5336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tesoureiro mantém sob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seus cuidados todos os fundos da igreja. Esses fundos incluem: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04664"/>
            <a:ext cx="6408712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Tesoureiro é Guardador de Todos os Fundos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214919" y="2924944"/>
            <a:ext cx="4094835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fundos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Associação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5576" y="2740277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1</a:t>
            </a:r>
            <a:endParaRPr lang="pt-BR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979712" y="3744257"/>
            <a:ext cx="4094835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fundos da igreja local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479425" y="3586886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2</a:t>
            </a:r>
            <a:endParaRPr lang="pt-BR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987824" y="4591313"/>
            <a:ext cx="4094835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fundos pertencentes às organizações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auxiliares da igreja local.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487537" y="443394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3</a:t>
            </a:r>
            <a:endParaRPr lang="pt-BR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15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1920" y="1412776"/>
            <a:ext cx="4464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Todos os fundos (do Campo, da igreja local e dos departamentos) são depositados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pelo tesoureiro em uma conta bancária ou em uma instituição financeira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nome da igreja, a menos que o Campo local autorize algum outro sistema.</a:t>
            </a:r>
          </a:p>
        </p:txBody>
      </p:sp>
    </p:spTree>
    <p:extLst>
      <p:ext uri="{BB962C8B-B14F-4D97-AF65-F5344CB8AC3E}">
        <p14:creationId xmlns:p14="http://schemas.microsoft.com/office/powerpoint/2010/main" val="210194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2" y="1340768"/>
            <a:ext cx="44002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fundos excedentes podem ser depositados em contas de poupança com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autorização da Comissão da Igreja. Quando é necessário lidar com grandes somas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construção ou projetos especiais, a comissão pode autorizar a abertura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contas bancárias separadas.</a:t>
            </a:r>
          </a:p>
        </p:txBody>
      </p:sp>
    </p:spTree>
    <p:extLst>
      <p:ext uri="{BB962C8B-B14F-4D97-AF65-F5344CB8AC3E}">
        <p14:creationId xmlns:p14="http://schemas.microsoft.com/office/powerpoint/2010/main" val="356057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5936" y="1052736"/>
            <a:ext cx="44002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Tais contas, porém, serão operadas pelo tesoureiro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relatadas à igreja juntamente com todos os outros fundos.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Todas as contas bancárias são exclusivamente para os fundos da igreja e nunca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são combinadas com qualquer conta ou fundos pessoais.</a:t>
            </a:r>
          </a:p>
        </p:txBody>
      </p:sp>
    </p:spTree>
    <p:extLst>
      <p:ext uri="{BB962C8B-B14F-4D97-AF65-F5344CB8AC3E}">
        <p14:creationId xmlns:p14="http://schemas.microsoft.com/office/powerpoint/2010/main" val="41111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67244" y="1556792"/>
            <a:ext cx="44411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fundos da Associação, os quais incluem dízimos,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todos os fundos missionários regulares e todos os fundos para projetos especiais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instituições do Campo, são fundos em custódia.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Fundos da Associação</a:t>
            </a:r>
          </a:p>
        </p:txBody>
      </p:sp>
    </p:spTree>
    <p:extLst>
      <p:ext uri="{BB962C8B-B14F-4D97-AF65-F5344CB8AC3E}">
        <p14:creationId xmlns:p14="http://schemas.microsoft.com/office/powerpoint/2010/main" val="22438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124744"/>
            <a:ext cx="47099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 fim de cada mês,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com maior frequência se for requerido pela Associação, o tesoureiro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enviará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tesoureiro do Campo a quantia completa dos fundos da Associação recebidos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durante aquele período. A igreja não pode tomar emprestado, usar ou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reter esses recursos para nenhum propósito.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Fundos da Associação</a:t>
            </a:r>
          </a:p>
        </p:txBody>
      </p:sp>
    </p:spTree>
    <p:extLst>
      <p:ext uri="{BB962C8B-B14F-4D97-AF65-F5344CB8AC3E}">
        <p14:creationId xmlns:p14="http://schemas.microsoft.com/office/powerpoint/2010/main" val="428902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78263" y="1484784"/>
            <a:ext cx="40190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Todas as ofertas da Escola Sabatina devem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 entregues semanalmente pelo secretário-tesoureiro da Escola Sabatina ao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tesoureiro da igreja. Este manterá cuidadoso registro de todos esses fundos.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Fundos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41804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62231" y="980728"/>
            <a:ext cx="45988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ofertas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missionárias são enviadas ao escritório da Associação, conforme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descrito no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parágrafo anterior. Os recursos para despesas da Escola Sabatina são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conservados 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custódia, subordinados às ordens da comissão da Escola Sabatina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(ver p. 99, 100), para fazer frente aos gastos rotineiros desse departamento.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Fundos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11701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67514" y="1340768"/>
            <a:ext cx="48809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diácono seja marido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uma só mulher e governe bem seus filhos e a própria casa. Pois os que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desempenharem bem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diaconato alcançam para si mesmos justa preeminência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muita intrepidez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fé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Cristo Jesus”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1Tm 3:2-13; ver também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Tt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1:5-11; 2:1, 7, 8).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75856" y="620688"/>
            <a:ext cx="5472608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Aptidão Moral e Religiosa</a:t>
            </a:r>
          </a:p>
        </p:txBody>
      </p:sp>
    </p:spTree>
    <p:extLst>
      <p:ext uri="{BB962C8B-B14F-4D97-AF65-F5344CB8AC3E}">
        <p14:creationId xmlns:p14="http://schemas.microsoft.com/office/powerpoint/2010/main" val="890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40377" y="1844824"/>
            <a:ext cx="40948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recursos da igreja local incluem os fundos para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despesas da igreja, fundos para construção e reforma e os fundos para os pobres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necessitados.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Fundos da Igreja Local</a:t>
            </a:r>
          </a:p>
        </p:txBody>
      </p:sp>
    </p:spTree>
    <p:extLst>
      <p:ext uri="{BB962C8B-B14F-4D97-AF65-F5344CB8AC3E}">
        <p14:creationId xmlns:p14="http://schemas.microsoft.com/office/powerpoint/2010/main" val="59355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196752"/>
            <a:ext cx="48309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Esses recursos pertencem à igreja local e são gastos pelo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tesoureiro unicamente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autorização da Comissão da Igreja ou de uma reunião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administrativa. No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entanto, o tesoureiro pode pagar, com os fundos para despesas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igreja, todas as contas da igreja local que foram autorizadas pela comissão.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Fundos da Igreja Local</a:t>
            </a:r>
          </a:p>
        </p:txBody>
      </p:sp>
    </p:spTree>
    <p:extLst>
      <p:ext uri="{BB962C8B-B14F-4D97-AF65-F5344CB8AC3E}">
        <p14:creationId xmlns:p14="http://schemas.microsoft.com/office/powerpoint/2010/main" val="10982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844824"/>
            <a:ext cx="46979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Esses fundos incluem 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recursos para os programas evangelísticos, vida familiar, Ministério Jovem, 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Solidária Adventista, despesas da Escola Sabatina e a parte dos recursos do Ministério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Saúde pertencentes à igreja, e podem incluir os fundos da escola 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Fundos das Organizações Auxiliares da Igreja</a:t>
            </a:r>
          </a:p>
        </p:txBody>
      </p:sp>
    </p:spTree>
    <p:extLst>
      <p:ext uri="{BB962C8B-B14F-4D97-AF65-F5344CB8AC3E}">
        <p14:creationId xmlns:p14="http://schemas.microsoft.com/office/powerpoint/2010/main" val="209973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484784"/>
            <a:ext cx="49139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Todo dinheiro recebido por uma dessas organizações é entregue prontamente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ao tesoureiro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 pelo secretário da organização auxiliar a que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pertence. 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tesoureiro dará recibos de todos os fundos recebidos. Ao receber dinheiro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tesoureiro, o secretário da organização auxiliar lhe entregará um recibo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apropriado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Fundos das Organizações Auxiliares da Igreja</a:t>
            </a:r>
          </a:p>
        </p:txBody>
      </p:sp>
    </p:spTree>
    <p:extLst>
      <p:ext uri="{BB962C8B-B14F-4D97-AF65-F5344CB8AC3E}">
        <p14:creationId xmlns:p14="http://schemas.microsoft.com/office/powerpoint/2010/main" val="14101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484784"/>
            <a:ext cx="42658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Quando é arrecadada uma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oferta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missões mundiais ou para algum empreendimento geral ou local, todo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dinheiro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posto nas salvas (exceto quando for indicado de outro modo pelo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doador) deve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 contado como parte dessa oferta particular.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Salvaguardando o Propósito dos Fundos</a:t>
            </a:r>
          </a:p>
        </p:txBody>
      </p:sp>
    </p:spTree>
    <p:extLst>
      <p:ext uri="{BB962C8B-B14F-4D97-AF65-F5344CB8AC3E}">
        <p14:creationId xmlns:p14="http://schemas.microsoft.com/office/powerpoint/2010/main" val="28200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11960" y="1700808"/>
            <a:ext cx="43950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Todas as ofertas doadas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pelas pessoas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um fundo ou propósito específico serão usadas para esse propósito.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Nem o tesoureiro nem a Comissão da Igreja têm autoridade para desviar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qualquer recurso do objetivo para o qual foi dado.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Salvaguardando o Propósito dos Fundos</a:t>
            </a:r>
          </a:p>
        </p:txBody>
      </p:sp>
    </p:spTree>
    <p:extLst>
      <p:ext uri="{BB962C8B-B14F-4D97-AF65-F5344CB8AC3E}">
        <p14:creationId xmlns:p14="http://schemas.microsoft.com/office/powerpoint/2010/main" val="319081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62337" y="1916832"/>
            <a:ext cx="53363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fundos das organizações auxiliares, frequentemente doações feitas para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propósitos específicos, são aplicados para aquela parte especial da obra da igreja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a qual a organização foi estabelecida.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Salvaguardando o Propósito dos Fundos</a:t>
            </a:r>
          </a:p>
        </p:txBody>
      </p:sp>
    </p:spTree>
    <p:extLst>
      <p:ext uri="{BB962C8B-B14F-4D97-AF65-F5344CB8AC3E}">
        <p14:creationId xmlns:p14="http://schemas.microsoft.com/office/powerpoint/2010/main" val="323978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07904" y="1700808"/>
            <a:ext cx="49066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Tais fundos são guardados 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custódia pelo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tesoureiro, e também não podem ser tomados emprestados ou de maneira alguma ser desviados, pelo tesoureiro ou pela Comissão da Igreja,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objetivo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o qual foram levantados.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Salvaguardando o Propósito dos Fundos</a:t>
            </a:r>
          </a:p>
        </p:txBody>
      </p:sp>
    </p:spTree>
    <p:extLst>
      <p:ext uri="{BB962C8B-B14F-4D97-AF65-F5344CB8AC3E}">
        <p14:creationId xmlns:p14="http://schemas.microsoft.com/office/powerpoint/2010/main" val="30412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71600" y="1771423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Quando uma organização auxiliar é extinta, a igreja, em reunião administrativa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regular, pode tomar um voto indicando a disponibilização de quaisquer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recursos restantes na conta de tal organização.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Salvaguardando o Propósito dos Fundos</a:t>
            </a:r>
          </a:p>
        </p:txBody>
      </p:sp>
    </p:spTree>
    <p:extLst>
      <p:ext uri="{BB962C8B-B14F-4D97-AF65-F5344CB8AC3E}">
        <p14:creationId xmlns:p14="http://schemas.microsoft.com/office/powerpoint/2010/main" val="48234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484784"/>
            <a:ext cx="79382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dinheiro para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pedidos pessoais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literatura, livros, folhetos, revistas e assinaturas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periódicos está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sob os cuidados do tesoureiro da igreja nas localidades em que não há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uma loja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Serviço Educacional Lar e Saúde ou da Casa Publicadora Brasileira (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 Notas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nº 6, p. 179).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Dinheiro Para Pedidos Pessoais de Literatura</a:t>
            </a:r>
          </a:p>
        </p:txBody>
      </p:sp>
    </p:spTree>
    <p:extLst>
      <p:ext uri="{BB962C8B-B14F-4D97-AF65-F5344CB8AC3E}">
        <p14:creationId xmlns:p14="http://schemas.microsoft.com/office/powerpoint/2010/main" val="22528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67515" y="1203215"/>
            <a:ext cx="44644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“Ninguém despreze a tua mocidade; pelo contrário, torna-te padrão dos fiéis,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palavra, no procedimento, no amor, na fé, na pureza. Até a minha chegada,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aplica-te à leitura, à exortação, ao ensino. [...] Continua nestes deveres;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porque, fazendo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assim, salvarás tanto a ti mesmo como aos teus ouvintes” (1Tm 4:12-16).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75856" y="620688"/>
            <a:ext cx="5472608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Aptidão Moral e Religiosa</a:t>
            </a:r>
          </a:p>
        </p:txBody>
      </p:sp>
    </p:spTree>
    <p:extLst>
      <p:ext uri="{BB962C8B-B14F-4D97-AF65-F5344CB8AC3E}">
        <p14:creationId xmlns:p14="http://schemas.microsoft.com/office/powerpoint/2010/main" val="308938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628800"/>
            <a:ext cx="8010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tesoureiro deve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recomendar enfaticamente que todo dinheiro pago pelos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membros, que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não seja da coleta de oferta regular da igreja, seja colocado nos envelopes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dízimos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ofertas, a não ser quando um método alternativo tenha sido implementado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pela Associação.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1200329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 Adequado Para que os Membros Efetuem Pagamentos</a:t>
            </a:r>
          </a:p>
        </p:txBody>
      </p:sp>
    </p:spTree>
    <p:extLst>
      <p:ext uri="{BB962C8B-B14F-4D97-AF65-F5344CB8AC3E}">
        <p14:creationId xmlns:p14="http://schemas.microsoft.com/office/powerpoint/2010/main" val="243909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988840"/>
            <a:ext cx="7938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membros devem relacionar os vários itens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quantias, conforme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descrição no envelope, e assegurar-se de que a quantia equivale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exatamente ao que está anotado.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1200329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 Adequado Para que os Membros Efetuem Pagamentos</a:t>
            </a:r>
          </a:p>
        </p:txBody>
      </p:sp>
    </p:spTree>
    <p:extLst>
      <p:ext uri="{BB962C8B-B14F-4D97-AF65-F5344CB8AC3E}">
        <p14:creationId xmlns:p14="http://schemas.microsoft.com/office/powerpoint/2010/main" val="14957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844824"/>
            <a:ext cx="8010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Devem também assinar o nome, fornecer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seu endereço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depositar o envelope na salva de ofertas ou entregá-lo em mãos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ao tesoureiro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que preservará os envelopes para servir como comprovantes até que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todas as contas sejam conferidas pelo auditor da Associação.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1200329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 Adequado Para que os Membros Efetuem Pagamentos</a:t>
            </a:r>
          </a:p>
        </p:txBody>
      </p:sp>
    </p:spTree>
    <p:extLst>
      <p:ext uri="{BB962C8B-B14F-4D97-AF65-F5344CB8AC3E}">
        <p14:creationId xmlns:p14="http://schemas.microsoft.com/office/powerpoint/2010/main" val="348126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2039698"/>
            <a:ext cx="78662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membros que devolvem os dízimos e ofertas em cheque ou remessa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postal devem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onde for legalmente possível, emitir tais cheques ou remessas 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nome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e não de algum indivíduo.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1200329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 Adequado Para que os Membros Efetuem Pagamentos</a:t>
            </a:r>
          </a:p>
        </p:txBody>
      </p:sp>
    </p:spTree>
    <p:extLst>
      <p:ext uri="{BB962C8B-B14F-4D97-AF65-F5344CB8AC3E}">
        <p14:creationId xmlns:p14="http://schemas.microsoft.com/office/powerpoint/2010/main" val="31645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83968" y="1268760"/>
            <a:ext cx="43259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Devem ser prontamente emitidos recibos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todo dinheiro recebido dos membros, não importa quão pequena seja a quantia,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feita pelo tesoureiro uma estrita prestação de contas de todos os recibos 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pagamentos.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Recibos Para os Membros</a:t>
            </a:r>
          </a:p>
        </p:txBody>
      </p:sp>
    </p:spTree>
    <p:extLst>
      <p:ext uri="{BB962C8B-B14F-4D97-AF65-F5344CB8AC3E}">
        <p14:creationId xmlns:p14="http://schemas.microsoft.com/office/powerpoint/2010/main" val="394514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1340768"/>
            <a:ext cx="49415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Todas as ofertas gerais que não foram entregues em envelopes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devem ser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contadas pelo tesoureiro na presença de outro oficial, de preferência um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diácono ou uma diaconisa, a quem deve ser entregue um recibo.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Recibos Para os Membros</a:t>
            </a:r>
          </a:p>
        </p:txBody>
      </p:sp>
    </p:spTree>
    <p:extLst>
      <p:ext uri="{BB962C8B-B14F-4D97-AF65-F5344CB8AC3E}">
        <p14:creationId xmlns:p14="http://schemas.microsoft.com/office/powerpoint/2010/main" val="88939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2074" y="1700808"/>
            <a:ext cx="53363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fazer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remessa de fundos ao tesoureiro da Associação, todos os cheques,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extratos bancários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ordens de pagamento devem, onde for legalmente possível, ser pagáveis à organização e não a um indivíduo. A folha duplicata do livro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tesouraria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deve ser incluída na remessa. Os formulários em branco são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fornecidos pela Associação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ver p. 140, 141).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1200329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 Apropriado de Remeter Fundos Para a Associação</a:t>
            </a:r>
          </a:p>
        </p:txBody>
      </p:sp>
    </p:spTree>
    <p:extLst>
      <p:ext uri="{BB962C8B-B14F-4D97-AF65-F5344CB8AC3E}">
        <p14:creationId xmlns:p14="http://schemas.microsoft.com/office/powerpoint/2010/main" val="3277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0237" y="1988840"/>
            <a:ext cx="53363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documentos contábeis, comprovantes ou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notas de recibo de todos os valores recebidos e gastos devem ser preservados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acordo com o sistema autorizado pela Associação local.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Preservar os Comprovantes</a:t>
            </a:r>
          </a:p>
        </p:txBody>
      </p:sp>
    </p:spTree>
    <p:extLst>
      <p:ext uri="{BB962C8B-B14F-4D97-AF65-F5344CB8AC3E}">
        <p14:creationId xmlns:p14="http://schemas.microsoft.com/office/powerpoint/2010/main" val="37771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42650" y="1700808"/>
            <a:ext cx="40902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tesoureiro da Associação, ou outra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pessoa apontada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pela Comissão Diretiva da Associação, revisa os registros contábeis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igreja, normalmente uma vez por ano.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Livros Devem Ser Revisados</a:t>
            </a:r>
          </a:p>
        </p:txBody>
      </p:sp>
    </p:spTree>
    <p:extLst>
      <p:ext uri="{BB962C8B-B14F-4D97-AF65-F5344CB8AC3E}">
        <p14:creationId xmlns:p14="http://schemas.microsoft.com/office/powerpoint/2010/main" val="20305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412776"/>
            <a:ext cx="49685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Os livros do tesoureiro e outros registros financeiros relacionados com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função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do tesoureiro, do tesoureiro da escola e do tesoureiro de qualquer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outra organização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podem ser requisitados para uma inspeção a qualquer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momento pelo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auditor da Associação ou pelo pastor, líder do distrito, primeiro-ancião ou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qualquer outra pessoa autorizada pela Comissão da Igreja, mas não devem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estar disponíveis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 pessoas não autorizadas (ver p. 145).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Livros Devem Ser Revisados</a:t>
            </a:r>
          </a:p>
        </p:txBody>
      </p:sp>
    </p:spTree>
    <p:extLst>
      <p:ext uri="{BB962C8B-B14F-4D97-AF65-F5344CB8AC3E}">
        <p14:creationId xmlns:p14="http://schemas.microsoft.com/office/powerpoint/2010/main" val="29938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67515" y="1203215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apóstolo Paulo convocou “os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anciãos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igreja” e os aconselhou: “Atendei por vós e por todo o rebanho sobre o qual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Espírito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Santo vos constituiu bispos, para pastoreardes a igreja de Deus, a qual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 comprou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o seu próprio sangue.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Alimentando e Protegendo a Igreja</a:t>
            </a:r>
          </a:p>
        </p:txBody>
      </p:sp>
    </p:spTree>
    <p:extLst>
      <p:ext uri="{BB962C8B-B14F-4D97-AF65-F5344CB8AC3E}">
        <p14:creationId xmlns:p14="http://schemas.microsoft.com/office/powerpoint/2010/main" val="5513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988840"/>
            <a:ext cx="47113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Nas reuniões administrativas da igreja, devem ser apresentados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relatórios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todas as entradas e saídas. Uma cópia desses relatórios deve ser dada aos líderes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Livros Devem Ser Revisados</a:t>
            </a:r>
          </a:p>
        </p:txBody>
      </p:sp>
    </p:spTree>
    <p:extLst>
      <p:ext uri="{BB962C8B-B14F-4D97-AF65-F5344CB8AC3E}">
        <p14:creationId xmlns:p14="http://schemas.microsoft.com/office/powerpoint/2010/main" val="233183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556792"/>
            <a:ext cx="47213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Quando é relatado o número de pessoas da igreja que devolvem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dízimo, 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cônjuge e os filhos menores que não possuem rendimentos, mas são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membros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igreja, devem ser contados nesse grupo, juntamente com o que tem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renda na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família.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Livros Devem Ser Revisados</a:t>
            </a:r>
          </a:p>
        </p:txBody>
      </p:sp>
    </p:spTree>
    <p:extLst>
      <p:ext uri="{BB962C8B-B14F-4D97-AF65-F5344CB8AC3E}">
        <p14:creationId xmlns:p14="http://schemas.microsoft.com/office/powerpoint/2010/main" val="51547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2" y="1412776"/>
            <a:ext cx="53363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tesoureiro deve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lembrar sempre que suas relações com os membros da igreja são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estritamente confidenciais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Nunca deverá comentar sobre os dízimos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devolvidos por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algum membro ou sobre seus rendimentos ou coisa alguma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relacionada com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isso, exceto com aqueles com quem compartilha a responsabilidade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nessa função.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Relações com os Membros São Confidenciais</a:t>
            </a:r>
          </a:p>
        </p:txBody>
      </p:sp>
    </p:spTree>
    <p:extLst>
      <p:ext uri="{BB962C8B-B14F-4D97-AF65-F5344CB8AC3E}">
        <p14:creationId xmlns:p14="http://schemas.microsoft.com/office/powerpoint/2010/main" val="36458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824404"/>
            <a:ext cx="6768752" cy="2116764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44983" y="2588847"/>
            <a:ext cx="6624736" cy="1938992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Coordenador de Interessados</a:t>
            </a:r>
          </a:p>
        </p:txBody>
      </p:sp>
    </p:spTree>
    <p:extLst>
      <p:ext uri="{BB962C8B-B14F-4D97-AF65-F5344CB8AC3E}">
        <p14:creationId xmlns:p14="http://schemas.microsoft.com/office/powerpoint/2010/main" val="352387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62336" y="764704"/>
            <a:ext cx="53363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 coordenador de interessados deve ser eleito para que 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interessados desenvolvidos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nas campanhas missionárias da igreja sejam cuidadosa e prontamente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atendidos. Essa pessoa é membro da Comissão da Igreja e da Comissão do Ministério Pessoal e trabalha diretamente com o pastor e com o presidente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dessa última comissão.</a:t>
            </a:r>
          </a:p>
        </p:txBody>
      </p:sp>
    </p:spTree>
    <p:extLst>
      <p:ext uri="{BB962C8B-B14F-4D97-AF65-F5344CB8AC3E}">
        <p14:creationId xmlns:p14="http://schemas.microsoft.com/office/powerpoint/2010/main" val="89460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79712" y="404664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responsabilidades desse cargo incluem: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214919" y="979475"/>
            <a:ext cx="7383806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Manter uma lista organizada de todos os interessados recebidos pela igreja.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33799" y="836712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1</a:t>
            </a:r>
            <a:endParaRPr lang="pt-BR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214919" y="1916832"/>
            <a:ext cx="7383806" cy="156966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Auxiliar o pastor e o presidente da Comissão do Ministério Pessoal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recrutamento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qualificação de membros para realizar esse trabalho.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39552" y="1939357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2</a:t>
            </a:r>
            <a:endParaRPr lang="pt-BR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214920" y="3573016"/>
            <a:ext cx="7383805" cy="193899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Apresentar um relatório mensal à Comissão da Igreja sobre o número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interessados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recebidos e atendidos. Quando um interessado se acha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suficientemente desenvolvido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isso deve ser informado ao pastor.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33372" y="3573016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3</a:t>
            </a:r>
            <a:endParaRPr lang="pt-BR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80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1792349"/>
            <a:ext cx="6768752" cy="2980860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44983" y="1556792"/>
            <a:ext cx="6624736" cy="2862322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Departamentos e Outras Organizações</a:t>
            </a:r>
          </a:p>
        </p:txBody>
      </p:sp>
    </p:spTree>
    <p:extLst>
      <p:ext uri="{BB962C8B-B14F-4D97-AF65-F5344CB8AC3E}">
        <p14:creationId xmlns:p14="http://schemas.microsoft.com/office/powerpoint/2010/main" val="22036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5452" y="1916832"/>
            <a:ext cx="41938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estrutura da igreja, sob a direção do Espírito Santo, é vital para o crescimento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espiritual dos membros e para o cumprimento da missão da igreja. Ela é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esqueleto do corpo eclesiástico.</a:t>
            </a:r>
          </a:p>
        </p:txBody>
      </p:sp>
    </p:spTree>
    <p:extLst>
      <p:ext uri="{BB962C8B-B14F-4D97-AF65-F5344CB8AC3E}">
        <p14:creationId xmlns:p14="http://schemas.microsoft.com/office/powerpoint/2010/main" val="16092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412776"/>
            <a:ext cx="4121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“todo o corpo, bem ajustado e consolidado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pelo auxílio de toda junta, segundo a justa cooperação de cada parte, efetua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seu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próprio aumento para a edificação de si mesmo em amor”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4:16).</a:t>
            </a:r>
          </a:p>
        </p:txBody>
      </p:sp>
    </p:spTree>
    <p:extLst>
      <p:ext uri="{BB962C8B-B14F-4D97-AF65-F5344CB8AC3E}">
        <p14:creationId xmlns:p14="http://schemas.microsoft.com/office/powerpoint/2010/main" val="203975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412776"/>
            <a:ext cx="39778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elementos mais importantes da estrutura e organização são 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oficiais (ver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p. 74-88), os departamentos e outras organizações. Esta seção descreve seus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objetivos, sua liderança e suas funções.</a:t>
            </a:r>
          </a:p>
        </p:txBody>
      </p:sp>
    </p:spTree>
    <p:extLst>
      <p:ext uri="{BB962C8B-B14F-4D97-AF65-F5344CB8AC3E}">
        <p14:creationId xmlns:p14="http://schemas.microsoft.com/office/powerpoint/2010/main" val="12441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1" y="1556792"/>
            <a:ext cx="49121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Eu sei que, depois da minha partida,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entre vós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penetrarão lobos vorazes, que não pouparão o rebanho. E que, dentre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vós mesmos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se levantarão homens falando coisas pervertidas para arrastar 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discípulos atrás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deles.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Alimentando e Protegendo a Igreja</a:t>
            </a:r>
          </a:p>
        </p:txBody>
      </p:sp>
    </p:spTree>
    <p:extLst>
      <p:ext uri="{BB962C8B-B14F-4D97-AF65-F5344CB8AC3E}">
        <p14:creationId xmlns:p14="http://schemas.microsoft.com/office/powerpoint/2010/main" val="20647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00" y="1474424"/>
            <a:ext cx="38338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obra dos departamentos e organizações auxiliares está intimamente ligada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à obra do pastor, porque todos estão igualmente engajados na proclamação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evangelho.</a:t>
            </a:r>
          </a:p>
        </p:txBody>
      </p:sp>
    </p:spTree>
    <p:extLst>
      <p:ext uri="{BB962C8B-B14F-4D97-AF65-F5344CB8AC3E}">
        <p14:creationId xmlns:p14="http://schemas.microsoft.com/office/powerpoint/2010/main" val="168427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60298" y="764704"/>
            <a:ext cx="40317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pastor atua como um conselheiro para essas organizações,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elas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por sua vez, auxiliam nos esforços missionários da igreja em geral. Em casos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emergência, ou onde as circunstâncias requeiram, o pastor pode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convocar uma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reunião de qualquer comissão ou organização.</a:t>
            </a:r>
          </a:p>
        </p:txBody>
      </p:sp>
    </p:spTree>
    <p:extLst>
      <p:ext uri="{BB962C8B-B14F-4D97-AF65-F5344CB8AC3E}">
        <p14:creationId xmlns:p14="http://schemas.microsoft.com/office/powerpoint/2010/main" val="198264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04048" y="1419833"/>
            <a:ext cx="35916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Cada igreja deve utilizar as atividades dos departamentos e das organizações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nutrir seus membros e cumprir a missão dada por Cristo (ver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28:19;</a:t>
            </a:r>
          </a:p>
          <a:p>
            <a:pPr algn="ctr"/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10:11; 14:6).</a:t>
            </a:r>
          </a:p>
        </p:txBody>
      </p:sp>
    </p:spTree>
    <p:extLst>
      <p:ext uri="{BB962C8B-B14F-4D97-AF65-F5344CB8AC3E}">
        <p14:creationId xmlns:p14="http://schemas.microsoft.com/office/powerpoint/2010/main" val="364965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224397"/>
            <a:ext cx="6768752" cy="2068699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44983" y="1988840"/>
            <a:ext cx="6624736" cy="1938992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da Criança</a:t>
            </a:r>
          </a:p>
        </p:txBody>
      </p:sp>
    </p:spTree>
    <p:extLst>
      <p:ext uri="{BB962C8B-B14F-4D97-AF65-F5344CB8AC3E}">
        <p14:creationId xmlns:p14="http://schemas.microsoft.com/office/powerpoint/2010/main" val="171268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268760"/>
            <a:ext cx="41938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Ministério da Criança (ver Notas, nº 8, p. 180) desenvolve a fé das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crianças desde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nascimento até os 14 anos, guiando-as para a comunhão com a igreja.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Busca prover múltiplos ministérios que as conduzam a Jesus e as disciplinem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sua caminhada diária com Ele.</a:t>
            </a:r>
          </a:p>
        </p:txBody>
      </p:sp>
    </p:spTree>
    <p:extLst>
      <p:ext uri="{BB962C8B-B14F-4D97-AF65-F5344CB8AC3E}">
        <p14:creationId xmlns:p14="http://schemas.microsoft.com/office/powerpoint/2010/main" val="410977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052736"/>
            <a:ext cx="44099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Coopera com a Escola Sabatina e outros departamentos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prover educação religiosa para as crianças e cumpre sua missão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mediante o desenvolvimento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uma variedade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ministérios com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ênfase na graça divina, inclusivos, voltados para o serviço, formadores de líderes,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proteção e evangelísticos.</a:t>
            </a:r>
          </a:p>
        </p:txBody>
      </p:sp>
    </p:spTree>
    <p:extLst>
      <p:ext uri="{BB962C8B-B14F-4D97-AF65-F5344CB8AC3E}">
        <p14:creationId xmlns:p14="http://schemas.microsoft.com/office/powerpoint/2010/main" val="17233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2115" y="1700808"/>
            <a:ext cx="7344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“Nunca será demais acentuar a importância da educação ministrada à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criança em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seus primeiros anos. As lições que a criança aprende durante os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primeiros sete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anos de vida têm mais que ver com a formação do seu caráter que tudo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que ela aprenda em anos posteriores” </a:t>
            </a:r>
            <a:endParaRPr lang="pt-BR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Orientação da Criança, p. 193).</a:t>
            </a:r>
          </a:p>
        </p:txBody>
      </p:sp>
    </p:spTree>
    <p:extLst>
      <p:ext uri="{BB962C8B-B14F-4D97-AF65-F5344CB8AC3E}">
        <p14:creationId xmlns:p14="http://schemas.microsoft.com/office/powerpoint/2010/main" val="319279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65669" y="1052736"/>
            <a:ext cx="7632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“É ainda verdade que as crianças são as pessoas mais suscetíveis aos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ensinos do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evangelho; seu coração acha-se aberto às influências divinas, e forte para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reter as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lições recebidas. Os pequeninos podem ser cristãos, tendo uma experiência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em harmonia com sua idade. Precisam ser educados nas coisas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espirituais, e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os pais devem proporcionar-lhes todas as vantagens, para que formem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caráter segundo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endParaRPr lang="pt-BR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semelhança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do de Cristo” </a:t>
            </a:r>
            <a:endParaRPr lang="pt-BR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 Desejado de Todas as Nações, p. 515).</a:t>
            </a:r>
          </a:p>
        </p:txBody>
      </p:sp>
    </p:spTree>
    <p:extLst>
      <p:ext uri="{BB962C8B-B14F-4D97-AF65-F5344CB8AC3E}">
        <p14:creationId xmlns:p14="http://schemas.microsoft.com/office/powerpoint/2010/main" val="9024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3965" y="1988840"/>
            <a:ext cx="76328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““As crianças de oito, dez, ou doze anos, já têm idade suficiente para ser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dirigidas ao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tema da religião individual. [...] Caso sejam devidamente instruídas,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crianças bem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novas podem ter ideias corretas quanto a seu estado de pecadores, e ao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caminho da salvação por meio de Cristo” </a:t>
            </a:r>
            <a:endParaRPr lang="pt-BR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Testemunhos Para a Igreja, v. 1, p. 400).</a:t>
            </a:r>
          </a:p>
        </p:txBody>
      </p:sp>
    </p:spTree>
    <p:extLst>
      <p:ext uri="{BB962C8B-B14F-4D97-AF65-F5344CB8AC3E}">
        <p14:creationId xmlns:p14="http://schemas.microsoft.com/office/powerpoint/2010/main" val="40330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1443548"/>
            <a:ext cx="7632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“Quando Jesus disse aos discípulos que não impedissem as crianças de ir ter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 Ele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falava a todos os seus seguidores em todos os tempos – aos oficiais da igreja,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aos ministros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auxiliares e todos os cristãos. Jesus está atraindo as crianças, e ordena-nos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 ‘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Deixai vir a mim os pequeninos’ (</a:t>
            </a:r>
            <a:r>
              <a:rPr lang="pt-BR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18:16), como se quisesse dizer: Eles virão,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se os não impedirdes” </a:t>
            </a:r>
            <a:endParaRPr lang="pt-BR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 Desejado de Todas as Nações, p. 517).</a:t>
            </a:r>
          </a:p>
        </p:txBody>
      </p:sp>
    </p:spTree>
    <p:extLst>
      <p:ext uri="{BB962C8B-B14F-4D97-AF65-F5344CB8AC3E}">
        <p14:creationId xmlns:p14="http://schemas.microsoft.com/office/powerpoint/2010/main" val="382628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2" y="1412776"/>
            <a:ext cx="4912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Portanto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vigiai, lembrando-vos de que, por três anos, noite 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dia, não cessei de admoestar, com lágrimas, a cada um” (At 20:17, 28-31; 1Pe 5:1-3).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Alimentando e Protegendo a Igreja</a:t>
            </a:r>
          </a:p>
        </p:txBody>
      </p:sp>
    </p:spTree>
    <p:extLst>
      <p:ext uri="{BB962C8B-B14F-4D97-AF65-F5344CB8AC3E}">
        <p14:creationId xmlns:p14="http://schemas.microsoft.com/office/powerpoint/2010/main" val="329924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2132856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elege 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coordenador do Ministério da Criança para desenvolver ministérios que cultivem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fé das crianças. Ele deve ter habilidade para liderar, bem como experiência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paixão pelo trabalho com 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crianças.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Coordenador e a Comissão do Ministério da Criança</a:t>
            </a:r>
          </a:p>
        </p:txBody>
      </p:sp>
    </p:spTree>
    <p:extLst>
      <p:ext uri="{BB962C8B-B14F-4D97-AF65-F5344CB8AC3E}">
        <p14:creationId xmlns:p14="http://schemas.microsoft.com/office/powerpoint/2010/main" val="26725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8459" y="2204864"/>
            <a:ext cx="41218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coordenador do Ministério da Criança trabalha com o pastor e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Comissão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para estabelecer uma comissão do Ministério da Criança a fim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prover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ministérios para elas.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Coordenador e a Comissão do Ministério da Criança</a:t>
            </a:r>
          </a:p>
        </p:txBody>
      </p:sp>
    </p:spTree>
    <p:extLst>
      <p:ext uri="{BB962C8B-B14F-4D97-AF65-F5344CB8AC3E}">
        <p14:creationId xmlns:p14="http://schemas.microsoft.com/office/powerpoint/2010/main" val="25930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412776"/>
            <a:ext cx="45539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deve ser composta de pessoas com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interesse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experiência em trabalhar com crianças. Normalmente, 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membros dessa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comissão incluem os líderes da divisão da Escola Sabatina, o líder da Escola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Cristã de Férias, líderes dos juvenis e outras duas ou três pessoas que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tenham paixão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pelo ministério em favor das crianças.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Coordenador e a Comissão do Ministério da Criança</a:t>
            </a:r>
          </a:p>
        </p:txBody>
      </p:sp>
    </p:spTree>
    <p:extLst>
      <p:ext uri="{BB962C8B-B14F-4D97-AF65-F5344CB8AC3E}">
        <p14:creationId xmlns:p14="http://schemas.microsoft.com/office/powerpoint/2010/main" val="40638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2060848"/>
            <a:ext cx="39778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Todas as pessoas envolvidas no trabalho com crianças devem estar em harmonia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a igreja e com as normas e exigências legais, tais como comprovação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certidão de antecedentes.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Coordenador e a Comissão do Ministério da Criança</a:t>
            </a:r>
          </a:p>
        </p:txBody>
      </p:sp>
    </p:spTree>
    <p:extLst>
      <p:ext uri="{BB962C8B-B14F-4D97-AF65-F5344CB8AC3E}">
        <p14:creationId xmlns:p14="http://schemas.microsoft.com/office/powerpoint/2010/main" val="28603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772816"/>
            <a:ext cx="37618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líderes da igreja local devem consultar a Associação,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qual determinará e orientará sobre quais certificados e comprovantes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antecedentes estão disponíveis e/ou são requeridos (ver Notas, nº 7, p. 180).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Coordenador e a Comissão do Ministério da Criança</a:t>
            </a:r>
          </a:p>
        </p:txBody>
      </p:sp>
    </p:spTree>
    <p:extLst>
      <p:ext uri="{BB962C8B-B14F-4D97-AF65-F5344CB8AC3E}">
        <p14:creationId xmlns:p14="http://schemas.microsoft.com/office/powerpoint/2010/main" val="243646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656445"/>
            <a:ext cx="6768752" cy="1034349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44983" y="2420888"/>
            <a:ext cx="6624736" cy="1015663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Comunicação</a:t>
            </a:r>
          </a:p>
        </p:txBody>
      </p:sp>
    </p:spTree>
    <p:extLst>
      <p:ext uri="{BB962C8B-B14F-4D97-AF65-F5344CB8AC3E}">
        <p14:creationId xmlns:p14="http://schemas.microsoft.com/office/powerpoint/2010/main" val="37768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16016" y="1196752"/>
            <a:ext cx="37618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Ministério de Comunicação demanda o apoio de cada membro leigo, cada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obreiro da igreja e cada instituição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denominacional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630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1" y="692696"/>
            <a:ext cx="44587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Departamento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Comunicação promove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uso de um consistente programa de relações públicas 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todas as modernas técnicas de comunicação, tecnologias sustentáveis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mídia na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propagação do evangelho. A igreja deve eleger um secretário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comunicação e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quando necessário, uma comissão de comunicação.</a:t>
            </a:r>
          </a:p>
        </p:txBody>
      </p:sp>
    </p:spTree>
    <p:extLst>
      <p:ext uri="{BB962C8B-B14F-4D97-AF65-F5344CB8AC3E}">
        <p14:creationId xmlns:p14="http://schemas.microsoft.com/office/powerpoint/2010/main" val="421868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55976" y="836712"/>
            <a:ext cx="41938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“Precisamos empregar todo meio razoável de levar a luz ao povo. Que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impressora seja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usada, e que se utilizem todos os meios de publicidade para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chamar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atenção quanto ao trabalho” (Testemunhos Para a Igreja, v. 6, p. 36).</a:t>
            </a:r>
          </a:p>
        </p:txBody>
      </p:sp>
    </p:spTree>
    <p:extLst>
      <p:ext uri="{BB962C8B-B14F-4D97-AF65-F5344CB8AC3E}">
        <p14:creationId xmlns:p14="http://schemas.microsoft.com/office/powerpoint/2010/main" val="136760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2" y="1196752"/>
            <a:ext cx="41938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“Serão elaborados meios para alcançar as pessoas. Alguns dos métodos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usados nesta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obra serão diferentes dos que foram usados no passado” (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Evangelismo, p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105).</a:t>
            </a:r>
          </a:p>
        </p:txBody>
      </p:sp>
    </p:spTree>
    <p:extLst>
      <p:ext uri="{BB962C8B-B14F-4D97-AF65-F5344CB8AC3E}">
        <p14:creationId xmlns:p14="http://schemas.microsoft.com/office/powerpoint/2010/main" val="6010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887790"/>
            <a:ext cx="374441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“Agora vos rogamos, irmãos, que </a:t>
            </a:r>
            <a:r>
              <a:rPr lang="pt-B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acateis com 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apreço os que trabalham entre vós e os que vos presidem no Senhor e vos</a:t>
            </a:r>
          </a:p>
          <a:p>
            <a:pPr algn="ctr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admoestam; e que os tenhais com amor em máxima consideração, por causa </a:t>
            </a:r>
            <a:r>
              <a:rPr lang="pt-BR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trabalho 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que realizam. Vivei em paz uns com os outros” (1Ts 5:12, 13; ver também</a:t>
            </a:r>
          </a:p>
          <a:p>
            <a:pPr algn="ctr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1Tm 5:17; </a:t>
            </a: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13:7, 17).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Respeito aos Pastores e Oficiais</a:t>
            </a:r>
          </a:p>
        </p:txBody>
      </p:sp>
    </p:spTree>
    <p:extLst>
      <p:ext uri="{BB962C8B-B14F-4D97-AF65-F5344CB8AC3E}">
        <p14:creationId xmlns:p14="http://schemas.microsoft.com/office/powerpoint/2010/main" val="35473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83968" y="1628800"/>
            <a:ext cx="41842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diretor de comunicação deve ter habilidade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se relacionar bem com as pessoas e representar dignamente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igreja; bom‑senso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boa organização, eficiência para redigir e disposição para cumprir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compromissos.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de Comunicação</a:t>
            </a:r>
          </a:p>
        </p:txBody>
      </p:sp>
    </p:spTree>
    <p:extLst>
      <p:ext uri="{BB962C8B-B14F-4D97-AF65-F5344CB8AC3E}">
        <p14:creationId xmlns:p14="http://schemas.microsoft.com/office/powerpoint/2010/main" val="207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196752"/>
            <a:ext cx="46883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Ele reúne e divulga notícias na mídia local, coopera com o diretor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comunicação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Associação e apresenta relatórios periódicos à reunião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administrativa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igreja. O diretor do Departamento de Comunicação da Associação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provê orientação e ajuda adequadas para os diretores de comunicação das igrejas.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de Comunicação</a:t>
            </a:r>
          </a:p>
        </p:txBody>
      </p:sp>
    </p:spTree>
    <p:extLst>
      <p:ext uri="{BB962C8B-B14F-4D97-AF65-F5344CB8AC3E}">
        <p14:creationId xmlns:p14="http://schemas.microsoft.com/office/powerpoint/2010/main" val="313642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988840"/>
            <a:ext cx="43867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pastor, que é o principal responsável pelo programa de comunicação 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igreja, trabalhará em estreita ligação, como conselheiro, com o diretor e com 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Comissão de Comunicação.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de Comunicação</a:t>
            </a:r>
          </a:p>
        </p:txBody>
      </p:sp>
    </p:spTree>
    <p:extLst>
      <p:ext uri="{BB962C8B-B14F-4D97-AF65-F5344CB8AC3E}">
        <p14:creationId xmlns:p14="http://schemas.microsoft.com/office/powerpoint/2010/main" val="15691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916832"/>
            <a:ext cx="44819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Qualquer departamento ou organização da igreja pode designar um indivíduo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fornecer informações sobre as principais atividades de seu departamento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ao diretor de Comunicação ou à Comissão de Comunicação.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de Comunicação</a:t>
            </a:r>
          </a:p>
        </p:txBody>
      </p:sp>
    </p:spTree>
    <p:extLst>
      <p:ext uri="{BB962C8B-B14F-4D97-AF65-F5344CB8AC3E}">
        <p14:creationId xmlns:p14="http://schemas.microsoft.com/office/powerpoint/2010/main" val="155388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412776"/>
            <a:ext cx="41218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igrejas grandes, uma comissão de comunicação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poderá lidar mais adequadamente com muitas facetas do programa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relações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públicas e de comunicação. A igreja elege essa comissão e o diretor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comunicação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atua como seu presidente.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de Comunicação</a:t>
            </a:r>
          </a:p>
        </p:txBody>
      </p:sp>
    </p:spTree>
    <p:extLst>
      <p:ext uri="{BB962C8B-B14F-4D97-AF65-F5344CB8AC3E}">
        <p14:creationId xmlns:p14="http://schemas.microsoft.com/office/powerpoint/2010/main" val="17152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9367" y="1700808"/>
            <a:ext cx="37618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membros da comissão podem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receber atribuições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específicas na área da comunicação, tais como: lidar com a imprensa,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produtores de mídia e internet e com a mídia interna 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de Comunicação</a:t>
            </a:r>
          </a:p>
        </p:txBody>
      </p:sp>
    </p:spTree>
    <p:extLst>
      <p:ext uri="{BB962C8B-B14F-4D97-AF65-F5344CB8AC3E}">
        <p14:creationId xmlns:p14="http://schemas.microsoft.com/office/powerpoint/2010/main" val="1240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4265" y="1916832"/>
            <a:ext cx="40498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 houver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instituição da igreja na área, um membro de Relações Públicas ou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pessoal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comunicação dessa instituição deve ser convidado a participar da comissão.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de Comunicação</a:t>
            </a:r>
          </a:p>
        </p:txBody>
      </p:sp>
    </p:spTree>
    <p:extLst>
      <p:ext uri="{BB962C8B-B14F-4D97-AF65-F5344CB8AC3E}">
        <p14:creationId xmlns:p14="http://schemas.microsoft.com/office/powerpoint/2010/main" val="259664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412776"/>
            <a:ext cx="49685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 várias igrejas em uma área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decidem estabelecer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comissão central de comunicação, o diretor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comunicação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cada igreja deve ser membro e deve trabalhar em harmonia com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qualquer plano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geral que coordene adequadamente o manuseio das notícias e 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outras atividades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das igrejas envolvidas.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Central de Comunicação</a:t>
            </a:r>
          </a:p>
        </p:txBody>
      </p:sp>
    </p:spTree>
    <p:extLst>
      <p:ext uri="{BB962C8B-B14F-4D97-AF65-F5344CB8AC3E}">
        <p14:creationId xmlns:p14="http://schemas.microsoft.com/office/powerpoint/2010/main" val="421802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94400" y="1556792"/>
            <a:ext cx="40987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organização dessa comissão será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iniciativa 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diretor de comunicação da Associação. As reuniões da comissão central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serão convocadas e presididas por alguém escolhido pelo grupo.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Central de Comunicação</a:t>
            </a:r>
          </a:p>
        </p:txBody>
      </p:sp>
    </p:spTree>
    <p:extLst>
      <p:ext uri="{BB962C8B-B14F-4D97-AF65-F5344CB8AC3E}">
        <p14:creationId xmlns:p14="http://schemas.microsoft.com/office/powerpoint/2010/main" val="14603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656445"/>
            <a:ext cx="6768752" cy="1034349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44983" y="2420888"/>
            <a:ext cx="6624736" cy="1015663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</a:t>
            </a:r>
          </a:p>
        </p:txBody>
      </p:sp>
    </p:spTree>
    <p:extLst>
      <p:ext uri="{BB962C8B-B14F-4D97-AF65-F5344CB8AC3E}">
        <p14:creationId xmlns:p14="http://schemas.microsoft.com/office/powerpoint/2010/main" val="37390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23728" y="1408708"/>
            <a:ext cx="62082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“Os crentes de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Tessalônica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foram muito incomodados por homens que chegaram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seu meio com opiniões e doutrinas fanáticas. Alguns andavam ‘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desordenadamente, não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trabalhando, [...] fazendo coisas vãs’ (2Ts 3:11).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Respeito aos Pastores e Oficiais</a:t>
            </a:r>
          </a:p>
        </p:txBody>
      </p:sp>
    </p:spTree>
    <p:extLst>
      <p:ext uri="{BB962C8B-B14F-4D97-AF65-F5344CB8AC3E}">
        <p14:creationId xmlns:p14="http://schemas.microsoft.com/office/powerpoint/2010/main" val="16509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2132856"/>
            <a:ext cx="41938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entidades da igreja operam escolas desde os níveis infantis básicos até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universidade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com o propósito de transmitir aos alunos os ideais, crenças,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atitudes, valores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hábitos e costumes da igreja.</a:t>
            </a:r>
          </a:p>
        </p:txBody>
      </p:sp>
    </p:spTree>
    <p:extLst>
      <p:ext uri="{BB962C8B-B14F-4D97-AF65-F5344CB8AC3E}">
        <p14:creationId xmlns:p14="http://schemas.microsoft.com/office/powerpoint/2010/main" val="196768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2" y="1916832"/>
            <a:ext cx="4481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base, os meios e o alvo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educação adventista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são o verdadeiro conhecimento de Deus, o companheirismo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comunhão com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Ele no estudo e no serviço, e semelhança com Ele no desenvolvimento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caráter.</a:t>
            </a:r>
          </a:p>
        </p:txBody>
      </p:sp>
    </p:spTree>
    <p:extLst>
      <p:ext uri="{BB962C8B-B14F-4D97-AF65-F5344CB8AC3E}">
        <p14:creationId xmlns:p14="http://schemas.microsoft.com/office/powerpoint/2010/main" val="180988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844824"/>
            <a:ext cx="41938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elege um diretor de educação para promover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gerar apoio para a educação cristã. O diretor é membro da Comissão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Diretiva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Associação Lar e Educação e atua em cooperação com essa associação.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de Educação</a:t>
            </a:r>
          </a:p>
        </p:txBody>
      </p:sp>
    </p:spTree>
    <p:extLst>
      <p:ext uri="{BB962C8B-B14F-4D97-AF65-F5344CB8AC3E}">
        <p14:creationId xmlns:p14="http://schemas.microsoft.com/office/powerpoint/2010/main" val="16993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412776"/>
            <a:ext cx="46259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igreja com escola deve organizar a Associação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Lar e Escola. O propósito dela é prover educação para os pais e unir os esforços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família, da escola e da igreja em prover educação cristã para as crianças. Pais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alunos, patronos da escola e membros da igreja devem ser incentivados a ser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membros ativos da associação.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Associação Lar e Escola</a:t>
            </a:r>
          </a:p>
        </p:txBody>
      </p:sp>
    </p:spTree>
    <p:extLst>
      <p:ext uri="{BB962C8B-B14F-4D97-AF65-F5344CB8AC3E}">
        <p14:creationId xmlns:p14="http://schemas.microsoft.com/office/powerpoint/2010/main" val="27793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2" y="1412776"/>
            <a:ext cx="46979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dirigentes da Associação Lar e Escola devem ser constituídos por: diretor,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diretor-assistente, secretário-tesoureiro, bibliotecário e o diretor de Educação da igreja (ver p. 184). Para haver continuidade, alguns desses oficiais devem ser eleitos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um segundo mandato. Todos devem ser membros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Associação Lar e Escola</a:t>
            </a:r>
          </a:p>
        </p:txBody>
      </p:sp>
    </p:spTree>
    <p:extLst>
      <p:ext uri="{BB962C8B-B14F-4D97-AF65-F5344CB8AC3E}">
        <p14:creationId xmlns:p14="http://schemas.microsoft.com/office/powerpoint/2010/main" val="4722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2990" y="1916832"/>
            <a:ext cx="43378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diretor da associação deve ser um membro bem-sucedido na obra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formação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crianças, ter a mente aberta para novas ideias e crer na importância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Educação Cristã.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Associação Lar e Escola</a:t>
            </a:r>
          </a:p>
        </p:txBody>
      </p:sp>
    </p:spTree>
    <p:extLst>
      <p:ext uri="{BB962C8B-B14F-4D97-AF65-F5344CB8AC3E}">
        <p14:creationId xmlns:p14="http://schemas.microsoft.com/office/powerpoint/2010/main" val="2200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2074" y="980728"/>
            <a:ext cx="53363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secretário-tesoureiro guarda os relatórios da associação e os apresenta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ao diretor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Departamento de Educação da Associação no começo e no fim 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ano escolar. Os fundos da associação são encaminhados para o tesoureiro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igreja/escola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mantidos em uma conta separada e revisados de acordo com 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regulamentos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denominacionais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63888" y="404664"/>
            <a:ext cx="518457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Associação Lar e Escola</a:t>
            </a:r>
          </a:p>
        </p:txBody>
      </p:sp>
    </p:spTree>
    <p:extLst>
      <p:ext uri="{BB962C8B-B14F-4D97-AF65-F5344CB8AC3E}">
        <p14:creationId xmlns:p14="http://schemas.microsoft.com/office/powerpoint/2010/main" val="3402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1844824"/>
            <a:ext cx="38338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corpo administrativo de toda Escola Fundamental mantida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por uma igreja deve ser constituído por um conselho escolar eleito pela igreja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uma comissão escolar escolhida pela Comissão 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13331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700808"/>
            <a:ext cx="4553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Desse modo, esse corpo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poderá ser um conselho escolar independente, ou a própria Comissão da Igreja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uma comissão escolar apontada pela Comissão da Igreja para esse propósito.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Livro de Regulamentos da Divisão apresenta as funções do Conselho Escolar.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424770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052735"/>
            <a:ext cx="48965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membros do conselho escolar devem ser escolhidos com base em sua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consagração, fé e lealdade aos princípios da Educação Cristã, bom-senso e tato,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experiência em assuntos da escola e equilíbrio e habilidade na área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finanças. Devem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aceitar os regulamentos e recomendações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denominacionais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sobre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educação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estar dispostos a segui-los.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284230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4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11960" y="1340768"/>
            <a:ext cx="40932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havia sido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devidamente organizada, e seus oficiais tinham sido designados a fim de agir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como pastores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diáconos. Porque havia alguns rebeldes e impetuosos, que recusavam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sujeitar-se aos que exerciam os cargos de autoridade na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Respeito aos Pastores e Oficiais</a:t>
            </a:r>
          </a:p>
        </p:txBody>
      </p:sp>
    </p:spTree>
    <p:extLst>
      <p:ext uri="{BB962C8B-B14F-4D97-AF65-F5344CB8AC3E}">
        <p14:creationId xmlns:p14="http://schemas.microsoft.com/office/powerpoint/2010/main" val="415848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2060848"/>
            <a:ext cx="45539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Onde duas ou mais igrejas se unem para administrar o que se conhece como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escola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multiconstituída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o corpo administrativo deve ser formado a partir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das duas igrejas envolvidas.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26014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2060848"/>
            <a:ext cx="43378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 ou mais membros do conselho escolar devem ser escolhidos dentre 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membros da Comissão da Igreja, a fim de que o conselho esteja estreitamente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ligado à comissão.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29775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772816"/>
            <a:ext cx="46259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pastor deve ser membro do Conselho Escolar. Se a escola é administrada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 mais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uma igreja, geralmente os pastores das igrejas envolvidas são membros.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escolas de Ensino Fundamental, o diretor da escola deve ser membro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conselho.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79384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412776"/>
            <a:ext cx="41218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Alguns dos membros do conselho podem ser pais de alunos da escola,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tal maneira que a comissão possa ganhar com os pontos de vista e conselhos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dos pais, resultantes de sua observação acurada e experiência.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285624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412776"/>
            <a:ext cx="43378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oficiais do conselho escolar incluem um presidente e um secretário. Se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escola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mantida por uma só igreja, a igreja elege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presidente. 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conselhos escolares de escola mantida por mais de uma igreja, são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acrescentados os seguintes oficiais: um tesoureiro, um vice-presidente e um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secretário associado.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77081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1014" y="1268760"/>
            <a:ext cx="47699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sua primeira reunião após a eleição, um conselho escolar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conjunto elege seu próprio presidente dentre seus membros. Na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eventualidade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não ser possível um acordo entre as igrejas, a escolha será feita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pela Comissão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Educação ou pela Comissão Diretiva da Associação.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diretor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escola geralmente é apontado como secretário do conselho.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7236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9342" y="2276872"/>
            <a:ext cx="43378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Qualquer voto de um conselho escolar conjunto que envolva obrigações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financeiras para as igrejas mantenedoras deve ser submetido às suas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respectivas comissões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aprovação.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33964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2" y="1052736"/>
            <a:ext cx="8010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Onde um conselho escolar independente é eleito, um desses dois planos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 ser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seguido para definir a data e a duração de sua vigência: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220642" y="2406312"/>
            <a:ext cx="7383806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Todos 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membros podem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 eleitos no fim do ano-calendário ou fiscal e atuarão por um ano;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39522" y="2263549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1</a:t>
            </a:r>
            <a:endParaRPr lang="pt-BR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220642" y="3388060"/>
            <a:ext cx="7383806" cy="193899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membros do primeiro conselho podem ser escolhidos para períodos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um, dois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três anos respectivamente, e os novos membros escolhidos a cada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ano subsequente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um período de três anos.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39522" y="3245297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2</a:t>
            </a:r>
            <a:endParaRPr lang="pt-BR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018" y="1700808"/>
            <a:ext cx="46979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objetivo desse plano é ter um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núcleo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membros experientes no conselho para assegurar a continuidade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filosofia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trabalho. Quando são preenchidas vagas que surgem durante um mandato,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novos membros servem durante o tempo que resta do mandato original.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21172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83696" y="1916832"/>
            <a:ext cx="36081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conselho escolar deve se reunir em tempo e lugar regulares, pelo menos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vez por mês, durante o ano escolar.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3796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2" y="1203215"/>
            <a:ext cx="491213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Não somente se arrogavam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direito de exercer o juízo pessoal mas o de impor publicamente suas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opiniões à igreja. Em vista disto, Paulo chamou a atenção dos tessalonicenses para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respeito e a consideração devidos aos que haviam sido escolhidos para ocupar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cargos de autoridade na igreja” (Atos dos Apóstolos, p. 261, 262).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Respeito aos Pastores e Oficiais</a:t>
            </a:r>
          </a:p>
        </p:txBody>
      </p:sp>
    </p:spTree>
    <p:extLst>
      <p:ext uri="{BB962C8B-B14F-4D97-AF65-F5344CB8AC3E}">
        <p14:creationId xmlns:p14="http://schemas.microsoft.com/office/powerpoint/2010/main" val="25800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1124744"/>
            <a:ext cx="4962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presidente do conselho convoca reuniões, preside, toma providências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que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votos da comissão sejam cumpridos e endossa todas as ordens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pagamento emitidas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pelo secretário. O presidente é membro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officio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da Comissão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Inspeção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Escola Fundamental, a qual inspeciona e avalia a escola e suas atividades.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6996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2060848"/>
            <a:ext cx="42970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secretário mantém uma ata permanente das reuniões, autoriza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pagamento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contas e obrigações e entrega as correspondências ao Conselho Escolar.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34080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7633" y="1988840"/>
            <a:ext cx="46979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Onde apenas uma igreja mantém uma escola, o trabalho do tesoureiro é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normalmente conduzido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pelo tesoureiro da igreja ou um tesoureiro-assistente 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igreja, o qual recebe as mensalidades escolares e outros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valores...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332206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2" y="1412776"/>
            <a:ext cx="44819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...desembolsa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dinheiro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sob a ordem do secretário (endossada pelo presidente), conserva cuidadoso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controle contábil de todas as transferências, e a cada reunião mensal apresenta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 relatório detalhado ao conselho. Em um conselho escolar conjunto, um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tesoureiro é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apontado pelo conselho unido.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Escolar</a:t>
            </a:r>
          </a:p>
        </p:txBody>
      </p:sp>
    </p:spTree>
    <p:extLst>
      <p:ext uri="{BB962C8B-B14F-4D97-AF65-F5344CB8AC3E}">
        <p14:creationId xmlns:p14="http://schemas.microsoft.com/office/powerpoint/2010/main" val="1417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656445"/>
            <a:ext cx="6768752" cy="2140707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44983" y="2420888"/>
            <a:ext cx="6624736" cy="1938992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da Família</a:t>
            </a:r>
          </a:p>
        </p:txBody>
      </p:sp>
    </p:spTree>
    <p:extLst>
      <p:ext uri="{BB962C8B-B14F-4D97-AF65-F5344CB8AC3E}">
        <p14:creationId xmlns:p14="http://schemas.microsoft.com/office/powerpoint/2010/main" val="2389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2492896"/>
            <a:ext cx="36178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objetivo do Ministério da Família é fortalecer o casamento e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família.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família foi constituída por criação divina, com o casamento no seu centro.</a:t>
            </a:r>
          </a:p>
        </p:txBody>
      </p:sp>
    </p:spTree>
    <p:extLst>
      <p:ext uri="{BB962C8B-B14F-4D97-AF65-F5344CB8AC3E}">
        <p14:creationId xmlns:p14="http://schemas.microsoft.com/office/powerpoint/2010/main" val="15558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2" y="1412776"/>
            <a:ext cx="38338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Como é o principal ambiente em que são aprendidos os valores e é desenvolvida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capacidade para uma comunhão íntima com Deus e com as outras pessoas, seu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bem-estar é vital para a missão da igreja de fazer discípulos.</a:t>
            </a:r>
          </a:p>
        </p:txBody>
      </p:sp>
    </p:spTree>
    <p:extLst>
      <p:ext uri="{BB962C8B-B14F-4D97-AF65-F5344CB8AC3E}">
        <p14:creationId xmlns:p14="http://schemas.microsoft.com/office/powerpoint/2010/main" val="333832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6479" y="2060848"/>
            <a:ext cx="44819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Ministério da Família reforça os ensinos bíblicos relativos à família e ergue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ideais de Deus para a vida familiar. Ao mesmo tempo, propicia uma compreensão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ruptura experimentada por indivíduos e famílias em um mundo caído.</a:t>
            </a:r>
          </a:p>
        </p:txBody>
      </p:sp>
    </p:spTree>
    <p:extLst>
      <p:ext uri="{BB962C8B-B14F-4D97-AF65-F5344CB8AC3E}">
        <p14:creationId xmlns:p14="http://schemas.microsoft.com/office/powerpoint/2010/main" val="116343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2" y="1412776"/>
            <a:ext cx="448191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departamento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procura possibilitar a compreensão, a unidade e o amor no lar e na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família de Deus. Promove a reconciliação entre as gerações prometida na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mensagem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Elias, registrada em Malaquias 4:5, 6, e oferece esperança e apoio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àqueles que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têm sido feridos por abuso, disfunção familiar e relacionamentos rompidos.</a:t>
            </a:r>
          </a:p>
        </p:txBody>
      </p:sp>
    </p:spTree>
    <p:extLst>
      <p:ext uri="{BB962C8B-B14F-4D97-AF65-F5344CB8AC3E}">
        <p14:creationId xmlns:p14="http://schemas.microsoft.com/office/powerpoint/2010/main" val="37425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2" y="2060848"/>
            <a:ext cx="44819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Provê oportunidades de crescimento nos relacionamentos mediante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educação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enriquecimento da vida familiar. Indivíduos, casais e famílias são auxiliados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beneficiar-se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aconselhamento profissional, quando necessário.</a:t>
            </a:r>
          </a:p>
        </p:txBody>
      </p:sp>
    </p:spTree>
    <p:extLst>
      <p:ext uri="{BB962C8B-B14F-4D97-AF65-F5344CB8AC3E}">
        <p14:creationId xmlns:p14="http://schemas.microsoft.com/office/powerpoint/2010/main" val="420460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6526" y="1844824"/>
            <a:ext cx="73604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“Os que ocupam posição de responsabilidade na igreja podem ter faltas semelhantes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às de outras pessoas, e podem errar em suas decisões; não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obstante, a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igreja de Cristo na Terra investiu-os de uma autoridade que não pode ser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levemente avaliada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pt-BR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Testemunhos Para a Igreja, v. 4, p. 17).</a:t>
            </a:r>
          </a:p>
        </p:txBody>
      </p:sp>
    </p:spTree>
    <p:extLst>
      <p:ext uri="{BB962C8B-B14F-4D97-AF65-F5344CB8AC3E}">
        <p14:creationId xmlns:p14="http://schemas.microsoft.com/office/powerpoint/2010/main" val="155051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8156" y="1268760"/>
            <a:ext cx="448191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Ministério da Família na igreja local está focalizado na orientação pré‑conjugal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casais, em programas de fortalecimento do matrimônio e na educação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pais. Ministrar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às famílias inclui também dar atenção às necessidades especiais de pais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mães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solteiros, famílias com padrastos e madrastas e o evangelismo de família a família.</a:t>
            </a:r>
          </a:p>
        </p:txBody>
      </p:sp>
    </p:spTree>
    <p:extLst>
      <p:ext uri="{BB962C8B-B14F-4D97-AF65-F5344CB8AC3E}">
        <p14:creationId xmlns:p14="http://schemas.microsoft.com/office/powerpoint/2010/main" val="149482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9227" y="1988840"/>
            <a:ext cx="74888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“Nossa obra para Cristo deve começar com a família, no lar. [...] Não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existe campo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missionário mais importante do que esse. [...] Muitos descuidaram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vergonhosamente desse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campo do lar, e é tempo de lançar mão dos recursos e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remédios divinos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para corrigir esse mal” </a:t>
            </a:r>
            <a:endParaRPr lang="pt-BR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Testemunhos Para a Igreja, v. 6, p. 429, 430).</a:t>
            </a:r>
          </a:p>
        </p:txBody>
      </p:sp>
    </p:spTree>
    <p:extLst>
      <p:ext uri="{BB962C8B-B14F-4D97-AF65-F5344CB8AC3E}">
        <p14:creationId xmlns:p14="http://schemas.microsoft.com/office/powerpoint/2010/main" val="150734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1124744"/>
            <a:ext cx="7578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“Deus pretende que as famílias da Terra sejam um símbolo da família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Céu. 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lares cristãos, estabelecidos e mantidos conforme o plano de Deus,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contam‑se entre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seus meios mais eficazes para a formação do caráter cristão e para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avanço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sua obra” (ibid., v. 6, p. 430).</a:t>
            </a:r>
          </a:p>
        </p:txBody>
      </p:sp>
    </p:spTree>
    <p:extLst>
      <p:ext uri="{BB962C8B-B14F-4D97-AF65-F5344CB8AC3E}">
        <p14:creationId xmlns:p14="http://schemas.microsoft.com/office/powerpoint/2010/main" val="134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2" y="548680"/>
            <a:ext cx="44819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“A missão do lar estende-se para além do círculo de seus membros.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[...] Muito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mais poderosa que qualquer sermão pregado é a influência de um verdadeiro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lar, no coração e na vida”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Ciência do Bom Viver, p. 352).</a:t>
            </a:r>
          </a:p>
        </p:txBody>
      </p:sp>
    </p:spTree>
    <p:extLst>
      <p:ext uri="{BB962C8B-B14F-4D97-AF65-F5344CB8AC3E}">
        <p14:creationId xmlns:p14="http://schemas.microsoft.com/office/powerpoint/2010/main" val="217694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628800"/>
            <a:ext cx="44819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pessoa ou um casal (ver p.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158-160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definição de casamento da igreja) pode ser eleito para servir como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diretor 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Ministério da Família. Essa(s) pessoa(s) deve(m) formar fortes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crescentes relacionamentos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familiares e demonstrar sincero interesse em promover o bem‑estar de todas as famílias.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da Família</a:t>
            </a:r>
          </a:p>
        </p:txBody>
      </p:sp>
    </p:spTree>
    <p:extLst>
      <p:ext uri="{BB962C8B-B14F-4D97-AF65-F5344CB8AC3E}">
        <p14:creationId xmlns:p14="http://schemas.microsoft.com/office/powerpoint/2010/main" val="9282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143" y="1844824"/>
            <a:ext cx="44819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ser eficiente, o diretor do Ministério da Família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 ter uma compreensão do plano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redentivo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de Deus para poder lidar com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rupturas de relacionamentos que o pecado trouxe.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da Família</a:t>
            </a:r>
          </a:p>
        </p:txBody>
      </p:sp>
    </p:spTree>
    <p:extLst>
      <p:ext uri="{BB962C8B-B14F-4D97-AF65-F5344CB8AC3E}">
        <p14:creationId xmlns:p14="http://schemas.microsoft.com/office/powerpoint/2010/main" val="307717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988840"/>
            <a:ext cx="4481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Esse líder também deverá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manter apropriada confidência e saber quando e como encorajar indivíduos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situações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críticas a buscar aconselhamento profissional.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da Família</a:t>
            </a:r>
          </a:p>
        </p:txBody>
      </p:sp>
    </p:spTree>
    <p:extLst>
      <p:ext uri="{BB962C8B-B14F-4D97-AF65-F5344CB8AC3E}">
        <p14:creationId xmlns:p14="http://schemas.microsoft.com/office/powerpoint/2010/main" val="6120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46838" y="1916832"/>
            <a:ext cx="4481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da Igreja pode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estabelecer uma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comissão do Ministério da Família presidida pelo diretor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Ministério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Família.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 Ministério da Família</a:t>
            </a:r>
          </a:p>
        </p:txBody>
      </p:sp>
    </p:spTree>
    <p:extLst>
      <p:ext uri="{BB962C8B-B14F-4D97-AF65-F5344CB8AC3E}">
        <p14:creationId xmlns:p14="http://schemas.microsoft.com/office/powerpoint/2010/main" val="19575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656445"/>
            <a:ext cx="6768752" cy="2140707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44983" y="2420888"/>
            <a:ext cx="6624736" cy="1938992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de Saúde</a:t>
            </a:r>
          </a:p>
        </p:txBody>
      </p:sp>
    </p:spTree>
    <p:extLst>
      <p:ext uri="{BB962C8B-B14F-4D97-AF65-F5344CB8AC3E}">
        <p14:creationId xmlns:p14="http://schemas.microsoft.com/office/powerpoint/2010/main" val="6437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67944" y="1196752"/>
            <a:ext cx="44819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crê que é sua responsabilidade tornar Cristo conhecido ao mundo 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isso inclui uma obrigação moral de preservar a dignidade humana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promovendo excelentes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níveis de saúde física,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mental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espiritual.</a:t>
            </a:r>
          </a:p>
        </p:txBody>
      </p:sp>
    </p:spTree>
    <p:extLst>
      <p:ext uri="{BB962C8B-B14F-4D97-AF65-F5344CB8AC3E}">
        <p14:creationId xmlns:p14="http://schemas.microsoft.com/office/powerpoint/2010/main" val="348039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36325" y="1772816"/>
            <a:ext cx="49121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Encontramos em muitos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lugares homens que foram postos à pressa em cargos de responsabilidade como anciãos de igrejas, quando não se achavam habilitados para ocupar tal posição.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Não têm o devido domínio de si mesmos. Não exercem boa influência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 Deve Haver Pressa na Escolha dos Oficiais</a:t>
            </a:r>
          </a:p>
        </p:txBody>
      </p:sp>
    </p:spTree>
    <p:extLst>
      <p:ext uri="{BB962C8B-B14F-4D97-AF65-F5344CB8AC3E}">
        <p14:creationId xmlns:p14="http://schemas.microsoft.com/office/powerpoint/2010/main" val="30198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5936" y="417437"/>
            <a:ext cx="44819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Além de ministrar aos enfermos, esta responsabilidade se estende à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prevenção das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doenças por meio de uma eficiente educação sanitária e liderança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 promoção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uma ótima saúde, livre do fumo, álcool, outras drogas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alimentos imundos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Quando possível, os membros da igreja devem ser incentivados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seguir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dieta essencialmente vegetariana.</a:t>
            </a:r>
          </a:p>
        </p:txBody>
      </p:sp>
    </p:spTree>
    <p:extLst>
      <p:ext uri="{BB962C8B-B14F-4D97-AF65-F5344CB8AC3E}">
        <p14:creationId xmlns:p14="http://schemas.microsoft.com/office/powerpoint/2010/main" val="418987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62494" y="1130372"/>
            <a:ext cx="49859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planejar e promover um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eficaz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a igreja elege um diretor do Ministério de Saúde e, se necessário, um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diretor associado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Esse líder deve ser uma pessoa bem orientada no assunto e ter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interesse 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promover os padrões de vida saudável da igreja entre os membros e na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comunidade, por meio de programas de saúde dirigidos pela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de Saúde</a:t>
            </a:r>
          </a:p>
        </p:txBody>
      </p:sp>
    </p:spTree>
    <p:extLst>
      <p:ext uri="{BB962C8B-B14F-4D97-AF65-F5344CB8AC3E}">
        <p14:creationId xmlns:p14="http://schemas.microsoft.com/office/powerpoint/2010/main" val="13470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61569" y="1412776"/>
            <a:ext cx="45947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 ser capaz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selecionar programas e informações que representem os ideais e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filosofia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e de integrá-los em um testemunho espiritual e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físico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eficaz.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de Saúde</a:t>
            </a:r>
          </a:p>
        </p:txBody>
      </p:sp>
    </p:spTree>
    <p:extLst>
      <p:ext uri="{BB962C8B-B14F-4D97-AF65-F5344CB8AC3E}">
        <p14:creationId xmlns:p14="http://schemas.microsoft.com/office/powerpoint/2010/main" val="38298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340768"/>
            <a:ext cx="47409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Quando for praticável, a igreja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poderá organizar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 conselho para prover liderança, tanto para os membros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quanto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comunidade, no campo da vida saudável, em ação conjunta para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conquista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pessoas, mediante um programa viável de saúde e temperança e ênfase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espiritual.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do Ministério de Saúde</a:t>
            </a:r>
          </a:p>
        </p:txBody>
      </p:sp>
    </p:spTree>
    <p:extLst>
      <p:ext uri="{BB962C8B-B14F-4D97-AF65-F5344CB8AC3E}">
        <p14:creationId xmlns:p14="http://schemas.microsoft.com/office/powerpoint/2010/main" val="6139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91880" y="1340768"/>
            <a:ext cx="52550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conselho, em colaboração com a Comissão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Ministério Pessoal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deve conduzir um cronograma de atividades do Ministério de Saúde que incluam programas como: cursos para deixar de fumar, cursos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culinária, classes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saúde, programas de controle do estresse e outros eventos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correlatos. Se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preferir não atuar como presidente, o pastor deve ser membro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officio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do Ministério de Saúde</a:t>
            </a:r>
          </a:p>
        </p:txBody>
      </p:sp>
    </p:spTree>
    <p:extLst>
      <p:ext uri="{BB962C8B-B14F-4D97-AF65-F5344CB8AC3E}">
        <p14:creationId xmlns:p14="http://schemas.microsoft.com/office/powerpoint/2010/main" val="13826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62567" y="1412776"/>
            <a:ext cx="4585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algumas regiões,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pode-se organizar Ministério de Saúde ou Sociedade de Temperança como uma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entidade independente, distinta das organizações da igreja. O diretor do Ministério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Saúde da Associação deve ser incluído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 estabelecimento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tal entidade.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de Saúde ou Sociedade de Temperança</a:t>
            </a:r>
          </a:p>
        </p:txBody>
      </p:sp>
    </p:spTree>
    <p:extLst>
      <p:ext uri="{BB962C8B-B14F-4D97-AF65-F5344CB8AC3E}">
        <p14:creationId xmlns:p14="http://schemas.microsoft.com/office/powerpoint/2010/main" val="16662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988840"/>
            <a:ext cx="49859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oferta completa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será enviada para a Associação a fim de ser distribuída de acordo com os regulamentos.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Mediante uma solicitação da igreja à Associação, até 25% da oferta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recebida na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pode ser revertida para os programas do Ministério de Saúde 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Mundial do Sábado Pró-Ministério de Saúde</a:t>
            </a:r>
          </a:p>
        </p:txBody>
      </p:sp>
    </p:spTree>
    <p:extLst>
      <p:ext uri="{BB962C8B-B14F-4D97-AF65-F5344CB8AC3E}">
        <p14:creationId xmlns:p14="http://schemas.microsoft.com/office/powerpoint/2010/main" val="238494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3216751"/>
            <a:ext cx="6768752" cy="788313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62774" y="2708920"/>
            <a:ext cx="6624736" cy="1015663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Música</a:t>
            </a:r>
          </a:p>
        </p:txBody>
      </p:sp>
    </p:spTree>
    <p:extLst>
      <p:ext uri="{BB962C8B-B14F-4D97-AF65-F5344CB8AC3E}">
        <p14:creationId xmlns:p14="http://schemas.microsoft.com/office/powerpoint/2010/main" val="287238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844824"/>
            <a:ext cx="4985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tomará grande cuidado na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seleção dos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líderes da música, escolhendo apenas aqueles que são inteiramente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consagrados e que provejam música adequada para todos os cultos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reuniões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igreja. Música secular ou de natureza duvidosa nunca deve ser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introduzida 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nossos cultos.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Seleção de Diretores de Música</a:t>
            </a:r>
          </a:p>
        </p:txBody>
      </p:sp>
    </p:spTree>
    <p:extLst>
      <p:ext uri="{BB962C8B-B14F-4D97-AF65-F5344CB8AC3E}">
        <p14:creationId xmlns:p14="http://schemas.microsoft.com/office/powerpoint/2010/main" val="19324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2204864"/>
            <a:ext cx="4193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diretores de música devem trabalhar lado a lado com o pastor ou com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anciãos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fim de que as músicas selecionadas estejam relacionadas com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tema 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sermão.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Seleção de Diretores de Música</a:t>
            </a:r>
          </a:p>
        </p:txBody>
      </p:sp>
    </p:spTree>
    <p:extLst>
      <p:ext uri="{BB962C8B-B14F-4D97-AF65-F5344CB8AC3E}">
        <p14:creationId xmlns:p14="http://schemas.microsoft.com/office/powerpoint/2010/main" val="21340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67944" y="1772816"/>
            <a:ext cx="45043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igrejas se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acham continuamente perturbadas em consequência do caráter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defeituoso dos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dirigentes. As mãos foram muito precipitadamente impostas sobre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esses homens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” (ibid., v. 4, p. 406, 407; ver também v. 5, p. 617; 1Tm 5:22).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 Deve Haver Pressa na Escolha dos Oficiais</a:t>
            </a:r>
          </a:p>
        </p:txBody>
      </p:sp>
    </p:spTree>
    <p:extLst>
      <p:ext uri="{BB962C8B-B14F-4D97-AF65-F5344CB8AC3E}">
        <p14:creationId xmlns:p14="http://schemas.microsoft.com/office/powerpoint/2010/main" val="33833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2276872"/>
            <a:ext cx="49859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Ele estará sob a direção do pastor ou dos anciãos e não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trabalhará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forma independente. Deverá aconselhar-se com eles sobre a música que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será apresentada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sobre os cantores e músicos.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Seleção de Diretores de Música</a:t>
            </a:r>
          </a:p>
        </p:txBody>
      </p:sp>
    </p:spTree>
    <p:extLst>
      <p:ext uri="{BB962C8B-B14F-4D97-AF65-F5344CB8AC3E}">
        <p14:creationId xmlns:p14="http://schemas.microsoft.com/office/powerpoint/2010/main" val="17730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688107"/>
            <a:ext cx="45227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música sacra é uma parte importante do culto público.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deve exercer cuidado ao escolher os membros do coral e outros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músicos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representem corretamente os princípios 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Seleção dos Músicos</a:t>
            </a:r>
          </a:p>
        </p:txBody>
      </p:sp>
    </p:spTree>
    <p:extLst>
      <p:ext uri="{BB962C8B-B14F-4D97-AF65-F5344CB8AC3E}">
        <p14:creationId xmlns:p14="http://schemas.microsoft.com/office/powerpoint/2010/main" val="37031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62494" y="1412776"/>
            <a:ext cx="4985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Devem ser membros 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igreja, ou da Escola Sabatina ou do Ministério Jovem Adventista. Por ocuparem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um lugar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destaque nos cultos da igreja, devem ser exemplos de modéstia e decoro 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sua aparência e no vestuário. O uso de roupões ou becas para o coral é facultativo.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Seleção dos Músicos</a:t>
            </a:r>
          </a:p>
        </p:txBody>
      </p:sp>
    </p:spTree>
    <p:extLst>
      <p:ext uri="{BB962C8B-B14F-4D97-AF65-F5344CB8AC3E}">
        <p14:creationId xmlns:p14="http://schemas.microsoft.com/office/powerpoint/2010/main" val="408507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26858" y="1484784"/>
            <a:ext cx="41218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igrejas podem ter vários corais. Um coral de crianças é um meio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nutrição espiritual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unindo a família da igreja, e também de evangelismo.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Seleção dos Músicos</a:t>
            </a:r>
          </a:p>
        </p:txBody>
      </p:sp>
    </p:spTree>
    <p:extLst>
      <p:ext uri="{BB962C8B-B14F-4D97-AF65-F5344CB8AC3E}">
        <p14:creationId xmlns:p14="http://schemas.microsoft.com/office/powerpoint/2010/main" val="1864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3216751"/>
            <a:ext cx="6768752" cy="1508393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62774" y="2708920"/>
            <a:ext cx="6624736" cy="1569660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Públicas e Liberdade Religiosa</a:t>
            </a:r>
          </a:p>
        </p:txBody>
      </p:sp>
    </p:spTree>
    <p:extLst>
      <p:ext uri="{BB962C8B-B14F-4D97-AF65-F5344CB8AC3E}">
        <p14:creationId xmlns:p14="http://schemas.microsoft.com/office/powerpoint/2010/main" val="42631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5" y="1628800"/>
            <a:ext cx="49859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Departamento de Relações Públicas e Liberdade Religiosa promove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mantém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liberdade religiosa, com particular ênfase na liberdade de consciência.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Liberdade religiosa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inclui o direito que o ser humano tem de ter ou adotar uma religião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sua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escolha...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1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5567" y="1628800"/>
            <a:ext cx="46805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mudar de crença religiosa de acordo com a consciência,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manifestar sua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religião individualmente ou em comunidade com outros crentes,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culto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observância, prática, testemunho e ensino, sujeito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respeitar os direitos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equivalentes dos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outros.</a:t>
            </a:r>
          </a:p>
        </p:txBody>
      </p:sp>
    </p:spTree>
    <p:extLst>
      <p:ext uri="{BB962C8B-B14F-4D97-AF65-F5344CB8AC3E}">
        <p14:creationId xmlns:p14="http://schemas.microsoft.com/office/powerpoint/2010/main" val="9754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5" y="1628800"/>
            <a:ext cx="39604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diretor de Liberdade Religiosa coopera tanto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o pastor quanto com o Departamento de Liberdade Religiosa da Associação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União.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de Liberdade Religiosa</a:t>
            </a:r>
          </a:p>
        </p:txBody>
      </p:sp>
    </p:spTree>
    <p:extLst>
      <p:ext uri="{BB962C8B-B14F-4D97-AF65-F5344CB8AC3E}">
        <p14:creationId xmlns:p14="http://schemas.microsoft.com/office/powerpoint/2010/main" val="73787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5" y="1628800"/>
            <a:ext cx="39604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 exercer influência espiritual positiva, ser capaz de se relacionar com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público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geral, estar interessado em relações públicas, ser proficiente como um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correspondente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estar preocupado com a preservação da liberdade para o povo de Deus.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de Liberdade Religiosa</a:t>
            </a:r>
          </a:p>
        </p:txBody>
      </p:sp>
    </p:spTree>
    <p:extLst>
      <p:ext uri="{BB962C8B-B14F-4D97-AF65-F5344CB8AC3E}">
        <p14:creationId xmlns:p14="http://schemas.microsoft.com/office/powerpoint/2010/main" val="27297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1988840"/>
            <a:ext cx="39604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Cada igreja é considerada uma associação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liberdade religiosa informal, e cada membro da igreja é considerado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membro dessa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associação. O pastor ou um ancião atua como presidente.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Associações de Liberdade Religiosa</a:t>
            </a:r>
          </a:p>
        </p:txBody>
      </p:sp>
    </p:spTree>
    <p:extLst>
      <p:ext uri="{BB962C8B-B14F-4D97-AF65-F5344CB8AC3E}">
        <p14:creationId xmlns:p14="http://schemas.microsoft.com/office/powerpoint/2010/main" val="439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60046" y="1639301"/>
            <a:ext cx="49121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“Têm ultimamente surgido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entre nós homens que professam ser servos de Cristo, mas cuja obra se opõe àquela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nosso Senhor estabeleceu na igreja. Têm métodos e planos de trabalho originais.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Desejam introduzir mudanças na igreja, segundo suas ideias de progresso, e imaginam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desse modo se obtenham grandes resultados.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que se Opõem à Unidade Não Estão Aptos</a:t>
            </a:r>
          </a:p>
        </p:txBody>
      </p:sp>
    </p:spTree>
    <p:extLst>
      <p:ext uri="{BB962C8B-B14F-4D97-AF65-F5344CB8AC3E}">
        <p14:creationId xmlns:p14="http://schemas.microsoft.com/office/powerpoint/2010/main" val="18553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3216751"/>
            <a:ext cx="6768752" cy="1508393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62774" y="2708920"/>
            <a:ext cx="6624736" cy="1569660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de Publicações</a:t>
            </a:r>
          </a:p>
        </p:txBody>
      </p:sp>
    </p:spTree>
    <p:extLst>
      <p:ext uri="{BB962C8B-B14F-4D97-AF65-F5344CB8AC3E}">
        <p14:creationId xmlns:p14="http://schemas.microsoft.com/office/powerpoint/2010/main" val="19566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67375" y="764704"/>
            <a:ext cx="39604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Departamento do Ministério de Publicações coordena e promove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evangelismo por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meio da literatura sob a supervisão da Comissão do Ministério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Publicações e a organização de publicações correspondente para o seu território.</a:t>
            </a:r>
          </a:p>
        </p:txBody>
      </p:sp>
    </p:spTree>
    <p:extLst>
      <p:ext uri="{BB962C8B-B14F-4D97-AF65-F5344CB8AC3E}">
        <p14:creationId xmlns:p14="http://schemas.microsoft.com/office/powerpoint/2010/main" val="346338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1920" y="548680"/>
            <a:ext cx="46805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Ele ajuda outros departamentos na promoção, venda e distribuição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assinaturas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revistas e outras literaturas missionárias. O departamento trabalha juntamente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o pastor e outros departamentos no planejamento e nos meios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adequados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envolver os membros em ministérios de publicações.</a:t>
            </a:r>
          </a:p>
        </p:txBody>
      </p:sp>
    </p:spTree>
    <p:extLst>
      <p:ext uri="{BB962C8B-B14F-4D97-AF65-F5344CB8AC3E}">
        <p14:creationId xmlns:p14="http://schemas.microsoft.com/office/powerpoint/2010/main" val="73276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1771" y="1484784"/>
            <a:ext cx="3744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“Há muitos lugares em que a voz do pastor não pode ser ouvida, lugares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 só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podem ser alcançados por nossas publicações – livros, revistas e folhetos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repletos das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verdades bíblicas de que o povo necessita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(O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Colportor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-Evangelista, p. 4).</a:t>
            </a:r>
          </a:p>
        </p:txBody>
      </p:sp>
    </p:spTree>
    <p:extLst>
      <p:ext uri="{BB962C8B-B14F-4D97-AF65-F5344CB8AC3E}">
        <p14:creationId xmlns:p14="http://schemas.microsoft.com/office/powerpoint/2010/main" val="12942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4475" y="1916832"/>
            <a:ext cx="4680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missão do Ministério de Publicações é o evangelismo e a nutrição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dos membros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igreja. Ellen G. White encoraja os membros a “vender ou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doar nossa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literatura” (Manuscrito 126, 1902).</a:t>
            </a:r>
          </a:p>
        </p:txBody>
      </p:sp>
    </p:spTree>
    <p:extLst>
      <p:ext uri="{BB962C8B-B14F-4D97-AF65-F5344CB8AC3E}">
        <p14:creationId xmlns:p14="http://schemas.microsoft.com/office/powerpoint/2010/main" val="954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84597" y="1586409"/>
            <a:ext cx="7547843" cy="1569660"/>
          </a:xfrm>
          <a:prstGeom prst="rect">
            <a:avLst/>
          </a:prstGeom>
          <a:solidFill>
            <a:srgbClr val="F9E59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“Deus convida obreiros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cada igreja entre nós para que entrem em seu serviço como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colportoresevangelistas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(O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Colportor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-Evangelista, p. 20).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51192" y="1124744"/>
            <a:ext cx="7581248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Venda por Meio dos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Colportores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-Evangelistas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51192" y="4221088"/>
            <a:ext cx="7547843" cy="1200329"/>
          </a:xfrm>
          <a:prstGeom prst="rect">
            <a:avLst/>
          </a:prstGeom>
          <a:solidFill>
            <a:srgbClr val="F9E59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Espalhe cada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crente grande quantidade de folhetos e livros contendo a mensagem para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este tempo” (ibid., p. 21).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51192" y="3390091"/>
            <a:ext cx="7581248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Distribuição de Literatura por Meio dos Membros da Igreja</a:t>
            </a:r>
          </a:p>
        </p:txBody>
      </p:sp>
    </p:spTree>
    <p:extLst>
      <p:ext uri="{BB962C8B-B14F-4D97-AF65-F5344CB8AC3E}">
        <p14:creationId xmlns:p14="http://schemas.microsoft.com/office/powerpoint/2010/main" val="307406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84597" y="1514401"/>
            <a:ext cx="7547843" cy="1200329"/>
          </a:xfrm>
          <a:prstGeom prst="rect">
            <a:avLst/>
          </a:prstGeom>
          <a:solidFill>
            <a:srgbClr val="F9E59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elege um coordenador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prover liderança nas atividades de evangelismo com literatura.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51192" y="1052736"/>
            <a:ext cx="7581248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Coordenador do Ministério de Publicações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0949" y="3232875"/>
            <a:ext cx="7547843" cy="2246769"/>
          </a:xfrm>
          <a:prstGeom prst="rect">
            <a:avLst/>
          </a:prstGeom>
          <a:solidFill>
            <a:srgbClr val="F9E59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 Comissão da Igreja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organiza o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Conselho do Ministério de Publicações, que atua sob a direção dessa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comissão. O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coordenador do Ministério de Publicações preside o conselho. O pastor,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diretor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 o secretário do Ministério Pessoal servem como membros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officio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. Os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membros devem revelar interesse e experiência no evangelismo com literatura.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51192" y="2780928"/>
            <a:ext cx="7581248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do Ministério de Publicações</a:t>
            </a:r>
          </a:p>
        </p:txBody>
      </p:sp>
    </p:spTree>
    <p:extLst>
      <p:ext uri="{BB962C8B-B14F-4D97-AF65-F5344CB8AC3E}">
        <p14:creationId xmlns:p14="http://schemas.microsoft.com/office/powerpoint/2010/main" val="22664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3216751"/>
            <a:ext cx="6768752" cy="1508393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62774" y="2708920"/>
            <a:ext cx="6624736" cy="1569660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Sabatina e Ministério Pessoal</a:t>
            </a:r>
          </a:p>
        </p:txBody>
      </p:sp>
    </p:spTree>
    <p:extLst>
      <p:ext uri="{BB962C8B-B14F-4D97-AF65-F5344CB8AC3E}">
        <p14:creationId xmlns:p14="http://schemas.microsoft.com/office/powerpoint/2010/main" val="25492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996953"/>
            <a:ext cx="6768752" cy="792088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62774" y="2708920"/>
            <a:ext cx="6624736" cy="830997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pt-BR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Sabatina</a:t>
            </a:r>
            <a:endParaRPr lang="pt-BR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2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5" y="1628800"/>
            <a:ext cx="39604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Escola Sabatina, o principal programa educacional da igreja, tem quatro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objetivos: estudo da Bíblia, confraternização, testemunho e ênfase na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missão mundial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493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60046" y="1639301"/>
            <a:ext cx="49121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Esses homens precisam ser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discípulos em vez de mestres na escola de Cristo. Estão sempre desassossegados,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aspirando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realizar alguma grande obra, fazer algo que lhes traga honra a si mesmos.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Precisam aprender a mais proveitosa de todas as lições: humildade e fé em Jesus. [...]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que se Opõem à Unidade Não Estão Aptos</a:t>
            </a:r>
          </a:p>
        </p:txBody>
      </p:sp>
    </p:spTree>
    <p:extLst>
      <p:ext uri="{BB962C8B-B14F-4D97-AF65-F5344CB8AC3E}">
        <p14:creationId xmlns:p14="http://schemas.microsoft.com/office/powerpoint/2010/main" val="15017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5" y="1628800"/>
            <a:ext cx="57606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Departamento de Escola Sabatina e Ministério Pessoal da Associação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Geral distribui a Lição da Escola Sabatina para todas as faixas etárias,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provê planos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o programa da Escola Sabatina dentro do contexto das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várias culturas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das divisões mundiais, provê recursos e sistemas de capacitação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professores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Escola Sabatina e promove as ofertas da Escola Sabatina para 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missões mundiais.</a:t>
            </a:r>
          </a:p>
        </p:txBody>
      </p:sp>
    </p:spTree>
    <p:extLst>
      <p:ext uri="{BB962C8B-B14F-4D97-AF65-F5344CB8AC3E}">
        <p14:creationId xmlns:p14="http://schemas.microsoft.com/office/powerpoint/2010/main" val="21624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79928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“A Escola Sabatina é um importante ramo do trabalho missionário, não só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porque proporciona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 jovens e adultos o conhecimento da Palavra de Deus, mas por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despertar neles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 amor por suas sagradas verdades e o desejo de estudá-las por si mesmos;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ensina-os, sobretudo, a regular sua vida por seus santos ensinos” </a:t>
            </a:r>
            <a:endParaRPr lang="pt-BR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Conselhos Sobre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 Escola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Sabatina, p. 10, 11).</a:t>
            </a:r>
          </a:p>
        </p:txBody>
      </p:sp>
    </p:spTree>
    <p:extLst>
      <p:ext uri="{BB962C8B-B14F-4D97-AF65-F5344CB8AC3E}">
        <p14:creationId xmlns:p14="http://schemas.microsoft.com/office/powerpoint/2010/main" val="308852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038" y="2132856"/>
            <a:ext cx="46805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“A Escola Sabatina, devidamente dirigida, é um dos grandes instrumentos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divinos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trazer pessoas ao conhecimento da verdade” (ibid., p. 115).</a:t>
            </a:r>
          </a:p>
        </p:txBody>
      </p:sp>
    </p:spTree>
    <p:extLst>
      <p:ext uri="{BB962C8B-B14F-4D97-AF65-F5344CB8AC3E}">
        <p14:creationId xmlns:p14="http://schemas.microsoft.com/office/powerpoint/2010/main" val="268651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63888" y="1240377"/>
            <a:ext cx="52140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elege os oficiais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Escola Sabatina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os membros da Comissão da Escola Sabatina. Esta se compõe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diretor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diretores associados; secretário e secretários associados; um diretor para cada divisão,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incluindo a divisão dos adultos e a divisão de extensão; diretor do Ministério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Criança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e/ou diretor da Escola Cristã de Férias e o secretário do Fundo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Inversão.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Oficiais da Comissão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411500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31838" y="1235661"/>
            <a:ext cx="56166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oficiais, professores e membros da Escola Sabatina cooperam com 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outros departamentos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toda obra missionária, bem como na condução do evangelismo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por meio de atividades das classes regulares da Escola Sabatina, tais como Dias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Decisão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Classe Bíblica do Pastor, Dia do Amigo, Escola Cristã de Férias e Escola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Sabatina Filial, incluindo Clubes Bíblicos da Vizinhança e a Hora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Histórias.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Oficiais da Comissão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20428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7" y="1484784"/>
            <a:ext cx="47213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 Comissão da Escola Sabatina é o corpo administrativo da Escola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Sabatina. É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formada por diretor (que atua como presidente), diretores associados,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secretário (que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atua como secretário), secretários associados, diretores das divisões,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secretário do Fundo de Inversão, diretor do Ministério Pessoal, diretor do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Ministério da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Criança e/ou diretor da Escola Cristã de Férias, um ancião (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apontado pela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Comissão da Igreja ou pelo Conselho de Anciãos) e o pastor.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Oficiais da Comissão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9446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4" y="2348880"/>
            <a:ext cx="46085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Tão logo quanto possível após a eleição dos oficiais, o diretor deve convocar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reunião da Comissão da Escola Sabatina para eleger, de acordo com 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necessidades das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várias divisões, outros oficiais que não fazem parte da Comissão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Escola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Sabatina.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70186" y="1322869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Oficiais da Comissão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8199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6596" y="2564904"/>
            <a:ext cx="4608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Esses podem incluir diretores associados para as divisões,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secretários das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divisões, diretores de música, pianistas e/ou organistas e recepcionistas.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70186" y="1322869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Oficiais da Comissão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41037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3008" y="2564904"/>
            <a:ext cx="46085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Além desses oficiais relacionados acima, a comissão estuda as necessidades de todas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divisões e grupos e nomeia professores cujos nomes serão submetidos à Comissão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 para aprovação.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70186" y="1322869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Oficiais da Comissão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120566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2" y="1196752"/>
            <a:ext cx="525658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Tendo em vista a integridade do currículo da Lição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Escola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Sabatina e a qualidade do ensino, a comissão deve exercer grande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cuidado na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escolha dos professores. Particularmente, quando for fazer a nomeação 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professores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divisões das crianças, a comissão deve consultar os líderes dessas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divisões. Todos os professores devem ser membros da igreja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posição regular.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Oficiais da Comissão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236668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2204864"/>
            <a:ext cx="42922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“Professores da verdade, missionários, oficiais da igreja, podem efetuar boa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obra pelo Mestre, se tão somente purificarem seu próprio coração pela obediência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à verdade” (ibid.,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5, p. 238).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que se Opõem à Unidade Não Estão Aptos</a:t>
            </a:r>
          </a:p>
        </p:txBody>
      </p:sp>
    </p:spTree>
    <p:extLst>
      <p:ext uri="{BB962C8B-B14F-4D97-AF65-F5344CB8AC3E}">
        <p14:creationId xmlns:p14="http://schemas.microsoft.com/office/powerpoint/2010/main" val="278276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628800"/>
            <a:ext cx="4968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comissão, por intermédio do diretor, é responsável pelo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funcionamento eficiente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toda a Escola Sabatina. Ela deve se reunir regularmente de acordo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a necessidade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Oficiais da Comissão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20852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1920" y="1628800"/>
            <a:ext cx="48965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 certificar-se de que os programas de auxílio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materiais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apoio, incluindo a Lição da Escola Sabatina preparada pela Associação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Geral, são supridos em quantidades suficientes.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Oficiais da Comissão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282847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99563" y="1844824"/>
            <a:ext cx="417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diretor da Escola Sabatina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o dirigente desse departamento e, logo que for eleito, deve começar a fazer planos para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seu funcionamento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harmonioso e eficaz.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e Outros Oficiais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68092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91878" y="1484784"/>
            <a:ext cx="525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 apoiar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planos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ênfases do Departamento de Escola Sabatina da Associação e deve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implementar as decisões da comissão da Escola Sabatina referentes a seu funcionamento.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pode eleger um ou mais diretores associados.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e Outros Oficiais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164753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1920" y="1628800"/>
            <a:ext cx="4824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secretário, imediatamente após o último sábado do trimestre, preenche o relatório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trimestral no formulário adequado e o envia dentro do prazo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estabelecido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diretor do Departamento de Escola Sabatina e Ministério Pessoal da Associação.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e Outros Oficiais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488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5" y="2204864"/>
            <a:ext cx="4392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Deverá também manter uma cópia do relatório no arquivo fixo, entregar cópias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o diretor e o pastor e apresentá-lo em uma reunião administrativa 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e Outros Oficiais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75623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5" y="1628800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secretário do Fundo de Inversão promove o Plano de Inversão 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apoio às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missões em todas as divisões da Escola Sabatina e conserva todos 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membros informados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sobre o andamento do programa.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e Outros Oficiais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266573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5" y="1628800"/>
            <a:ext cx="4392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diretor da Escola Cristã de Férias (ECF) lidera a organização, promoção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o lançamento do evangelismo comunitário por meio da ECF anual.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igreja pode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delegar essa responsabilidade ao(à) diretor(a) do Ministério da Criança.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e Outros Oficiais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20078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91551" y="1772816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da Escola Sabatina pode indicar, em consulta com os diretores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das divisões, um diretor de música para a Escola Sabatina. Como expressão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adoração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a música deve glorificar a Deus.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e Outros Oficiais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5019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91551" y="1412776"/>
            <a:ext cx="4392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cantores e outros músicos devem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 tão cuidadosamente selecionados quanto os líderes de outras partes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Escola Sabatina e ser avaliados pelos mesmos critérios (ver p. 97, 154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comissão também pode escolher pianistas e organistas para as divisões.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e Outros Oficiais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9617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93042" y="2060848"/>
            <a:ext cx="42922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“Deus pôs na igreja,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como seus auxiliares indicados, homens de talentos diferentes para que, mediante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sabedoria de muitos, seja feita a vontade do Espírito.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 Arriscado Escolher os que se Recusam a Cooperar</a:t>
            </a:r>
          </a:p>
        </p:txBody>
      </p:sp>
    </p:spTree>
    <p:extLst>
      <p:ext uri="{BB962C8B-B14F-4D97-AF65-F5344CB8AC3E}">
        <p14:creationId xmlns:p14="http://schemas.microsoft.com/office/powerpoint/2010/main" val="5254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56639" y="1844824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da Igreja elege um líder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cada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divisão. A Comissão da Escola Sabatina pode escolher líderes associados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acordo com a necessidade.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Dirigentes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55964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91551" y="1052736"/>
            <a:ext cx="43924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Lição da Escola Sabatina, disponível nas lojas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Serviço Educacional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Lar e Saúde, ou no Departamento de Escola Sabatina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Associação, contém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orientações para todas as divisões, desde os iniciantes até os adultos, e divisão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extensão, que atende aqueles que são incapazes de frequentar a Escola Sabatina.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Dirigentes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212499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63888" y="1530444"/>
            <a:ext cx="51845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da Escola Sabatina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escolhe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da Igreja aprova os professores para as classes. Eles devem ter aptidão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ensinar e estar dispostos a estudar meios para melhorar essas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habilidades. Devem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 diligentes no preparo e um exemplo de estudo diário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Lição, ter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frequência regular e ser pontual na Escola Sabatina.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Professores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169041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575281"/>
            <a:ext cx="44144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deve fazer especial esforço para selecionar professores para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crianças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jovens que tenham um interesse especial por essas faixas etárias e habilidade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atender suas necessidades.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Professores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108297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772816"/>
            <a:ext cx="40324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Todas as pessoas envolvidas com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divisões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das crianças devem estar em harmonia com a igreja e com 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padrões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exigências legais, tais como comprovação ou certidão de antecedentes.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Professores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43547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3" y="1556792"/>
            <a:ext cx="43204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líderes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local devem consultar a Associação, a qual determinará e orientará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sobre quais certificados e comprovantes de antecedentes estão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disponíveis e/ou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são requeridos (ver Notas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nº 7, p. 180).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Professores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106237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988840"/>
            <a:ext cx="42484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Todos os professores devem ser motivados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participar dos cursos de capacitação no ensino disponibilizados por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meio do Departamento de Escola Sabatina da Associação.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Professores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29787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0644" y="1412776"/>
            <a:ext cx="48245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Cada Escola Sabatina deve realizar uma reunião semanal 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professores. Percebendo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“pessoa alguma, a não ser os que fortaleceram o espírito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as verdades da Escritura, poderá resistir no último grande conflito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Grande Conflito, p. 593), os dirigentes da Escola Sabatina devem incentivar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enfaticamente 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estudo regular e sistemático da Palavra.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Professores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27858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3" y="1556792"/>
            <a:ext cx="46805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Lição da Escola Sabatina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idealizada para motivar o alimento diário da Palavra, prática que tem feito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muito para conservar a unidade da igreja. Cada membro deve ter acesso à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Lição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Escola Sabatina publicada pela Associação Geral, e/ou pela Divisão, correspondente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à sua faixa etária.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Professores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167933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9344" y="1340768"/>
            <a:ext cx="46085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Igualmente, cada dirigente e professor deve ter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acesso aos auxiliares produzidos pela Associação Geral e/ou pela Divisão para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várias divisões da Escola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Sabatina. 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professores devem dispor de pelo menos trinta minutos para o estudo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lição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suas respectivas classes.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Professores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9330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60046" y="2132856"/>
            <a:ext cx="49121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homens que agem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conformidade com seus próprios fortes traços de caráter, recusando aliar-se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outros que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têm tido mais longa experiência na obra de Deus, ficarão cegos pela confiança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própria, incapazes de discernir entre o falso e o verdadeiro.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 Arriscado Escolher os que se Recusam a Cooperar</a:t>
            </a:r>
          </a:p>
        </p:txBody>
      </p:sp>
    </p:spTree>
    <p:extLst>
      <p:ext uri="{BB962C8B-B14F-4D97-AF65-F5344CB8AC3E}">
        <p14:creationId xmlns:p14="http://schemas.microsoft.com/office/powerpoint/2010/main" val="15657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052736"/>
            <a:ext cx="46085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secretário da Escola Sabatina deve registrar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minuciosamente as ofertas da Escola Sabatina e encaminhá-las ao tesoureiro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mais rapidamente possível. As ofertas das divisões de extensão devem ser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somadas às ofertas regulares da Escola Sabatina.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15537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124744"/>
            <a:ext cx="46085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Muitas Escolas Sabatinas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recolhem ofertas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suas despesas. Com exceção desses fundos para despesa,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todas 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outras ofertas são usadas para apoiar os campos missionários e devem ser repassadas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integralmente para a Associação pelo tesoureiro.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16702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5574" y="1124744"/>
            <a:ext cx="46085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Esses fundos incluem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oferta semanal regular da Escola Sabatina, a oferta de Décimo Terceiro Sábado,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Fundo de Inversão e a Oferta de Gratidão pelo aniversário. Cada uma delas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 ser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identificada como um fundo separado no sistema contábil 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13075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06779" y="1529496"/>
            <a:ext cx="46085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fundos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as missões são distribuídos de acordo com os regulamentos. Nenhum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fundo missionário pode ser retido pela igreja ou pela Associação.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14404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08157" y="1196752"/>
            <a:ext cx="46085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ofertas para as despesas da Escola Sabatina e as ofertas missionárias, onde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calendário de ofertas estiver sendo seguido, não devem ser recolhidas como uma única oferta e divididas de acordo com alguma fórmula ou plano de porcentagem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previamente combinado.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5107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3599" y="1484784"/>
            <a:ext cx="4608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Essas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ofertas podem ser recebidas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como uma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oferta conjunta em que a igreja procede de acordo com um plano de ofertas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aprovado pela Divisão.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da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420353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996953"/>
            <a:ext cx="6768752" cy="792088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62774" y="2708920"/>
            <a:ext cx="6624736" cy="830997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Pessoal</a:t>
            </a:r>
          </a:p>
        </p:txBody>
      </p:sp>
    </p:spTree>
    <p:extLst>
      <p:ext uri="{BB962C8B-B14F-4D97-AF65-F5344CB8AC3E}">
        <p14:creationId xmlns:p14="http://schemas.microsoft.com/office/powerpoint/2010/main" val="17780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268760"/>
            <a:ext cx="46085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Este departamento provê recursos e prepara os membros da igreja para unir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seus esforços aos esforços do pastor e dos oficias da igreja na obra de ganhar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pessoas. Tem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também a responsabilidade primária pelos programas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assistência aos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necessitados.</a:t>
            </a:r>
          </a:p>
        </p:txBody>
      </p:sp>
    </p:spTree>
    <p:extLst>
      <p:ext uri="{BB962C8B-B14F-4D97-AF65-F5344CB8AC3E}">
        <p14:creationId xmlns:p14="http://schemas.microsoft.com/office/powerpoint/2010/main" val="129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16016" y="1628800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Esta comissão orienta os esforços evangelísticos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 e atua sob a direção da Comissão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 Ministério Pessoal</a:t>
            </a:r>
          </a:p>
        </p:txBody>
      </p:sp>
    </p:spTree>
    <p:extLst>
      <p:ext uri="{BB962C8B-B14F-4D97-AF65-F5344CB8AC3E}">
        <p14:creationId xmlns:p14="http://schemas.microsoft.com/office/powerpoint/2010/main" val="799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484784"/>
            <a:ext cx="46085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 reunir-se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pelo menos uma vez por mês e deve ser composta do pastor, um ancião,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tesoureiro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diretores de outros departamentos e organizações auxiliares que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funcionam na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 Ministério Pessoal</a:t>
            </a:r>
          </a:p>
        </p:txBody>
      </p:sp>
    </p:spTree>
    <p:extLst>
      <p:ext uri="{BB962C8B-B14F-4D97-AF65-F5344CB8AC3E}">
        <p14:creationId xmlns:p14="http://schemas.microsoft.com/office/powerpoint/2010/main" val="17714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980728"/>
            <a:ext cx="47539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escolha de oficiais qualificados é importante para a prosperidade da igreja,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qual deve exercer o maior cuidado quando chamar homens e mulheres para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posições de sagrada responsabilidade.</a:t>
            </a:r>
          </a:p>
        </p:txBody>
      </p:sp>
    </p:spTree>
    <p:extLst>
      <p:ext uri="{BB962C8B-B14F-4D97-AF65-F5344CB8AC3E}">
        <p14:creationId xmlns:p14="http://schemas.microsoft.com/office/powerpoint/2010/main" val="16471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75856" y="2060848"/>
            <a:ext cx="4912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Não é seguro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escolher tais pessoas para líderes na igreja; pois seguirão seu próprio juízo e planos,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sem consideração pelo juízo de seus irmãos.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 Arriscado Escolher os que se Recusam a Cooperar</a:t>
            </a:r>
          </a:p>
        </p:txBody>
      </p:sp>
    </p:spTree>
    <p:extLst>
      <p:ext uri="{BB962C8B-B14F-4D97-AF65-F5344CB8AC3E}">
        <p14:creationId xmlns:p14="http://schemas.microsoft.com/office/powerpoint/2010/main" val="46444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412776"/>
            <a:ext cx="46085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Essa comissão deve indicar subcomissões para tarefas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específicas. Todas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subcomissões prestam relatório à Comissão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Ministério Pessoal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A comissão e o diretor são responsáveis pela organização do ministério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Pequenos Grupos.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 Ministério Pessoal</a:t>
            </a:r>
          </a:p>
        </p:txBody>
      </p:sp>
    </p:spTree>
    <p:extLst>
      <p:ext uri="{BB962C8B-B14F-4D97-AF65-F5344CB8AC3E}">
        <p14:creationId xmlns:p14="http://schemas.microsoft.com/office/powerpoint/2010/main" val="32584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606221"/>
            <a:ext cx="46085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elege os oficiais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Ministério Pessoal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incluindo o diretor, diretores-assistentes (quando necessário) e o secretário.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diretor prepara e dirige os membros da igreja na obra missionária e preside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do Ministério Pessoal.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Dirigentes do Ministério Pessoal</a:t>
            </a:r>
          </a:p>
        </p:txBody>
      </p:sp>
    </p:spTree>
    <p:extLst>
      <p:ext uri="{BB962C8B-B14F-4D97-AF65-F5344CB8AC3E}">
        <p14:creationId xmlns:p14="http://schemas.microsoft.com/office/powerpoint/2010/main" val="6441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628800"/>
            <a:ext cx="4608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Ele apresenta, no culto do Sábado Missionário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mensal da igreja e na reunião administrativa, um relatório de todas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atividades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missionárias da congregação.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Dirigentes do Ministério Pessoal</a:t>
            </a:r>
          </a:p>
        </p:txBody>
      </p:sp>
    </p:spTree>
    <p:extLst>
      <p:ext uri="{BB962C8B-B14F-4D97-AF65-F5344CB8AC3E}">
        <p14:creationId xmlns:p14="http://schemas.microsoft.com/office/powerpoint/2010/main" val="14792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1412776"/>
            <a:ext cx="50561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diretores associados podem ser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designados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coordenar a Escola Bíblica por Correspondência, o evangelismo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bíblico, a distribuição de literatura, a Recolta (e os apelos para participar dela),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Ministérios de Pequenos Grupos, treinamento dos membros e outros programas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a conquista de pessoas.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Dirigentes do Ministério Pessoal</a:t>
            </a:r>
          </a:p>
        </p:txBody>
      </p:sp>
    </p:spTree>
    <p:extLst>
      <p:ext uri="{BB962C8B-B14F-4D97-AF65-F5344CB8AC3E}">
        <p14:creationId xmlns:p14="http://schemas.microsoft.com/office/powerpoint/2010/main" val="186249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46085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secretário atua como representante da loja do Serviço Educacional Lar 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Saúde para todos os departamentos da igreja e trabalha com o diretor no desenvolvimento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dos programas missionários.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Dirigentes do Ministério Pessoal</a:t>
            </a:r>
          </a:p>
        </p:txBody>
      </p:sp>
    </p:spTree>
    <p:extLst>
      <p:ext uri="{BB962C8B-B14F-4D97-AF65-F5344CB8AC3E}">
        <p14:creationId xmlns:p14="http://schemas.microsoft.com/office/powerpoint/2010/main" val="9078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916832"/>
            <a:ext cx="3960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Esta Sociedade é subsidiária do Departamento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Ministério Pessoal. Ela inclui esforços em envolver os membros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leigos na pregação, no ministério nas prisões e em serviços comunitários.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Sociedade de Homens Adventistas</a:t>
            </a:r>
          </a:p>
        </p:txBody>
      </p:sp>
    </p:spTree>
    <p:extLst>
      <p:ext uri="{BB962C8B-B14F-4D97-AF65-F5344CB8AC3E}">
        <p14:creationId xmlns:p14="http://schemas.microsoft.com/office/powerpoint/2010/main" val="223113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340768"/>
            <a:ext cx="46085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coordenador da Classe Bíblica organiza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coordena o ministério missionário da Classe Bíblica da igreja para 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comunidade local. Ele deve trabalhar em estreita ligação com o pastor, o coordenador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interessados e o diretor do Ministério Pessoal.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Coordenador da Classe Bíblica</a:t>
            </a:r>
          </a:p>
        </p:txBody>
      </p:sp>
    </p:spTree>
    <p:extLst>
      <p:ext uri="{BB962C8B-B14F-4D97-AF65-F5344CB8AC3E}">
        <p14:creationId xmlns:p14="http://schemas.microsoft.com/office/powerpoint/2010/main" val="25827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23928" y="1660812"/>
            <a:ext cx="46085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elege um(a)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diretor(a), um(a) diretor(a) associado(a) (se for necessário) e um(a) secretário(a)-tesoureiro(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a) para a Ação Solidária Adventista.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Diretor(a) da Ação Solidária Adventista (ASA)</a:t>
            </a:r>
          </a:p>
        </p:txBody>
      </p:sp>
    </p:spTree>
    <p:extLst>
      <p:ext uri="{BB962C8B-B14F-4D97-AF65-F5344CB8AC3E}">
        <p14:creationId xmlns:p14="http://schemas.microsoft.com/office/powerpoint/2010/main" val="2979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53285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Essa organização arrecada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prepara roupas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alimentos e outros suprimentos para os necessitados e atua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estreitamente ligada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à Sociedade de Homens Adventistas, aos diáconos e diaconisas, e outros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departamentos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voltados para a comunidade. O Ministério de Ação Solidária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Adventista, no entanto, envolve mais do que prestar ajuda material.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Diretor(a) da Ação Solidária Adventista (ASA)</a:t>
            </a:r>
          </a:p>
        </p:txBody>
      </p:sp>
    </p:spTree>
    <p:extLst>
      <p:ext uri="{BB962C8B-B14F-4D97-AF65-F5344CB8AC3E}">
        <p14:creationId xmlns:p14="http://schemas.microsoft.com/office/powerpoint/2010/main" val="27008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4824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Visa identificar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necessidades e responder com ações baseadas nessas necessidades específicas.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Exemplos disso são os seminários sobre educação, o desenvolvimento comunitário,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visitação, o aconselhamento e outras ações relevantes para a comunidade.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Diretor(a) da Ação Solidária Adventista (ASA)</a:t>
            </a:r>
          </a:p>
        </p:txBody>
      </p:sp>
    </p:spTree>
    <p:extLst>
      <p:ext uri="{BB962C8B-B14F-4D97-AF65-F5344CB8AC3E}">
        <p14:creationId xmlns:p14="http://schemas.microsoft.com/office/powerpoint/2010/main" val="25351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5935" y="1916832"/>
            <a:ext cx="46241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fácil para o inimigo agir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 intermédio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dos que, necessitando eles próprios de conselho a cada passo, se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encarregam 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cuidado das pessoas em sua própria força, sem ter aprendido a mansidão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Cristo” (Atos dos Apóstolos, p. 279; ver, neste manual, p. 35, 36, 121-123).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 Arriscado Escolher os que se Recusam a Cooperar</a:t>
            </a:r>
          </a:p>
        </p:txBody>
      </p:sp>
    </p:spTree>
    <p:extLst>
      <p:ext uri="{BB962C8B-B14F-4D97-AF65-F5344CB8AC3E}">
        <p14:creationId xmlns:p14="http://schemas.microsoft.com/office/powerpoint/2010/main" val="176022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1" y="1412776"/>
            <a:ext cx="53285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diretor da Ação Solidária Adventista é membro da Comissão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Ministério Pessoal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da Comissão da Igreja. Se a igreja possui um centro de assistência social,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Comissão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Ministério Pessoal é que a administra. Essa comissão indica o diretor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centro, que será um membro dessa comissão bem como da Comissão 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Diretor(a) da Ação Solidária Adventista (ASA)</a:t>
            </a:r>
          </a:p>
        </p:txBody>
      </p:sp>
    </p:spTree>
    <p:extLst>
      <p:ext uri="{BB962C8B-B14F-4D97-AF65-F5344CB8AC3E}">
        <p14:creationId xmlns:p14="http://schemas.microsoft.com/office/powerpoint/2010/main" val="27748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1844824"/>
            <a:ext cx="42484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Esse ministério funciona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sob a orientação da Comissão do Ministério Pessoal e desenvolve programas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membros da igreja e outras pessoas com deficiências.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em Favor de Pessoas com Deficiências</a:t>
            </a:r>
          </a:p>
        </p:txBody>
      </p:sp>
    </p:spTree>
    <p:extLst>
      <p:ext uri="{BB962C8B-B14F-4D97-AF65-F5344CB8AC3E}">
        <p14:creationId xmlns:p14="http://schemas.microsoft.com/office/powerpoint/2010/main" val="428332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43204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 criar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programas para testemunhar a essas pessoas, recomendar que a igreja providencie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instalações que tornem a igreja mais acessível, ajudar a solucionar problemas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transporte e recomendar meios para envolver os membros com deficiências.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em Favor de Pessoas com Deficiências</a:t>
            </a:r>
          </a:p>
        </p:txBody>
      </p:sp>
    </p:spTree>
    <p:extLst>
      <p:ext uri="{BB962C8B-B14F-4D97-AF65-F5344CB8AC3E}">
        <p14:creationId xmlns:p14="http://schemas.microsoft.com/office/powerpoint/2010/main" val="267154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4320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coordenador do Ministério em Favor de Pessoas com Deficiências atua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como elo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entre a igreja e as organizações que proveem serviços em favor dos portadores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deficiências físicas.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em Favor de Pessoas com Deficiências</a:t>
            </a:r>
          </a:p>
        </p:txBody>
      </p:sp>
    </p:spTree>
    <p:extLst>
      <p:ext uri="{BB962C8B-B14F-4D97-AF65-F5344CB8AC3E}">
        <p14:creationId xmlns:p14="http://schemas.microsoft.com/office/powerpoint/2010/main" val="32397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996952"/>
            <a:ext cx="6768752" cy="1656183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62774" y="2708920"/>
            <a:ext cx="6624736" cy="1569660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de Mordomia Cristã</a:t>
            </a:r>
          </a:p>
        </p:txBody>
      </p:sp>
    </p:spTree>
    <p:extLst>
      <p:ext uri="{BB962C8B-B14F-4D97-AF65-F5344CB8AC3E}">
        <p14:creationId xmlns:p14="http://schemas.microsoft.com/office/powerpoint/2010/main" val="231705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844824"/>
            <a:ext cx="403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Ministério de Mordomia Cristã incentiva os membros da igreja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responder à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graça de Deus dedicando a Ele tudo o que possuem. A responsabilidade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mordomia envolve mais do que simplesmente dinheiro.</a:t>
            </a:r>
          </a:p>
        </p:txBody>
      </p:sp>
    </p:spTree>
    <p:extLst>
      <p:ext uri="{BB962C8B-B14F-4D97-AF65-F5344CB8AC3E}">
        <p14:creationId xmlns:p14="http://schemas.microsoft.com/office/powerpoint/2010/main" val="366696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412775"/>
            <a:ext cx="46085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Inclui –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 não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está limitada a isso – o devido cuidado e uso do corpo, mente, tempo,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talentos, dons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espirituais, relacionamentos, influência, linguagem, meio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ambiente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bens materiais. O departamento auxilia os membros em sua parceria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 Deus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terminação de sua missão por meio da utilização apropriada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todos 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seus dons e recursos.</a:t>
            </a:r>
          </a:p>
        </p:txBody>
      </p:sp>
    </p:spTree>
    <p:extLst>
      <p:ext uri="{BB962C8B-B14F-4D97-AF65-F5344CB8AC3E}">
        <p14:creationId xmlns:p14="http://schemas.microsoft.com/office/powerpoint/2010/main" val="135496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412776"/>
            <a:ext cx="3240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Quando o Espírito de Deus toma posse da vida, “aqueles cujo coração transborda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amor de Cristo, seguirão o exemplo daquele que, por amor de nós,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 tornou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pobre, para que por sua pobreza enriquecêssemos.</a:t>
            </a:r>
          </a:p>
        </p:txBody>
      </p:sp>
    </p:spTree>
    <p:extLst>
      <p:ext uri="{BB962C8B-B14F-4D97-AF65-F5344CB8AC3E}">
        <p14:creationId xmlns:p14="http://schemas.microsoft.com/office/powerpoint/2010/main" val="19146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700808"/>
            <a:ext cx="45365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Dinheiro, tempo, influência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– todos os dons que receberam das mãos de Deus – só serão por eles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apreciados quando usados como meio de fazer avançar a obra evangélica” (Atos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dos Apóstolos, p. 71).</a:t>
            </a:r>
          </a:p>
        </p:txBody>
      </p:sp>
    </p:spTree>
    <p:extLst>
      <p:ext uri="{BB962C8B-B14F-4D97-AF65-F5344CB8AC3E}">
        <p14:creationId xmlns:p14="http://schemas.microsoft.com/office/powerpoint/2010/main" val="34073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3111973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diretor desse departamento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 praticar os princípios de mordomia cristã e deve possuir uma compreensão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ministério espiritual e financeiro 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3528" y="1556792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de Mordomia Cristã</a:t>
            </a:r>
          </a:p>
        </p:txBody>
      </p:sp>
    </p:spTree>
    <p:extLst>
      <p:ext uri="{BB962C8B-B14F-4D97-AF65-F5344CB8AC3E}">
        <p14:creationId xmlns:p14="http://schemas.microsoft.com/office/powerpoint/2010/main" val="33884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16016" y="1639301"/>
            <a:ext cx="33561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Membros em situação regular são elegíveis a posições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liderança na igreja onde são membros (ver p. 113-116). Podem ser feitas exceções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nos seguintes casos: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Membros Locais</a:t>
            </a:r>
          </a:p>
        </p:txBody>
      </p:sp>
    </p:spTree>
    <p:extLst>
      <p:ext uri="{BB962C8B-B14F-4D97-AF65-F5344CB8AC3E}">
        <p14:creationId xmlns:p14="http://schemas.microsoft.com/office/powerpoint/2010/main" val="160438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2564904"/>
            <a:ext cx="4176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Atuará em cooperação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 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diretor do Ministério de Mordomia Cristã da Associação, o pastor e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Comissão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Igreja. Ele age como elo entre o Departamento de Mordomia Cristã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Associação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a igreja.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1556792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 do Ministério de Mordomia Cristã</a:t>
            </a:r>
          </a:p>
        </p:txBody>
      </p:sp>
    </p:spTree>
    <p:extLst>
      <p:ext uri="{BB962C8B-B14F-4D97-AF65-F5344CB8AC3E}">
        <p14:creationId xmlns:p14="http://schemas.microsoft.com/office/powerpoint/2010/main" val="414618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996952"/>
            <a:ext cx="6768752" cy="828091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62774" y="2708920"/>
            <a:ext cx="6624736" cy="830997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da Mulher</a:t>
            </a:r>
          </a:p>
        </p:txBody>
      </p:sp>
    </p:spTree>
    <p:extLst>
      <p:ext uri="{BB962C8B-B14F-4D97-AF65-F5344CB8AC3E}">
        <p14:creationId xmlns:p14="http://schemas.microsoft.com/office/powerpoint/2010/main" val="13434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1988840"/>
            <a:ext cx="4032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Departamento do Ministério da Mulher apoia, incentiva e desafia 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mulheres 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sua caminhada diária como discípulas de Jesus Cristo e como membros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sua igreja.</a:t>
            </a:r>
          </a:p>
        </p:txBody>
      </p:sp>
    </p:spTree>
    <p:extLst>
      <p:ext uri="{BB962C8B-B14F-4D97-AF65-F5344CB8AC3E}">
        <p14:creationId xmlns:p14="http://schemas.microsoft.com/office/powerpoint/2010/main" val="31786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4824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Seus objetivos consistem em promover o crescimento e a renovação espirituais;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reafirmar que as mulheres são de inestimável valor em virtude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sua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criação e redenção; equipá-las para o serviço e oferecer a perspectiva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feminina diante dos problemas da igreja;</a:t>
            </a:r>
          </a:p>
        </p:txBody>
      </p:sp>
    </p:spTree>
    <p:extLst>
      <p:ext uri="{BB962C8B-B14F-4D97-AF65-F5344CB8AC3E}">
        <p14:creationId xmlns:p14="http://schemas.microsoft.com/office/powerpoint/2010/main" val="203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980728"/>
            <a:ext cx="53285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Ministrar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ao amplo espectro das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necessidades femininas, levando em conta as perspectivas multiculturais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multiétnicas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cooperar com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outros departamentos para viabilizar o ministério para as mulheres e das mulheres; desenvolver boa vontade e criar maneiras 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meios para envolvê-las na igreja, e encontrar caminhos e meios para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desafiar cada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mulher a usar seus dons para promover a missão mundial.</a:t>
            </a:r>
          </a:p>
        </p:txBody>
      </p:sp>
    </p:spTree>
    <p:extLst>
      <p:ext uri="{BB962C8B-B14F-4D97-AF65-F5344CB8AC3E}">
        <p14:creationId xmlns:p14="http://schemas.microsoft.com/office/powerpoint/2010/main" val="358610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51125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diretora eleita 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Ministério da Mulher desenvolve ministérios específicos para nutrir 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mulheres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equipá-las para o serviço. Ela atua como presidente da Comissão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Ministério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Mulher e incentiva ideias e planos que vão maximizar a contribuição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das mulheres para a missão 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Diretora e a Comissão do Ministério da Mulher</a:t>
            </a:r>
          </a:p>
        </p:txBody>
      </p:sp>
    </p:spTree>
    <p:extLst>
      <p:ext uri="{BB962C8B-B14F-4D97-AF65-F5344CB8AC3E}">
        <p14:creationId xmlns:p14="http://schemas.microsoft.com/office/powerpoint/2010/main" val="9404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50405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diretora auxilia a comissão com atividades e programas integradores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mulheres dentro do programa mais amplo da igreja. Ela mantém a igreja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informada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respeito da contribuição do Ministério da Mulher para a vida da igreja.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instrumento de ligação para o treinamento e recursos materiais é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diretora 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Ministério da Mulher da Associação.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Diretora e a Comissão do Ministério da Mulher</a:t>
            </a:r>
          </a:p>
        </p:txBody>
      </p:sp>
    </p:spTree>
    <p:extLst>
      <p:ext uri="{BB962C8B-B14F-4D97-AF65-F5344CB8AC3E}">
        <p14:creationId xmlns:p14="http://schemas.microsoft.com/office/powerpoint/2010/main" val="181760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2060848"/>
            <a:ext cx="51125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 ser uma mulher sensível, solícita, interessada pelo ministério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pelas preocupações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das mulheres, equilibrada em suas perspectivas, com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habilidade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motivar outras mulheres a cultivar seus dons espirituais, e aptidão para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trabalhar bem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as mulheres na igreja, o pastor e a Comissão 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Diretora e a Comissão do Ministério da Mulher</a:t>
            </a:r>
          </a:p>
        </p:txBody>
      </p:sp>
    </p:spTree>
    <p:extLst>
      <p:ext uri="{BB962C8B-B14F-4D97-AF65-F5344CB8AC3E}">
        <p14:creationId xmlns:p14="http://schemas.microsoft.com/office/powerpoint/2010/main" val="34476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988840"/>
            <a:ext cx="4608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do Ministério da Mulher fomenta o ministério para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mulheres na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igreja. Deve ser formada por pessoas interessadas no amplo espectro das necessidades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serviços das mulheres e com talentos e experiência variados.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Diretora e a Comissão do Ministério da Mulher</a:t>
            </a:r>
          </a:p>
        </p:txBody>
      </p:sp>
    </p:spTree>
    <p:extLst>
      <p:ext uri="{BB962C8B-B14F-4D97-AF65-F5344CB8AC3E}">
        <p14:creationId xmlns:p14="http://schemas.microsoft.com/office/powerpoint/2010/main" val="186159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996952"/>
            <a:ext cx="6768752" cy="828091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62774" y="2708920"/>
            <a:ext cx="6624736" cy="830997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Jovem</a:t>
            </a:r>
          </a:p>
        </p:txBody>
      </p:sp>
    </p:spTree>
    <p:extLst>
      <p:ext uri="{BB962C8B-B14F-4D97-AF65-F5344CB8AC3E}">
        <p14:creationId xmlns:p14="http://schemas.microsoft.com/office/powerpoint/2010/main" val="330119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63688" y="1052736"/>
            <a:ext cx="6740545" cy="1938992"/>
          </a:xfrm>
          <a:prstGeom prst="rect">
            <a:avLst/>
          </a:prstGeom>
          <a:solidFill>
            <a:srgbClr val="A793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Estudantes que são membros em situação regular, mas que, por finalidades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educacionais, vivem longe de casa e frequentam regularmente uma igreja na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região de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sua residência temporária.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03268" y="1317659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 smtClean="0">
                <a:latin typeface="Arial Black" panose="020B0A04020102020204" pitchFamily="34" charset="0"/>
              </a:rPr>
              <a:t>1</a:t>
            </a:r>
            <a:endParaRPr lang="pt-BR" sz="13800" dirty="0"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63688" y="3284984"/>
            <a:ext cx="6740545" cy="1569660"/>
          </a:xfrm>
          <a:prstGeom prst="rect">
            <a:avLst/>
          </a:prstGeom>
          <a:solidFill>
            <a:srgbClr val="A793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Um obreiro da Associação designado </a:t>
            </a:r>
            <a:endParaRPr lang="pt-B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ela como pastor ou líder para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duas ou mais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congregações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(ver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p. 113-116).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67044" y="3229233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 smtClean="0">
                <a:latin typeface="Arial Black" panose="020B0A04020102020204" pitchFamily="34" charset="0"/>
              </a:rPr>
              <a:t>2</a:t>
            </a:r>
            <a:endParaRPr lang="pt-BR" sz="13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7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2060848"/>
            <a:ext cx="4824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diversas organizações de jovens da igreja devem trabalhar em estreita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ligação com o diretor do Ministério Jovem da Associação.</a:t>
            </a:r>
          </a:p>
        </p:txBody>
      </p:sp>
    </p:spTree>
    <p:extLst>
      <p:ext uri="{BB962C8B-B14F-4D97-AF65-F5344CB8AC3E}">
        <p14:creationId xmlns:p14="http://schemas.microsoft.com/office/powerpoint/2010/main" val="187231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07904" y="1628800"/>
            <a:ext cx="47525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trabalha para e com sua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juventude por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meio do MJA. Sob o MJA, a juventude deve trabalhar unida, 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cooperação com o restante da igreja, para o desenvolvimento de um ministério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jovem forte, que inclua o crescimento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espiritual...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Jovem Adventista (MJA)</a:t>
            </a:r>
          </a:p>
        </p:txBody>
      </p:sp>
    </p:spTree>
    <p:extLst>
      <p:ext uri="{BB962C8B-B14F-4D97-AF65-F5344CB8AC3E}">
        <p14:creationId xmlns:p14="http://schemas.microsoft.com/office/powerpoint/2010/main" val="63657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1628800"/>
            <a:ext cx="50842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...mental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físico de cada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indivíduo,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interação social cristã e um ativo programa de testemunho em apoio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aos planos missionários gerais da igreja. O objetivo do MJA é envolver todos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jovens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atividades que façam deles membros ativos da igreja e 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capacitem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serviço cristão.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Jovem Adventista (MJA)</a:t>
            </a:r>
          </a:p>
        </p:txBody>
      </p:sp>
    </p:spTree>
    <p:extLst>
      <p:ext uri="{BB962C8B-B14F-4D97-AF65-F5344CB8AC3E}">
        <p14:creationId xmlns:p14="http://schemas.microsoft.com/office/powerpoint/2010/main" val="5184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50455"/>
            <a:ext cx="7992888" cy="1569660"/>
          </a:xfrm>
          <a:prstGeom prst="rect">
            <a:avLst/>
          </a:prstGeom>
          <a:solidFill>
            <a:srgbClr val="F9E591"/>
          </a:solidFill>
        </p:spPr>
        <p:txBody>
          <a:bodyPr wrap="square" rtlCol="0">
            <a:spAutoFit/>
          </a:bodyPr>
          <a:lstStyle/>
          <a:p>
            <a:pPr algn="ctr"/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Conduzir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jovens a um relacionamento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salvífico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 Jesus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Cristo e ajudá-los a aceitar seu chamado ao discipulado.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52413" y="1412776"/>
            <a:ext cx="4721335" cy="523220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Missão do MJA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39552" y="3717032"/>
            <a:ext cx="7992888" cy="830997"/>
          </a:xfrm>
          <a:prstGeom prst="rect">
            <a:avLst/>
          </a:prstGeom>
          <a:solidFill>
            <a:srgbClr val="F9E591"/>
          </a:solidFill>
        </p:spPr>
        <p:txBody>
          <a:bodyPr wrap="square" rtlCol="0">
            <a:spAutoFit/>
          </a:bodyPr>
          <a:lstStyle/>
          <a:p>
            <a:pPr algn="ctr"/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amor de Cristo me motiva.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52413" y="3479353"/>
            <a:ext cx="4721335" cy="523220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Lema do MJA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39552" y="5013176"/>
            <a:ext cx="5904656" cy="1200329"/>
          </a:xfrm>
          <a:prstGeom prst="rect">
            <a:avLst/>
          </a:prstGeom>
          <a:solidFill>
            <a:srgbClr val="F9E591"/>
          </a:solidFill>
        </p:spPr>
        <p:txBody>
          <a:bodyPr wrap="square" rtlCol="0">
            <a:spAutoFit/>
          </a:bodyPr>
          <a:lstStyle/>
          <a:p>
            <a:pPr algn="ctr"/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mensagem do advento a todo o mundo em minha geração.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52413" y="4775497"/>
            <a:ext cx="4721335" cy="523220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Alvo do MJA</a:t>
            </a:r>
          </a:p>
        </p:txBody>
      </p:sp>
    </p:spTree>
    <p:extLst>
      <p:ext uri="{BB962C8B-B14F-4D97-AF65-F5344CB8AC3E}">
        <p14:creationId xmlns:p14="http://schemas.microsoft.com/office/powerpoint/2010/main" val="22535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07904" y="404664"/>
            <a:ext cx="48245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programa do Ministério Jovem da igreja abrange três amplas categorias, 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saber: Categoria Júnior (Aventureiros: de 6 a 9 anos de idade; e Desbravadores: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10 a 15); Categoria Sênior (Ministério de Embaixadores: de 16 a 21 anos; 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Jovens Adultos: 22 a 30+); e Universitários de instituições não mantidas pela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Adventista do Sétimo Dia: de 16 a 30+.</a:t>
            </a:r>
          </a:p>
        </p:txBody>
      </p:sp>
    </p:spTree>
    <p:extLst>
      <p:ext uri="{BB962C8B-B14F-4D97-AF65-F5344CB8AC3E}">
        <p14:creationId xmlns:p14="http://schemas.microsoft.com/office/powerpoint/2010/main" val="158964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1844824"/>
            <a:ext cx="748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“Estas palavras que, hoje, te ordeno estarão no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teu coração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; tu as inculcarás a teus filhos, e delas falarás assentado em tua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casa, e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andando pelo caminho, e ao deitar-te, e ao levantar-te. Também as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atarás como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sinal na tua mão, e te serão por frontal entre os olhos. E as escreverás</a:t>
            </a:r>
          </a:p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nos umbrais de tua casa e nas tuas portas” </a:t>
            </a:r>
            <a:endParaRPr lang="pt-BR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6:6-9).</a:t>
            </a:r>
          </a:p>
        </p:txBody>
      </p:sp>
    </p:spTree>
    <p:extLst>
      <p:ext uri="{BB962C8B-B14F-4D97-AF65-F5344CB8AC3E}">
        <p14:creationId xmlns:p14="http://schemas.microsoft.com/office/powerpoint/2010/main" val="16366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03648" y="1124744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apóstolo Paulo acrescentou: “Ninguém despreze a tua mocidade; pelo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contrário, torna-te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padrão dos fiéis, na palavra, no procedimento, no amor, na fé,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 pureza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” (1Tm 4:12).</a:t>
            </a:r>
          </a:p>
        </p:txBody>
      </p:sp>
    </p:spTree>
    <p:extLst>
      <p:ext uri="{BB962C8B-B14F-4D97-AF65-F5344CB8AC3E}">
        <p14:creationId xmlns:p14="http://schemas.microsoft.com/office/powerpoint/2010/main" val="51036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11760" y="332656"/>
            <a:ext cx="62646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“Temos hoje um exército de jovens que muito pode fazer se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devidamente dirigido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motivado. [...] Desejamos que eles sejam abençoados por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Deus. Desejamos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desempenhem uma parte em planos bem organizados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ajudar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outros jovens” (General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Bulletin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29 e 30 de janeiro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1893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p. 24).</a:t>
            </a:r>
          </a:p>
        </p:txBody>
      </p:sp>
    </p:spTree>
    <p:extLst>
      <p:ext uri="{BB962C8B-B14F-4D97-AF65-F5344CB8AC3E}">
        <p14:creationId xmlns:p14="http://schemas.microsoft.com/office/powerpoint/2010/main" val="31963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99792" y="404664"/>
            <a:ext cx="5904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“Havendo a juventude entregado o coração a Deus, não cessa ainda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nossa responsabilidade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seu favor. É preciso que eles se interessem na obra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Senhor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sejam levados a ver que Ele espera que façam alguma coisa para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 sua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causa avance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8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07904" y="476672"/>
            <a:ext cx="4896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...Não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basta mostrar quanto se precisa fazer, e insistir com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juventude para tomar parte. É preciso ensinar-lhes a maneira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trabalhar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Mestre. Exercitá-los, discipliná-los, treiná-los nos melhores métodos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atrair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pessoas para Cristo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63688" y="1052736"/>
            <a:ext cx="6740545" cy="1938992"/>
          </a:xfrm>
          <a:prstGeom prst="rect">
            <a:avLst/>
          </a:prstGeom>
          <a:solidFill>
            <a:srgbClr val="A7935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Um ancião que, quando necessário e com a recomendação da Comissão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Diretiva da Associação, pode ser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eleito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servir em mais de uma igreja dentro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um distrito (ver p. 76).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03268" y="1317659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 smtClean="0">
                <a:latin typeface="Arial Black" panose="020B0A04020102020204" pitchFamily="34" charset="0"/>
              </a:rPr>
              <a:t>3</a:t>
            </a:r>
            <a:endParaRPr lang="pt-BR" sz="13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4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23928" y="404664"/>
            <a:ext cx="4680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... Ensinai-os a experimentar, quieta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despretensiosamente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auxiliar seus jovens companheiros. Disponham-se sistematicamente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vários ramos de trabalho missionário, nos quais eles possam tomar parte,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deem-se-lhes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instruções e auxílio. Assim aprenderão a trabalhar para Deus”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(Obreiros Evangélicos, p. 210).</a:t>
            </a:r>
          </a:p>
        </p:txBody>
      </p:sp>
    </p:spTree>
    <p:extLst>
      <p:ext uri="{BB962C8B-B14F-4D97-AF65-F5344CB8AC3E}">
        <p14:creationId xmlns:p14="http://schemas.microsoft.com/office/powerpoint/2010/main" val="172578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2" y="836712"/>
            <a:ext cx="44644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“Com tal exército de obreiros como o que poderia fornecer a nossa juventude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devidamente preparada, quão depressa a mensagem de um Salvador crucificado,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ressuscitado e prestes a vir poderia ser levada ao mundo todo!” (Conselhos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aos Pais, Professores e Estudantes, p. 555).</a:t>
            </a:r>
          </a:p>
        </p:txBody>
      </p:sp>
    </p:spTree>
    <p:extLst>
      <p:ext uri="{BB962C8B-B14F-4D97-AF65-F5344CB8AC3E}">
        <p14:creationId xmlns:p14="http://schemas.microsoft.com/office/powerpoint/2010/main" val="42173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99992" y="980728"/>
            <a:ext cx="4032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Conquanto deva haver um Ministério Jovem Adventista (MJA) ativo 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cada igreja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é importante que a programação dos jovens não esteja isolada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restante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igreja.</a:t>
            </a:r>
          </a:p>
        </p:txBody>
      </p:sp>
    </p:spTree>
    <p:extLst>
      <p:ext uri="{BB962C8B-B14F-4D97-AF65-F5344CB8AC3E}">
        <p14:creationId xmlns:p14="http://schemas.microsoft.com/office/powerpoint/2010/main" val="23835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67944" y="908720"/>
            <a:ext cx="44644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Além de sua participação no MJA, os jovens devem estar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engajados 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responsabilidades de liderança e em todos os ramos de atividades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igreja. Como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anciãos jovens, diáconos e diaconisas, por exemplo, eles poderão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trabalhar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aprender com líderes experientes.</a:t>
            </a:r>
          </a:p>
        </p:txBody>
      </p:sp>
    </p:spTree>
    <p:extLst>
      <p:ext uri="{BB962C8B-B14F-4D97-AF65-F5344CB8AC3E}">
        <p14:creationId xmlns:p14="http://schemas.microsoft.com/office/powerpoint/2010/main" val="8276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07904" y="548680"/>
            <a:ext cx="4896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“Para que a obra possa avançar em todos os ramos, Deus pede vigor, zelo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coragem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juvenis. Ele escolheu a juventude para ajudar no progresso de sua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causa. Planejar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clareza de espírito e executar com mãos valorosas, exige energias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novas e sãs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0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07904" y="764704"/>
            <a:ext cx="48965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... Os jovens, homens e mulheres, são convidados a consagrar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Deus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força de sua juventude, a fim de que, pelo exercício de suas faculdades,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mediante vivacidade de pensamento e vigor de ação, possam glorificá-lo e levar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salvação a seus semelhantes” (Obreiros Evangélicos, p. 67).</a:t>
            </a:r>
          </a:p>
        </p:txBody>
      </p:sp>
    </p:spTree>
    <p:extLst>
      <p:ext uri="{BB962C8B-B14F-4D97-AF65-F5344CB8AC3E}">
        <p14:creationId xmlns:p14="http://schemas.microsoft.com/office/powerpoint/2010/main" val="4157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Essa comissão é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organização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que coordena os planos gerais do Ministério Jovem (ver p. 137, 138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 Ela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inclui os seguintes líderes eleitos pela igreja: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 Ministério Jovem Adventista</a:t>
            </a:r>
          </a:p>
        </p:txBody>
      </p:sp>
    </p:spTree>
    <p:extLst>
      <p:ext uri="{BB962C8B-B14F-4D97-AF65-F5344CB8AC3E}">
        <p14:creationId xmlns:p14="http://schemas.microsoft.com/office/powerpoint/2010/main" val="333564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296040"/>
            <a:ext cx="511256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líder de jovens adultos, diretor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Ministério de Universitários, diretor do Ministério de Embaixadores, diretor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Desbravadores, diretor de Aventureiros, diretor do Ministério Pessoal,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diretor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divisão dos jovens da Escola Sabatina, diretor do Ministério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Criança, diretor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Ministério de Saúde, diretor da escola da igreja, conselheiro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Ministério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Jovem e o pastor.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 Ministério Jovem Adventista</a:t>
            </a:r>
          </a:p>
        </p:txBody>
      </p:sp>
    </p:spTree>
    <p:extLst>
      <p:ext uri="{BB962C8B-B14F-4D97-AF65-F5344CB8AC3E}">
        <p14:creationId xmlns:p14="http://schemas.microsoft.com/office/powerpoint/2010/main" val="240560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0981" y="2060848"/>
            <a:ext cx="432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 não houver na igreja um Ministério de Embaixadores ou um ministério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jovens adultos, ou enquanto eles não forem estabelecidos, a comissão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MJA planejará para que o Ministério Jovem inclua ambas as faixas etárias.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 Ministério Jovem Adventista</a:t>
            </a:r>
          </a:p>
        </p:txBody>
      </p:sp>
    </p:spTree>
    <p:extLst>
      <p:ext uri="{BB962C8B-B14F-4D97-AF65-F5344CB8AC3E}">
        <p14:creationId xmlns:p14="http://schemas.microsoft.com/office/powerpoint/2010/main" val="331398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432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Nas regiões do mundo onde não houver ministério de Desbravadores ou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Aventureiros, ou até que sejam organizados, a comissão do MJA fará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planos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oferecer atividades apropriadas para a categoria júnior.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 Ministério Jovem Adventista</a:t>
            </a:r>
          </a:p>
        </p:txBody>
      </p:sp>
    </p:spTree>
    <p:extLst>
      <p:ext uri="{BB962C8B-B14F-4D97-AF65-F5344CB8AC3E}">
        <p14:creationId xmlns:p14="http://schemas.microsoft.com/office/powerpoint/2010/main" val="129226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60046" y="1639301"/>
            <a:ext cx="4912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Todos os oficiais devem ser exemplo na questão 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devolução do dízimo à igreja. Alguém que falhe em ser tal exemplo não deve ser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eleito para um cargo na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Exemplo nos Dízimos</a:t>
            </a:r>
          </a:p>
        </p:txBody>
      </p:sp>
    </p:spTree>
    <p:extLst>
      <p:ext uri="{BB962C8B-B14F-4D97-AF65-F5344CB8AC3E}">
        <p14:creationId xmlns:p14="http://schemas.microsoft.com/office/powerpoint/2010/main" val="86781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45365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diretor do MJA, que é membro da Comissão da Igreja, é o presidente 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comissão do MJA. Essa comissão deve se reunir sempre que necessário a fim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desenvolver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alvos e planos de curto e longo alcance para um ministério de êxito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(ver Notas, nº 16, p. 182).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 Ministério Jovem Adventista</a:t>
            </a:r>
          </a:p>
        </p:txBody>
      </p:sp>
    </p:spTree>
    <p:extLst>
      <p:ext uri="{BB962C8B-B14F-4D97-AF65-F5344CB8AC3E}">
        <p14:creationId xmlns:p14="http://schemas.microsoft.com/office/powerpoint/2010/main" val="12078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4248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Essa comissão é responsável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pelas atividades e trabalhos dos jovens adultos em conjunto com a Comissão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Ministério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Jovem Adventista (MJA).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 Ministério de Jovens Adultos</a:t>
            </a:r>
          </a:p>
        </p:txBody>
      </p:sp>
    </p:spTree>
    <p:extLst>
      <p:ext uri="{BB962C8B-B14F-4D97-AF65-F5344CB8AC3E}">
        <p14:creationId xmlns:p14="http://schemas.microsoft.com/office/powerpoint/2010/main" val="351013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elege os seguintes líderes do Ministério de Jovens Adultos: diretor,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diretor associado, secretário-tesoureiro, secretário-tesoureiro-assistente e diretor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música. Esse grupo forma o núcleo da comissão do Ministério de Jovens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Adultos, a qual nomeia outros líderes para suas respectivas atividades.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 Ministério de Jovens Adultos</a:t>
            </a:r>
          </a:p>
        </p:txBody>
      </p:sp>
    </p:spTree>
    <p:extLst>
      <p:ext uri="{BB962C8B-B14F-4D97-AF65-F5344CB8AC3E}">
        <p14:creationId xmlns:p14="http://schemas.microsoft.com/office/powerpoint/2010/main" val="13063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19543" y="1052736"/>
            <a:ext cx="45365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 fim de fortalecer o Ministério Jovem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igreja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, o Ministério de Universitários (MU), em colaboração com o Ministério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Adventista de Estudantes do Ensino Superior (MAEES), proporciona visão e planejamento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estratégico para o ministério e apoio aos alunos adventistas do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sétimo dia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(idade de 16 a 30+) que estudam em faculdades ou universidades não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mantidas pela Igreja Adventista </a:t>
            </a:r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Sétimo Dia.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de Universitários</a:t>
            </a:r>
          </a:p>
        </p:txBody>
      </p:sp>
    </p:spTree>
    <p:extLst>
      <p:ext uri="{BB962C8B-B14F-4D97-AF65-F5344CB8AC3E}">
        <p14:creationId xmlns:p14="http://schemas.microsoft.com/office/powerpoint/2010/main" val="380753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2" y="1344055"/>
            <a:ext cx="529740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pode nomear um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diretor do Ministério de Universitários, em consulta com a Comissão do Ministério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Jovem Adventista e com o apoio dela, a fim de desenvolver um ministério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intencional com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propósito de cuidar das necessidades especiais de estudantes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faculdades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universidades não mantidas pela Igreja Adventista do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Sétimo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Coordenador do Ministério de Universitários –</a:t>
            </a:r>
          </a:p>
        </p:txBody>
      </p:sp>
    </p:spTree>
    <p:extLst>
      <p:ext uri="{BB962C8B-B14F-4D97-AF65-F5344CB8AC3E}">
        <p14:creationId xmlns:p14="http://schemas.microsoft.com/office/powerpoint/2010/main" val="32634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1196752"/>
            <a:ext cx="47885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Ministério de Embaixadores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proporciona um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programa especializado para atender às necessidades dos jovens entre 16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21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anos. Oferece organização e estrutura aos jovens dessa faixa etária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promove seu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envolvimento ativo na igreja local e mundial.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de Embaixadores</a:t>
            </a:r>
          </a:p>
        </p:txBody>
      </p:sp>
    </p:spTree>
    <p:extLst>
      <p:ext uri="{BB962C8B-B14F-4D97-AF65-F5344CB8AC3E}">
        <p14:creationId xmlns:p14="http://schemas.microsoft.com/office/powerpoint/2010/main" val="351444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47864" y="1412776"/>
            <a:ext cx="52565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ministério foi idealizado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fortalecer o trabalho dos jovens da igreja. Ele os desafia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experimentar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compartilhar um relacionamento pessoal com Cristo, ajuda-os a desenvolver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 estilo de vida compatível com o sistema de crenças adventistas 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sétimo Dia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de Embaixadores</a:t>
            </a:r>
          </a:p>
        </p:txBody>
      </p:sp>
    </p:spTree>
    <p:extLst>
      <p:ext uri="{BB962C8B-B14F-4D97-AF65-F5344CB8AC3E}">
        <p14:creationId xmlns:p14="http://schemas.microsoft.com/office/powerpoint/2010/main" val="62520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91879" y="1268760"/>
            <a:ext cx="52565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... provê capacitação em diversas áreas vocacionais e lhes proporciona um ambiente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seguro para o desenvolvimento saudável de amizades duradouras.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Suas atividades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são conduzidas em harmonia com os regulamentos da Associação 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coordenação com a comissão do MJA da igreja local.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de Embaixadores</a:t>
            </a:r>
          </a:p>
        </p:txBody>
      </p:sp>
    </p:spTree>
    <p:extLst>
      <p:ext uri="{BB962C8B-B14F-4D97-AF65-F5344CB8AC3E}">
        <p14:creationId xmlns:p14="http://schemas.microsoft.com/office/powerpoint/2010/main" val="26767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2132856"/>
            <a:ext cx="47213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do Ministério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Embaixadores é responsável pelas atividades e trabalhos de seus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participantes 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coordenação com a Comissão do Ministério Jovem Adventista (MJA).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 Ministério de Embaixadores</a:t>
            </a:r>
          </a:p>
        </p:txBody>
      </p:sp>
    </p:spTree>
    <p:extLst>
      <p:ext uri="{BB962C8B-B14F-4D97-AF65-F5344CB8AC3E}">
        <p14:creationId xmlns:p14="http://schemas.microsoft.com/office/powerpoint/2010/main" val="286642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628800"/>
            <a:ext cx="4392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elege os seguintes líderes do Ministério de Embaixadores: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diretor, diretor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associado, secretário-tesoureiro,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secretário-tesoureiro-assistente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diretor de música. Esse grupo forma a comissão do Ministério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Embaixadores, que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nomeia outros líderes para suas respectivas atividades.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830997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 Ministério de Embaixadores</a:t>
            </a:r>
          </a:p>
        </p:txBody>
      </p:sp>
    </p:spTree>
    <p:extLst>
      <p:ext uri="{BB962C8B-B14F-4D97-AF65-F5344CB8AC3E}">
        <p14:creationId xmlns:p14="http://schemas.microsoft.com/office/powerpoint/2010/main" val="24143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75856" y="1484784"/>
            <a:ext cx="4912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Nenhum oficial de igreja é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delegado 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officio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à Assembleia da Associação. Se a igreja deseja que um oficial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sirva como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delegado, deverá elegê-lo como tal.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 São Delegados </a:t>
            </a:r>
            <a:r>
              <a:rPr lang="pt-B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Officio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1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268760"/>
            <a:ext cx="46085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Clube de Desbravadores oferece uma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opção centrada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igreja, voltada para o espírito de aventura e exploração, no contexto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desenvolvimento espiritual e missionário, para as idades de 10 a 15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anos. 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atividades são cuidadosamente elaboradas para incluir tarefas ao ar livre,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exploração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natureza, artes manuais, hobbies e vocações.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Clube de Desbravadores</a:t>
            </a:r>
          </a:p>
        </p:txBody>
      </p:sp>
    </p:spTree>
    <p:extLst>
      <p:ext uri="{BB962C8B-B14F-4D97-AF65-F5344CB8AC3E}">
        <p14:creationId xmlns:p14="http://schemas.microsoft.com/office/powerpoint/2010/main" val="9829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268760"/>
            <a:ext cx="47525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diretor e os diretores associados do Clube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Desbravadores são eleitos pela igreja (ver p. 108). Se forem eleitos dois diretores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associados, deve ser um de cada gênero. Um dos diretores associados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 também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servir como secretário e tesoureiro do clube. O diretor é membro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Comissão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 e da Comissão do Ministério Jovem.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de Desbravadores</a:t>
            </a:r>
          </a:p>
        </p:txBody>
      </p:sp>
    </p:spTree>
    <p:extLst>
      <p:ext uri="{BB962C8B-B14F-4D97-AF65-F5344CB8AC3E}">
        <p14:creationId xmlns:p14="http://schemas.microsoft.com/office/powerpoint/2010/main" val="24666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2132856"/>
            <a:ext cx="46085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Membros adicionais para a diretoria dos Desbravadores podem incluir instrutores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classes e especialidades, além dos conselheiros, cada um deles responsável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por uma unidade de seis a oito desbravadores.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de Desbravadores</a:t>
            </a:r>
          </a:p>
        </p:txBody>
      </p:sp>
    </p:spTree>
    <p:extLst>
      <p:ext uri="{BB962C8B-B14F-4D97-AF65-F5344CB8AC3E}">
        <p14:creationId xmlns:p14="http://schemas.microsoft.com/office/powerpoint/2010/main" val="16709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28286" y="980728"/>
            <a:ext cx="4392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Recursos materiais estão disponíveis com o diretor do Ministério Jovem da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Associação. Todas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pessoas envolvidas no trabalho com crianças menores devem estar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harmonia com as normas e exigências legais e da igreja, tais como comprovação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certidão de antecedentes.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de Desbravadores</a:t>
            </a:r>
          </a:p>
        </p:txBody>
      </p:sp>
    </p:spTree>
    <p:extLst>
      <p:ext uri="{BB962C8B-B14F-4D97-AF65-F5344CB8AC3E}">
        <p14:creationId xmlns:p14="http://schemas.microsoft.com/office/powerpoint/2010/main" val="25540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94400" y="1340768"/>
            <a:ext cx="39530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líderes da igreja local devem consultar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Associação, a qual determinará e orientará sobre quais certificados e comprovantes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antecedentes estão disponíveis e/ou são requeridos (ver Notas,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nº 7, p. 180).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de Desbravadores</a:t>
            </a:r>
          </a:p>
        </p:txBody>
      </p:sp>
    </p:spTree>
    <p:extLst>
      <p:ext uri="{BB962C8B-B14F-4D97-AF65-F5344CB8AC3E}">
        <p14:creationId xmlns:p14="http://schemas.microsoft.com/office/powerpoint/2010/main" val="24123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268760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Clube de Aventureiros provê programas no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lar e na igreja para pais de crianças entre seis e nove anos de idade. É projetado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estimular a curiosidade das crianças e inclui atividades específicas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essa faixa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etária...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Clube de Aventureiros</a:t>
            </a:r>
          </a:p>
        </p:txBody>
      </p:sp>
    </p:spTree>
    <p:extLst>
      <p:ext uri="{BB962C8B-B14F-4D97-AF65-F5344CB8AC3E}">
        <p14:creationId xmlns:p14="http://schemas.microsoft.com/office/powerpoint/2010/main" val="230965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268760"/>
            <a:ext cx="48245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quais envolvem práticas recreativas tanto para os pais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como para as crianças, habilidades manuais simples, apreciação da criação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Deus e outras atividades que são do interesse da idade. Tudo é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realizado com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foco espiritual visando à transição para a participação na igreja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como um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desbravador.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Clube de Aventureiros</a:t>
            </a:r>
          </a:p>
        </p:txBody>
      </p:sp>
    </p:spTree>
    <p:extLst>
      <p:ext uri="{BB962C8B-B14F-4D97-AF65-F5344CB8AC3E}">
        <p14:creationId xmlns:p14="http://schemas.microsoft.com/office/powerpoint/2010/main" val="38266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268760"/>
            <a:ext cx="48245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elege o diretor e os diretores associados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(ver p. 108). Membros adicionais para a liderança são indicados pela diretoria 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clube. O diretor é membro da Comissão do Ministério Jovem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Adventista. Recursos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materiais estão disponíveis com o diretor do Ministério Jovem 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Associação.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dos Aventureiros</a:t>
            </a:r>
          </a:p>
        </p:txBody>
      </p:sp>
    </p:spTree>
    <p:extLst>
      <p:ext uri="{BB962C8B-B14F-4D97-AF65-F5344CB8AC3E}">
        <p14:creationId xmlns:p14="http://schemas.microsoft.com/office/powerpoint/2010/main" val="122132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052736"/>
            <a:ext cx="52565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Todas as pessoas envolvidas no trabalho com crianças menores devem estar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harmonia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as normas e exigências legais e da igreja, tais como comprovação ou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certidão de antecedentes. Os líderes da igreja local devem consultar a Associação,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qual determinará e orientará sobre quais certificados e comprovantes de antecedentes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estão disponíveis e/ou são requeridos (ver Notas, nº 7, p. 180).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dos Aventureiros</a:t>
            </a:r>
          </a:p>
        </p:txBody>
      </p:sp>
    </p:spTree>
    <p:extLst>
      <p:ext uri="{BB962C8B-B14F-4D97-AF65-F5344CB8AC3E}">
        <p14:creationId xmlns:p14="http://schemas.microsoft.com/office/powerpoint/2010/main" val="361368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86451" y="1268760"/>
            <a:ext cx="40026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diretores das diferentes categorias do Ministério Jovem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devem exemplificar as virtudes cristãs e ter um compromisso com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conquista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pessoas e entusiasmo contagiante.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Líderes do MJA</a:t>
            </a:r>
          </a:p>
        </p:txBody>
      </p:sp>
    </p:spTree>
    <p:extLst>
      <p:ext uri="{BB962C8B-B14F-4D97-AF65-F5344CB8AC3E}">
        <p14:creationId xmlns:p14="http://schemas.microsoft.com/office/powerpoint/2010/main" val="269590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60046" y="1639301"/>
            <a:ext cx="49121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não deve impor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demasiada responsabilidade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sobre um pequeno grupo de líderes dispostos, enquanto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outros são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pouco aproveitados. A menos que as circunstâncias obriguem, a eleição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um indivíduo para vários cargos deve ser desmotivada.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Distribuição de Responsabilidade</a:t>
            </a:r>
          </a:p>
        </p:txBody>
      </p:sp>
    </p:spTree>
    <p:extLst>
      <p:ext uri="{BB962C8B-B14F-4D97-AF65-F5344CB8AC3E}">
        <p14:creationId xmlns:p14="http://schemas.microsoft.com/office/powerpoint/2010/main" val="5018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91879" y="980728"/>
            <a:ext cx="52565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Ao ajudar a motivar os jovens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trabalhar unidos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assumir responsabilidades, os líderes estarão na retaguarda –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orientando, aconselhando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incentivando os jovens, ajudando-os a adquirir experiência 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alegrias do êxito. Devem estudar o perfil da juventude da igreja e envolver todos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jovens aptos nas atividades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Ministério Jovem.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Líderes do MJA</a:t>
            </a:r>
          </a:p>
        </p:txBody>
      </p:sp>
    </p:spTree>
    <p:extLst>
      <p:ext uri="{BB962C8B-B14F-4D97-AF65-F5344CB8AC3E}">
        <p14:creationId xmlns:p14="http://schemas.microsoft.com/office/powerpoint/2010/main" val="184996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91551" y="1052736"/>
            <a:ext cx="4392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diretores se manterão em contato com o pastor, com seus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respectivos conselheiros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com o diretor do Ministério Jovem da Associação, aproveitando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oportunidades para a contínua capacitação e condução de seus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respectivos ministérios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um relacionamento cooperativo com a igreja e a Associação.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Líderes do MJA</a:t>
            </a:r>
          </a:p>
        </p:txBody>
      </p:sp>
    </p:spTree>
    <p:extLst>
      <p:ext uri="{BB962C8B-B14F-4D97-AF65-F5344CB8AC3E}">
        <p14:creationId xmlns:p14="http://schemas.microsoft.com/office/powerpoint/2010/main" val="36575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1" y="1556792"/>
            <a:ext cx="46716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diretores associados (se houver) auxiliarão os diretores e desempenharão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 funções da liderança quando estes estiverem ausentes. As respectivas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comissões 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Ministério Jovem Adventista podem designar responsabilidades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adicionais aos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diretores associados.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Líderes do MJA</a:t>
            </a:r>
          </a:p>
        </p:txBody>
      </p:sp>
    </p:spTree>
    <p:extLst>
      <p:ext uri="{BB962C8B-B14F-4D97-AF65-F5344CB8AC3E}">
        <p14:creationId xmlns:p14="http://schemas.microsoft.com/office/powerpoint/2010/main" val="29586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70568" y="1052736"/>
            <a:ext cx="52565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secretários-tesoureiros conservarão uma ata das atividades de seus respectivos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ministérios, apresentarão relatórios mensais nos formulários providos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pelo diretor do Ministério Jovem da Associação e incentivarão os jovens a relatar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suas atividades missionárias nos minutos missionários do Ministério Pessoal.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Líderes do MJA</a:t>
            </a:r>
          </a:p>
        </p:txBody>
      </p:sp>
    </p:spTree>
    <p:extLst>
      <p:ext uri="{BB962C8B-B14F-4D97-AF65-F5344CB8AC3E}">
        <p14:creationId xmlns:p14="http://schemas.microsoft.com/office/powerpoint/2010/main" val="83248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83969" y="1628800"/>
            <a:ext cx="4464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secretários-tesoureiros associados (se houver) auxiliam nas tarefas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designadas aos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respectivos secretários-tesoureiros.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Líderes do MJA</a:t>
            </a:r>
          </a:p>
        </p:txBody>
      </p:sp>
    </p:spTree>
    <p:extLst>
      <p:ext uri="{BB962C8B-B14F-4D97-AF65-F5344CB8AC3E}">
        <p14:creationId xmlns:p14="http://schemas.microsoft.com/office/powerpoint/2010/main" val="290121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23928" y="1124744"/>
            <a:ext cx="47136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conselheiro do Ministério Jovem Adventista pode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 um ancião ou outra pessoa da Comissão da Igreja que compreenda os objetivos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MJA. Deve ser simpático com a juventude e seu envolvimento nos ministérios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igreja, e servirá como um conselheiro valioso para a juventude.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Conselheiro do MJA</a:t>
            </a:r>
          </a:p>
        </p:txBody>
      </p:sp>
    </p:spTree>
    <p:extLst>
      <p:ext uri="{BB962C8B-B14F-4D97-AF65-F5344CB8AC3E}">
        <p14:creationId xmlns:p14="http://schemas.microsoft.com/office/powerpoint/2010/main" val="31631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7" y="1268760"/>
            <a:ext cx="47213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Ele atua como orientador e conselheiro dos oficiais do MJA e se reúne com eles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regularmente nas reuniões da comissão do MJA. Trabalhará com o diretor 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MJA para apresentar as necessidades do ministério à Comissão 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Conselheiro do MJA</a:t>
            </a:r>
          </a:p>
        </p:txBody>
      </p:sp>
    </p:spTree>
    <p:extLst>
      <p:ext uri="{BB962C8B-B14F-4D97-AF65-F5344CB8AC3E}">
        <p14:creationId xmlns:p14="http://schemas.microsoft.com/office/powerpoint/2010/main" val="18309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27984" y="1412776"/>
            <a:ext cx="41764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conselheiro deve tornar-se familiarizado com o diretor do Ministério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Jovem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Associação e manter o diretor dos jovens da igreja informado das mudanças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pessoal e outros assuntos de interesse do MJA.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Conselheiro do MJA</a:t>
            </a:r>
          </a:p>
        </p:txBody>
      </p:sp>
    </p:spTree>
    <p:extLst>
      <p:ext uri="{BB962C8B-B14F-4D97-AF65-F5344CB8AC3E}">
        <p14:creationId xmlns:p14="http://schemas.microsoft.com/office/powerpoint/2010/main" val="40039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00870" y="1268760"/>
            <a:ext cx="47099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Juntamente com 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líderes do MJA, deverá participar das reuniões de treinamento promovidas pela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Associação para se manter informado sobre o desenvolvimento do ministério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os jovens.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Conselheiro do MJA</a:t>
            </a:r>
          </a:p>
        </p:txBody>
      </p:sp>
    </p:spTree>
    <p:extLst>
      <p:ext uri="{BB962C8B-B14F-4D97-AF65-F5344CB8AC3E}">
        <p14:creationId xmlns:p14="http://schemas.microsoft.com/office/powerpoint/2010/main" val="24475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124744"/>
            <a:ext cx="46085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Por uma questão de continuidade, o conselheiro, se possível, deve atuar 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mandatos múltiplos.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Todas as pessoas envolvidas no trabalho com crianças menores devem estar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harmonia com as normas e exigências legais e da igreja, tais como comprovação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certidão de antecedentes.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Conselheiro do MJA</a:t>
            </a:r>
          </a:p>
        </p:txBody>
      </p:sp>
    </p:spTree>
    <p:extLst>
      <p:ext uri="{BB962C8B-B14F-4D97-AF65-F5344CB8AC3E}">
        <p14:creationId xmlns:p14="http://schemas.microsoft.com/office/powerpoint/2010/main" val="271559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60046" y="1639301"/>
            <a:ext cx="4912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Quando um oficial é removido do rol de membros 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seguida é readmitido, a readmissão não restabelece o indivíduo ao cargo anterior.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Remoção e Readmissão</a:t>
            </a:r>
          </a:p>
        </p:txBody>
      </p:sp>
    </p:spTree>
    <p:extLst>
      <p:ext uri="{BB962C8B-B14F-4D97-AF65-F5344CB8AC3E}">
        <p14:creationId xmlns:p14="http://schemas.microsoft.com/office/powerpoint/2010/main" val="39956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295574"/>
            <a:ext cx="4752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líderes da igreja local devem consultar a Associação,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qual determinará e orientará sobre quais certificados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comprovantes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antecedentes estão disponíveis e/ou são requeridos (ver Notas,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nº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7, p. 180).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Conselheiro do MJA</a:t>
            </a:r>
          </a:p>
        </p:txBody>
      </p:sp>
    </p:spTree>
    <p:extLst>
      <p:ext uri="{BB962C8B-B14F-4D97-AF65-F5344CB8AC3E}">
        <p14:creationId xmlns:p14="http://schemas.microsoft.com/office/powerpoint/2010/main" val="27000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1920" y="1412776"/>
            <a:ext cx="4752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líderes da igreja local devem consultar a Associação,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qual determinará e orientará sobre quais certificados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comprovantes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antecedentes estão disponíveis e/ou são requeridos (ver Notas, nº 7,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 180).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Conselheiro do MJA</a:t>
            </a:r>
          </a:p>
        </p:txBody>
      </p:sp>
    </p:spTree>
    <p:extLst>
      <p:ext uri="{BB962C8B-B14F-4D97-AF65-F5344CB8AC3E}">
        <p14:creationId xmlns:p14="http://schemas.microsoft.com/office/powerpoint/2010/main" val="319706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996952"/>
            <a:ext cx="6768752" cy="1584176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62774" y="2708920"/>
            <a:ext cx="6624736" cy="1569660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Cerimônia de Admissão</a:t>
            </a:r>
          </a:p>
        </p:txBody>
      </p:sp>
    </p:spTree>
    <p:extLst>
      <p:ext uri="{BB962C8B-B14F-4D97-AF65-F5344CB8AC3E}">
        <p14:creationId xmlns:p14="http://schemas.microsoft.com/office/powerpoint/2010/main" val="86952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27555" y="1336517"/>
            <a:ext cx="432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Todos os oficiais da igreja local recém-eleitos devem ser incluídos 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cerimônia de introdução ao cargo conduzida por um pastor que possua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credencial ou licença vigente.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Conselheiro do MJA</a:t>
            </a:r>
          </a:p>
        </p:txBody>
      </p:sp>
    </p:spTree>
    <p:extLst>
      <p:ext uri="{BB962C8B-B14F-4D97-AF65-F5344CB8AC3E}">
        <p14:creationId xmlns:p14="http://schemas.microsoft.com/office/powerpoint/2010/main" val="12619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7128" y="1124744"/>
            <a:ext cx="4464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 não houver nenhum pastor disponível, um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ancião da igreja pode conduzir a cerimônia para os oficiais que não sejam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anciãos, diáconos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diaconisas. Se a igreja realiza tal cerimônia, ela deve incluir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líderes de todos os departamentos e outras organizações.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027128" y="404664"/>
            <a:ext cx="4721335" cy="461665"/>
          </a:xfrm>
          <a:prstGeom prst="rect">
            <a:avLst/>
          </a:prstGeom>
          <a:solidFill>
            <a:srgbClr val="A79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Conselheiro do MJA</a:t>
            </a:r>
          </a:p>
        </p:txBody>
      </p:sp>
    </p:spTree>
    <p:extLst>
      <p:ext uri="{BB962C8B-B14F-4D97-AF65-F5344CB8AC3E}">
        <p14:creationId xmlns:p14="http://schemas.microsoft.com/office/powerpoint/2010/main" val="4296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824404"/>
            <a:ext cx="6768752" cy="2116764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44983" y="2588847"/>
            <a:ext cx="6624736" cy="1938992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Duração do Cargo</a:t>
            </a:r>
          </a:p>
        </p:txBody>
      </p:sp>
    </p:spTree>
    <p:extLst>
      <p:ext uri="{BB962C8B-B14F-4D97-AF65-F5344CB8AC3E}">
        <p14:creationId xmlns:p14="http://schemas.microsoft.com/office/powerpoint/2010/main" val="185331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824404"/>
            <a:ext cx="6768752" cy="2116764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44983" y="2588847"/>
            <a:ext cx="6624736" cy="1938992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Qualificações Gerais</a:t>
            </a:r>
          </a:p>
        </p:txBody>
      </p:sp>
    </p:spTree>
    <p:extLst>
      <p:ext uri="{BB962C8B-B14F-4D97-AF65-F5344CB8AC3E}">
        <p14:creationId xmlns:p14="http://schemas.microsoft.com/office/powerpoint/2010/main" val="20972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31840" y="692696"/>
            <a:ext cx="54882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duração do cargo para os oficiais da igreja e suas organizações auxiliares será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um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ano, exceto onde a igreja, em reunião administrativa, votar ter eleições a cada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dois anos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fim de facilitar a continuação e o desenvolvimento dos dons espirituais e eliminar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trabalho envolvido nas eleições anuais. Embora não seja aconselhável uma pessoa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servir indefinidamente em determinada posição, os oficiais poderão ser reeleitos.</a:t>
            </a:r>
          </a:p>
        </p:txBody>
      </p:sp>
    </p:spTree>
    <p:extLst>
      <p:ext uri="{BB962C8B-B14F-4D97-AF65-F5344CB8AC3E}">
        <p14:creationId xmlns:p14="http://schemas.microsoft.com/office/powerpoint/2010/main" val="51919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824404"/>
            <a:ext cx="6768752" cy="1036644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44983" y="2588847"/>
            <a:ext cx="6624736" cy="1015663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Anciãos</a:t>
            </a:r>
          </a:p>
        </p:txBody>
      </p:sp>
    </p:spTree>
    <p:extLst>
      <p:ext uri="{BB962C8B-B14F-4D97-AF65-F5344CB8AC3E}">
        <p14:creationId xmlns:p14="http://schemas.microsoft.com/office/powerpoint/2010/main" val="18701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87824" y="1628800"/>
            <a:ext cx="54882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anciãos devem ser reconhecidos pela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igreja como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fortes líderes espirituais e devem ter boa reputação tanto na igreja quanto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comunidade. Na ausência do pastor, os anciãos são os líderes espirituais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igreja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por preceito e exemplo devem procurar conduzi-la a uma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experiência cristã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mais profunda e completa.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Líderes Religiosos da Igreja</a:t>
            </a:r>
          </a:p>
        </p:txBody>
      </p:sp>
    </p:spTree>
    <p:extLst>
      <p:ext uri="{BB962C8B-B14F-4D97-AF65-F5344CB8AC3E}">
        <p14:creationId xmlns:p14="http://schemas.microsoft.com/office/powerpoint/2010/main" val="20011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47864" y="620688"/>
            <a:ext cx="49841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anciãos devem ser capazes de conduzir os cultos da igreja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administrar na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palavra e na doutrina quando o pastor não estiver disponível. Contudo, 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anciãos não devem ser escolhidos principalmente por causa de sua posição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social ou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sua habilidade como oradores, mas por causa de sua vida consagrada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de suas habilidades para liderança.</a:t>
            </a:r>
          </a:p>
        </p:txBody>
      </p:sp>
    </p:spTree>
    <p:extLst>
      <p:ext uri="{BB962C8B-B14F-4D97-AF65-F5344CB8AC3E}">
        <p14:creationId xmlns:p14="http://schemas.microsoft.com/office/powerpoint/2010/main" val="170414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91880" y="764704"/>
            <a:ext cx="49841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anciãos podem ser reeleitos, mas não é aconselhável que sirvam indefinidamente.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não está sob nenhuma obrigação de reelegê-los e poderá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escolher outros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sempre que as mudanças sejam apropriadas. Com a eleição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novos anciãos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os anteriores não mais atuarão como anciãos, mas poderão ser eleitos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outros cargos da igreja.</a:t>
            </a:r>
          </a:p>
        </p:txBody>
      </p:sp>
    </p:spTree>
    <p:extLst>
      <p:ext uri="{BB962C8B-B14F-4D97-AF65-F5344CB8AC3E}">
        <p14:creationId xmlns:p14="http://schemas.microsoft.com/office/powerpoint/2010/main" val="150661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67944" y="1268760"/>
            <a:ext cx="43360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eleição ao ofício de ancião não qualifica, por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 só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a ninguém como ancião. É requerida a ordenação antes que um ancião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tenha autoridade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o exercício da função. No intervalo entre a eleição e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ordenação, 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ancião eleito pode atuar como líder, mas não poderá administrar 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ritos 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Ordenação de Anciãos</a:t>
            </a:r>
          </a:p>
        </p:txBody>
      </p:sp>
    </p:spTree>
    <p:extLst>
      <p:ext uri="{BB962C8B-B14F-4D97-AF65-F5344CB8AC3E}">
        <p14:creationId xmlns:p14="http://schemas.microsoft.com/office/powerpoint/2010/main" val="7363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2467" y="1340768"/>
            <a:ext cx="42562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eleição ao ofício de ancião não qualifica, por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 só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a ninguém como ancião. É requerida a ordenação antes que um ancião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tenha autoridade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o exercício da função. No intervalo entre a eleição e a ordenação,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ancião eleito pode atuar como líder, mas não poderá administrar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ritos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Ordenação de Anciãos</a:t>
            </a:r>
          </a:p>
        </p:txBody>
      </p:sp>
    </p:spTree>
    <p:extLst>
      <p:ext uri="{BB962C8B-B14F-4D97-AF65-F5344CB8AC3E}">
        <p14:creationId xmlns:p14="http://schemas.microsoft.com/office/powerpoint/2010/main" val="5321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1920" y="1556792"/>
            <a:ext cx="39682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cerimônia de ordenação é realizada apenas por um pastor ordenado credenciado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pela Associação. Por cortesia, um pastor ordenado visitante pode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 convidado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ajudar.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Ordenação de Anciãos</a:t>
            </a:r>
          </a:p>
        </p:txBody>
      </p:sp>
    </p:spTree>
    <p:extLst>
      <p:ext uri="{BB962C8B-B14F-4D97-AF65-F5344CB8AC3E}">
        <p14:creationId xmlns:p14="http://schemas.microsoft.com/office/powerpoint/2010/main" val="199470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700808"/>
            <a:ext cx="43282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 entanto, apenas com uma solicitação específica dos administradores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Campo, poderá um pastor ordenado visitante ou um pastor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ordenado aposentado conduzir a ordenação.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Ordenação de Anciãos</a:t>
            </a:r>
          </a:p>
        </p:txBody>
      </p:sp>
    </p:spTree>
    <p:extLst>
      <p:ext uri="{BB962C8B-B14F-4D97-AF65-F5344CB8AC3E}">
        <p14:creationId xmlns:p14="http://schemas.microsoft.com/office/powerpoint/2010/main" val="38193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07904" y="1484783"/>
            <a:ext cx="44002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sagrado rito da ordenação deve ser realizado de maneira simples, na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presença da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igreja, e pode incluir uma breve exposição do ofício do ancião, das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qualidades requeridas e das principais funções que o ancião estará autorizado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desempenhar.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Ordenação de Anciãos</a:t>
            </a:r>
          </a:p>
        </p:txBody>
      </p:sp>
    </p:spTree>
    <p:extLst>
      <p:ext uri="{BB962C8B-B14F-4D97-AF65-F5344CB8AC3E}">
        <p14:creationId xmlns:p14="http://schemas.microsoft.com/office/powerpoint/2010/main" val="330401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67515" y="1628800"/>
            <a:ext cx="44644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“Procura dentre o povo homens capazes, tementes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Deus, homens de verdade, que aborreçam a avareza; põe-nos sobre eles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por chefes de mil, chefes de cem, chefes de cinquenta e chefes de dez”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Êx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18:21).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75856" y="620688"/>
            <a:ext cx="5472608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Aptidão Moral e Religiosa</a:t>
            </a:r>
          </a:p>
        </p:txBody>
      </p:sp>
    </p:spTree>
    <p:extLst>
      <p:ext uri="{BB962C8B-B14F-4D97-AF65-F5344CB8AC3E}">
        <p14:creationId xmlns:p14="http://schemas.microsoft.com/office/powerpoint/2010/main" val="23424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1920" y="1844824"/>
            <a:ext cx="44722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Após essa exortação, o pastor ordenado ordenará 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anciãos por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meio da oração e da imposição das mãos, ajudado por outros pastores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ordenados e/ou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anciãos locais que estiverem participando da cerimônia (ver p. 39).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Ordenação de Anciãos</a:t>
            </a:r>
          </a:p>
        </p:txBody>
      </p:sp>
    </p:spTree>
    <p:extLst>
      <p:ext uri="{BB962C8B-B14F-4D97-AF65-F5344CB8AC3E}">
        <p14:creationId xmlns:p14="http://schemas.microsoft.com/office/powerpoint/2010/main" val="24896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484783"/>
            <a:ext cx="43282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vez ordenados, os anciãos não necessitam ser ordenados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novamente, se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forem reeleitos ou se forem eleitos anciãos em outra igreja, desde que tenham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conservado sua posição regular de membros. Estão também qualificados para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servir como diáconos.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Ordenação de Anciãos</a:t>
            </a:r>
          </a:p>
        </p:txBody>
      </p:sp>
    </p:spTree>
    <p:extLst>
      <p:ext uri="{BB962C8B-B14F-4D97-AF65-F5344CB8AC3E}">
        <p14:creationId xmlns:p14="http://schemas.microsoft.com/office/powerpoint/2010/main" val="22107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07704" y="1484783"/>
            <a:ext cx="62004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 a Comissão Diretiva do Campo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designa um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mais pastores para uma congregação, o pastor titular será considerado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líder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maior autoridade e os anciãos, como seus assistentes. Uma vez que 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funções deles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estão estreitamente relacionadas, devem trabalhar harmonicamente.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Relacionamento com o Pastor</a:t>
            </a:r>
          </a:p>
        </p:txBody>
      </p:sp>
    </p:spTree>
    <p:extLst>
      <p:ext uri="{BB962C8B-B14F-4D97-AF65-F5344CB8AC3E}">
        <p14:creationId xmlns:p14="http://schemas.microsoft.com/office/powerpoint/2010/main" val="125726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5936" y="1556792"/>
            <a:ext cx="44002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pastor não deve assumir todas as esferas de responsabilidade, mas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compartilhá-las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os anciãos e outros líderes. O pastor da igreja normalmente atua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como presidente da Comissão da Igreja (ver p. 34, 133-135).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Relacionamento com o Pastor</a:t>
            </a:r>
          </a:p>
        </p:txBody>
      </p:sp>
    </p:spTree>
    <p:extLst>
      <p:ext uri="{BB962C8B-B14F-4D97-AF65-F5344CB8AC3E}">
        <p14:creationId xmlns:p14="http://schemas.microsoft.com/office/powerpoint/2010/main" val="19013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31466" y="1700808"/>
            <a:ext cx="41842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Entretanto, poderá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haver circunstâncias em que seja apropriado que um ancião atue como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presidente.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obra pastoral da igreja deve ser compartilhada entre o pastor e os anciãos.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Relacionamento com o Pastor</a:t>
            </a:r>
          </a:p>
        </p:txBody>
      </p:sp>
    </p:spTree>
    <p:extLst>
      <p:ext uri="{BB962C8B-B14F-4D97-AF65-F5344CB8AC3E}">
        <p14:creationId xmlns:p14="http://schemas.microsoft.com/office/powerpoint/2010/main" val="8512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68059" y="1268760"/>
            <a:ext cx="53363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acordo com o pastor, os anciãos devem visitar os membros,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ministrar aos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enfermos, promover ministérios de oração, providenciar ou dirigir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cerimônias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unção de enfermos e dedicação de crianças, encorajar os desanimados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auxiliar 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outras responsabilidades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pastorais. Como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subpastores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anciãos devem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exercer constante vigilância sobre o rebanho.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Relacionamento com o Pastor</a:t>
            </a:r>
          </a:p>
        </p:txBody>
      </p:sp>
    </p:spTree>
    <p:extLst>
      <p:ext uri="{BB962C8B-B14F-4D97-AF65-F5344CB8AC3E}">
        <p14:creationId xmlns:p14="http://schemas.microsoft.com/office/powerpoint/2010/main" val="3311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4056" y="2420888"/>
            <a:ext cx="4792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 o pastor for ministro licenciado, a igreja ou igrejas onde ele serve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devem elegê-lo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como ancião (ver p. 35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 Como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pastor é designado para essa função pela Associação, ele serve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igreja como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 obreiro do Campo, diante de cuja Comissão Diretiva é responsável.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16899" y="1484784"/>
            <a:ext cx="5597011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Relacionamento com o Pastor</a:t>
            </a:r>
          </a:p>
        </p:txBody>
      </p:sp>
    </p:spTree>
    <p:extLst>
      <p:ext uri="{BB962C8B-B14F-4D97-AF65-F5344CB8AC3E}">
        <p14:creationId xmlns:p14="http://schemas.microsoft.com/office/powerpoint/2010/main" val="118862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4472" y="2420888"/>
            <a:ext cx="53363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 entanto, mantém uma relação solidária e cooperativa com a igreja local e trabalhará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harmonia com todos os seus planos e regulamentos. Anciãos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eleitos pela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são responsáveis perante ela e sua comissão (ver a seguir).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6899" y="1484784"/>
            <a:ext cx="5597011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Relacionamento com o Pastor</a:t>
            </a:r>
          </a:p>
        </p:txBody>
      </p:sp>
    </p:spTree>
    <p:extLst>
      <p:ext uri="{BB962C8B-B14F-4D97-AF65-F5344CB8AC3E}">
        <p14:creationId xmlns:p14="http://schemas.microsoft.com/office/powerpoint/2010/main" val="9164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484783"/>
            <a:ext cx="46883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autoridade e função dos anciãos são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restritas à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onde foram eleitos. Não é permissível à Comissão Diretiva da Associação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conceda por voto a um ancião o status que é dado a um pastor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ordenado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servir como ancião em outras igrejas.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Obra dos Anciãos é Local</a:t>
            </a:r>
          </a:p>
        </p:txBody>
      </p:sp>
    </p:spTree>
    <p:extLst>
      <p:ext uri="{BB962C8B-B14F-4D97-AF65-F5344CB8AC3E}">
        <p14:creationId xmlns:p14="http://schemas.microsoft.com/office/powerpoint/2010/main" val="40573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1556792"/>
            <a:ext cx="46163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 existe essa necessidade,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Comissão Diretiva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Campo pode recomendar à igreja que necessita que convide 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eleja um ancião de uma igreja próxima para servi-la como ancião. Assim, por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eleição um indivíduo pode, quando necessário, servir mais de uma igreja.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Obra dos Anciãos é Local</a:t>
            </a:r>
          </a:p>
        </p:txBody>
      </p:sp>
    </p:spTree>
    <p:extLst>
      <p:ext uri="{BB962C8B-B14F-4D97-AF65-F5344CB8AC3E}">
        <p14:creationId xmlns:p14="http://schemas.microsoft.com/office/powerpoint/2010/main" val="42456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67515" y="1628800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“Mas, irmãos, escolhei dentre vós sete homens de boa reputação, cheios 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Espírito e de sabedoria, aos quais encarregaremos deste serviço” (At 6:3).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75856" y="620688"/>
            <a:ext cx="5472608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Aptidão Moral e Religiosa</a:t>
            </a:r>
          </a:p>
        </p:txBody>
      </p:sp>
    </p:spTree>
    <p:extLst>
      <p:ext uri="{BB962C8B-B14F-4D97-AF65-F5344CB8AC3E}">
        <p14:creationId xmlns:p14="http://schemas.microsoft.com/office/powerpoint/2010/main" val="40876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58053" y="1628800"/>
            <a:ext cx="44722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 arranjo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será feito unicamente em conselho com a Comissão Diretiva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Associação.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única forma em que alguém estará qualificado para servir à igreja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geral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é pela ordenação ao ministério evangélico (ver p. 34, 75, 76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                                                                                                                                                                                                                       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Obra dos Anciãos é Local</a:t>
            </a:r>
          </a:p>
        </p:txBody>
      </p:sp>
    </p:spTree>
    <p:extLst>
      <p:ext uri="{BB962C8B-B14F-4D97-AF65-F5344CB8AC3E}">
        <p14:creationId xmlns:p14="http://schemas.microsoft.com/office/powerpoint/2010/main" val="338468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16131" y="1340768"/>
            <a:ext cx="49763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Sob a orientação do pastor, ou na sua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ausência, um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ancião é responsável pelos cultos da igreja e deve dirigi-los ou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providenciar que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alguém o faça. O serviço da Comunhão será sempre conduzido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 um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pastor ordenado ou comissionado (ver Notas, nº 1, Suplemento, p. 194.) ou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pelo ancião local.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347864" y="620688"/>
            <a:ext cx="5400600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Direção dos Cultos da Igreja</a:t>
            </a:r>
          </a:p>
        </p:txBody>
      </p:sp>
    </p:spTree>
    <p:extLst>
      <p:ext uri="{BB962C8B-B14F-4D97-AF65-F5344CB8AC3E}">
        <p14:creationId xmlns:p14="http://schemas.microsoft.com/office/powerpoint/2010/main" val="254061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16016" y="1700808"/>
            <a:ext cx="36802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Normalmente, o pastor preside as reuniões administrativas.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ausência do pastor, e com a aprovação dele ou do presidente da Associação,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 ancião poderá atuar como presidente.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Direção dos Cultos da Igreja</a:t>
            </a:r>
          </a:p>
        </p:txBody>
      </p:sp>
    </p:spTree>
    <p:extLst>
      <p:ext uri="{BB962C8B-B14F-4D97-AF65-F5344CB8AC3E}">
        <p14:creationId xmlns:p14="http://schemas.microsoft.com/office/powerpoint/2010/main" val="26686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484783"/>
            <a:ext cx="47603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ausência de um pastor ordenado, um ancião pode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solicitar que o presidente da Associação faça arranjos para o batismo daqueles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que desejam se unir à igreja (ver p. 47-50). Um ancião não pode oficiar nesse serviço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sem primeiro obter permissão do presidente do Campo.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Cerimônia Batismal</a:t>
            </a:r>
          </a:p>
        </p:txBody>
      </p:sp>
    </p:spTree>
    <p:extLst>
      <p:ext uri="{BB962C8B-B14F-4D97-AF65-F5344CB8AC3E}">
        <p14:creationId xmlns:p14="http://schemas.microsoft.com/office/powerpoint/2010/main" val="169121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59229" y="1412776"/>
            <a:ext cx="53363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 uma cerimônia de casamento,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exortação, 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votos e a declaração de casamento são feitos unicamente por um pastor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ordenado, exceto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nas regiões em que a Comissão Diretiva da Divisão tenha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aprovado que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pastores licenciados ou comissionados escolhidos, que tenham sido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ordenados como anciãos locais, possam realizar a cerimônia 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ver p. 35).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Cerimônia de Casamento</a:t>
            </a:r>
          </a:p>
        </p:txBody>
      </p:sp>
    </p:spTree>
    <p:extLst>
      <p:ext uri="{BB962C8B-B14F-4D97-AF65-F5344CB8AC3E}">
        <p14:creationId xmlns:p14="http://schemas.microsoft.com/office/powerpoint/2010/main" val="37514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31840" y="1484783"/>
            <a:ext cx="53363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legislação local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 exigir que as pessoas que dirigem cerimônias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casamento também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tenham licença ou permissão legal para isso. Um pastor ordenado,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 pastor licenciado ou comissionado ou um ancião pode apresentar o sermão,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oferecer a oração e dar a bênção (ver Notas, nº 1, p. 178; Suplemento, p. 194, 195).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Cerimônia de Casamento</a:t>
            </a:r>
          </a:p>
        </p:txBody>
      </p:sp>
    </p:spTree>
    <p:extLst>
      <p:ext uri="{BB962C8B-B14F-4D97-AF65-F5344CB8AC3E}">
        <p14:creationId xmlns:p14="http://schemas.microsoft.com/office/powerpoint/2010/main" val="173865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340768"/>
            <a:ext cx="792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anciãos, mediante seu exemplo na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devolução fiel dos dízimos, devem incentivar outros membros a também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devolver fielmente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seus dízimos (ver p. 140, 141, 173, 174). Eles podem promover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dízimo apresentando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publicamente o privilégio e a responsabilidade bíblica da mordomia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cristã e por meio do esforço pessoal com os membros, de forma delicada e útil.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Promover a Devolução dos Dízimos</a:t>
            </a:r>
          </a:p>
        </p:txBody>
      </p:sp>
    </p:spTree>
    <p:extLst>
      <p:ext uri="{BB962C8B-B14F-4D97-AF65-F5344CB8AC3E}">
        <p14:creationId xmlns:p14="http://schemas.microsoft.com/office/powerpoint/2010/main" val="104588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47921" y="1536551"/>
            <a:ext cx="5336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anciãos devem considerar confidenciais todas as questões financeiras pertinentes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aos membros e não devem passar essas informações a pessoas não autorizadas.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20688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Promover a Devolução dos Dízimos</a:t>
            </a:r>
          </a:p>
        </p:txBody>
      </p:sp>
    </p:spTree>
    <p:extLst>
      <p:ext uri="{BB962C8B-B14F-4D97-AF65-F5344CB8AC3E}">
        <p14:creationId xmlns:p14="http://schemas.microsoft.com/office/powerpoint/2010/main" val="288858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47921" y="1988840"/>
            <a:ext cx="53363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Como líderes espirituais, os anciãos são responsáveis por incentivar os membros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desenvolver um relacionamento pessoal com Jesus mediante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consolidação do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hábito do estudo pessoal da Bíblia e da oração. Eles devem ser um modelo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 exercício dessas disciplinas espirituais.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404664"/>
            <a:ext cx="6264696" cy="1384995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Promover o Estudo da Bíblia, a Oração e o Relacionamento com Jesus</a:t>
            </a:r>
          </a:p>
        </p:txBody>
      </p:sp>
    </p:spTree>
    <p:extLst>
      <p:ext uri="{BB962C8B-B14F-4D97-AF65-F5344CB8AC3E}">
        <p14:creationId xmlns:p14="http://schemas.microsoft.com/office/powerpoint/2010/main" val="31065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47921" y="2204864"/>
            <a:ext cx="53363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Uma efetiva vida de oração de cada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membro, dando suporte a todos os ministérios e programas da igreja local,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fomentará 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missão da igreja. Os anciãos podem pedir à Comissão da Igreja que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aponte uma comissão de apoio a essa obra de crescimento e encorajamento.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404664"/>
            <a:ext cx="6264696" cy="1384995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Promover o Estudo da Bíblia, a Oração e o Relacionamento com Jesus</a:t>
            </a:r>
          </a:p>
        </p:txBody>
      </p:sp>
    </p:spTree>
    <p:extLst>
      <p:ext uri="{BB962C8B-B14F-4D97-AF65-F5344CB8AC3E}">
        <p14:creationId xmlns:p14="http://schemas.microsoft.com/office/powerpoint/2010/main" val="160471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67515" y="1628800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“Pelo contrário, é necessário que ele tenha bom testemunho dos de fora, 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fim de não cair no opróbrio e no laço do diabo” (1Tm 3:7).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75856" y="620688"/>
            <a:ext cx="5472608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Aptidão Moral e Religiosa</a:t>
            </a:r>
          </a:p>
        </p:txBody>
      </p:sp>
    </p:spTree>
    <p:extLst>
      <p:ext uri="{BB962C8B-B14F-4D97-AF65-F5344CB8AC3E}">
        <p14:creationId xmlns:p14="http://schemas.microsoft.com/office/powerpoint/2010/main" val="39411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5853" y="1484784"/>
            <a:ext cx="65605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Sob a direção do pastor e 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cooperação com ele, os anciãos são os líderes espirituais da igreja e são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responsáveis por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promover todos os departamentos e atividades da obra. Eles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manterão um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relacionamento de auxílio mútuo com os outros líderes.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404664"/>
            <a:ext cx="6264696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Promover Todas as Linhas de Trabalho</a:t>
            </a:r>
          </a:p>
        </p:txBody>
      </p:sp>
    </p:spTree>
    <p:extLst>
      <p:ext uri="{BB962C8B-B14F-4D97-AF65-F5344CB8AC3E}">
        <p14:creationId xmlns:p14="http://schemas.microsoft.com/office/powerpoint/2010/main" val="330075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59832" y="1412776"/>
            <a:ext cx="5336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pastor, os anciãos e todos os oficiais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devem cooperar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 os administradores e diretores dos departamentos da Associação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execução dos planos aprovados.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59206" y="404664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Cooperar com a Associação</a:t>
            </a:r>
          </a:p>
        </p:txBody>
      </p:sp>
    </p:spTree>
    <p:extLst>
      <p:ext uri="{BB962C8B-B14F-4D97-AF65-F5344CB8AC3E}">
        <p14:creationId xmlns:p14="http://schemas.microsoft.com/office/powerpoint/2010/main" val="14004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23359" y="1412776"/>
            <a:ext cx="53363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Eles darão relatórios à igreja de todas 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ofertas regulares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especiais, promoverão todos os programas e atividades da igreja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motivarão todos os líderes a apoiar os planos e regulamentos da Associação.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59206" y="404664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Cooperar com a Associação</a:t>
            </a:r>
          </a:p>
        </p:txBody>
      </p:sp>
    </p:spTree>
    <p:extLst>
      <p:ext uri="{BB962C8B-B14F-4D97-AF65-F5344CB8AC3E}">
        <p14:creationId xmlns:p14="http://schemas.microsoft.com/office/powerpoint/2010/main" val="127316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23359" y="1268760"/>
            <a:ext cx="53363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anciãos devem trabalhar em estreita ligação com o tesoureiro e ver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 todos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fundos da Associação são enviados pontualmente ao tesoureiro 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Campo, no prazo estabelecido pela Associação.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59206" y="404664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Cooperar com a Associação</a:t>
            </a:r>
          </a:p>
        </p:txBody>
      </p:sp>
    </p:spTree>
    <p:extLst>
      <p:ext uri="{BB962C8B-B14F-4D97-AF65-F5344CB8AC3E}">
        <p14:creationId xmlns:p14="http://schemas.microsoft.com/office/powerpoint/2010/main" val="23221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75855" y="1268760"/>
            <a:ext cx="53363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Devem verificar que o relatório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secretaria seja enviado pontualmente ao secretário do Campo, no encerramento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cada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trimestre. 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anciãos devem considerar importantes todas as correspondências vindas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do escritório da Associação. Cartas com anúncios devem ser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apresentadas à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no tempo apropriado.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59206" y="404664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Cooperar com a Associação</a:t>
            </a:r>
          </a:p>
        </p:txBody>
      </p:sp>
    </p:spTree>
    <p:extLst>
      <p:ext uri="{BB962C8B-B14F-4D97-AF65-F5344CB8AC3E}">
        <p14:creationId xmlns:p14="http://schemas.microsoft.com/office/powerpoint/2010/main" val="175522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23359" y="1196752"/>
            <a:ext cx="5336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ausência do pastor, o primeiro-ancião (ver p. 117) deve cuidar que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igreja eleja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delegados para a Assembleia da Associação e que o secretário envie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nomes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desses delegados ao escritório do Campo.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59206" y="404664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Cooperar com a Associação</a:t>
            </a:r>
          </a:p>
        </p:txBody>
      </p:sp>
    </p:spTree>
    <p:extLst>
      <p:ext uri="{BB962C8B-B14F-4D97-AF65-F5344CB8AC3E}">
        <p14:creationId xmlns:p14="http://schemas.microsoft.com/office/powerpoint/2010/main" val="215152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47864" y="1196752"/>
            <a:ext cx="49118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anciãos devem promover a obra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missionária mundial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mediante cuidadoso estudo da obra pelo mundo e incentivando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membros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apoiar pessoalmente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obra missionária. Sua atitude bondosa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gentil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irá motivar a generosidade dos membros, tanto nos cultos da igreja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quanto na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Escola Sabatina.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59206" y="404664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Promover a Obra Mundial</a:t>
            </a:r>
          </a:p>
        </p:txBody>
      </p:sp>
    </p:spTree>
    <p:extLst>
      <p:ext uri="{BB962C8B-B14F-4D97-AF65-F5344CB8AC3E}">
        <p14:creationId xmlns:p14="http://schemas.microsoft.com/office/powerpoint/2010/main" val="32423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5896" y="1628800"/>
            <a:ext cx="47678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Associação Ministerial, em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cooperação com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departamentos, promove o treinamento e o preparo dos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anciãos. Entretanto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o pastor tem a responsabilidade primária no preparo dos anciãos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(ver Notas, nº 2, p. 178).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59206" y="404664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Formação e Preparo dos Anciãos</a:t>
            </a:r>
          </a:p>
        </p:txBody>
      </p:sp>
    </p:spTree>
    <p:extLst>
      <p:ext uri="{BB962C8B-B14F-4D97-AF65-F5344CB8AC3E}">
        <p14:creationId xmlns:p14="http://schemas.microsoft.com/office/powerpoint/2010/main" val="197141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2" y="1196752"/>
            <a:ext cx="51203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anciãos devem ser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especialmente deixados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livres de outros encargos para cumprir eficientemente suas muitas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responsabilidades. Pode ser apropriado em alguns casos pedir aos anciãos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 liderem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obra missionária da igreja, mas mesmo isso deve ser evitado, se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outra pessoa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talento estiver disponível.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59206" y="404664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Livre Para Atuar Eficientemente</a:t>
            </a:r>
          </a:p>
        </p:txBody>
      </p:sp>
    </p:spTree>
    <p:extLst>
      <p:ext uri="{BB962C8B-B14F-4D97-AF65-F5344CB8AC3E}">
        <p14:creationId xmlns:p14="http://schemas.microsoft.com/office/powerpoint/2010/main" val="212215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91880" y="1196752"/>
            <a:ext cx="47678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 ser apropriado, devido ao tamanho da igreja, escolher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mais de um ancião porque os encargos da função são demasiado grandes para uma só pessoa. Se a igreja elege mais de um ancião, um deles deve ser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designado “primeiro-ancião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”. O trabalho deve ser dividido entre eles de acordo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 sua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experiência e habilidade.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59206" y="404664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Primeiro-Ancião</a:t>
            </a:r>
          </a:p>
        </p:txBody>
      </p:sp>
    </p:spTree>
    <p:extLst>
      <p:ext uri="{BB962C8B-B14F-4D97-AF65-F5344CB8AC3E}">
        <p14:creationId xmlns:p14="http://schemas.microsoft.com/office/powerpoint/2010/main" val="39716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67515" y="1628800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 o que de minha parte ouviste através de muitas testemunhas, isso mesmo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transmite a homens fiéis e também idôneos para instruir a outros” (2Tm 2:2).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75856" y="620688"/>
            <a:ext cx="5472608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Aptidão Moral e Religiosa</a:t>
            </a:r>
          </a:p>
        </p:txBody>
      </p:sp>
    </p:spTree>
    <p:extLst>
      <p:ext uri="{BB962C8B-B14F-4D97-AF65-F5344CB8AC3E}">
        <p14:creationId xmlns:p14="http://schemas.microsoft.com/office/powerpoint/2010/main" val="35308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30912" y="1484784"/>
            <a:ext cx="45518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anciãos não possuem autoridade para receber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remover membros. Isso é realizado unicamente pelo voto da igreja. Apenas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Comissão da Igreja pode recomendar que a igreja vote receber ou remover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membros (ver p. 50, 55, 56).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59206" y="404664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Limitação de Autoridade</a:t>
            </a:r>
          </a:p>
        </p:txBody>
      </p:sp>
    </p:spTree>
    <p:extLst>
      <p:ext uri="{BB962C8B-B14F-4D97-AF65-F5344CB8AC3E}">
        <p14:creationId xmlns:p14="http://schemas.microsoft.com/office/powerpoint/2010/main" val="35211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824404"/>
            <a:ext cx="6768752" cy="2044756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44983" y="2588847"/>
            <a:ext cx="6624736" cy="1938992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Diretores de Igreja</a:t>
            </a:r>
          </a:p>
        </p:txBody>
      </p:sp>
    </p:spTree>
    <p:extLst>
      <p:ext uri="{BB962C8B-B14F-4D97-AF65-F5344CB8AC3E}">
        <p14:creationId xmlns:p14="http://schemas.microsoft.com/office/powerpoint/2010/main" val="340583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65871" y="1124744"/>
            <a:ext cx="46238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Ocasionalmente, pode não haver ninguém que possua a experiência e as qualificações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servir como ancião. Em tais circunstâncias, a igreja deve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eleger uma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pessoa para ser conhecida como “diretor de igreja”.</a:t>
            </a:r>
          </a:p>
        </p:txBody>
      </p:sp>
    </p:spTree>
    <p:extLst>
      <p:ext uri="{BB962C8B-B14F-4D97-AF65-F5344CB8AC3E}">
        <p14:creationId xmlns:p14="http://schemas.microsoft.com/office/powerpoint/2010/main" val="17242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2" y="476672"/>
            <a:ext cx="53363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ausência do pastor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 de um ministro designado pela Associação, o diretor será responsável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pelos cultos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incluindo as reuniões administrativas. Ele dirigirá os cultos ou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tomará providências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que alguém o faça. Se não for apto para conduzir uma reunião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administrativa, deve-se entrar em contato com a Associação para obter ajuda.</a:t>
            </a:r>
          </a:p>
        </p:txBody>
      </p:sp>
    </p:spTree>
    <p:extLst>
      <p:ext uri="{BB962C8B-B14F-4D97-AF65-F5344CB8AC3E}">
        <p14:creationId xmlns:p14="http://schemas.microsoft.com/office/powerpoint/2010/main" val="328081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2" y="476672"/>
            <a:ext cx="53363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diretor de igreja, não tem permissão para administrar o batismo, dirigir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Cerimônia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Comunhão, realizar a cerimônia de casamento ou presidir a uma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reunião administrativa para disciplinar membros. Deve ser feito um pedido ao presidente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da Associação solicitando que um pastor ordenado presida a tais reuniões.</a:t>
            </a:r>
          </a:p>
        </p:txBody>
      </p:sp>
    </p:spTree>
    <p:extLst>
      <p:ext uri="{BB962C8B-B14F-4D97-AF65-F5344CB8AC3E}">
        <p14:creationId xmlns:p14="http://schemas.microsoft.com/office/powerpoint/2010/main" val="40216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1640" y="2824404"/>
            <a:ext cx="6768752" cy="1022378"/>
          </a:xfrm>
          <a:prstGeom prst="rect">
            <a:avLst/>
          </a:prstGeom>
          <a:solidFill>
            <a:srgbClr val="A79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144983" y="2588847"/>
            <a:ext cx="6624736" cy="1015663"/>
          </a:xfrm>
          <a:prstGeom prst="rect">
            <a:avLst/>
          </a:prstGeom>
          <a:solidFill>
            <a:srgbClr val="01282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Diáconos</a:t>
            </a:r>
          </a:p>
        </p:txBody>
      </p:sp>
    </p:spTree>
    <p:extLst>
      <p:ext uri="{BB962C8B-B14F-4D97-AF65-F5344CB8AC3E}">
        <p14:creationId xmlns:p14="http://schemas.microsoft.com/office/powerpoint/2010/main" val="25459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23928" y="836712"/>
            <a:ext cx="47678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Novo Testamento identifica o ofício de diácono com a palavra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grega 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diakonos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da qual a palavra “diácono” é derivada. O termo grego é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interpretado diversamente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como “servo, ministro, escritor, assistente”, e nos círculos cristãos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adquiriu o significado particular agora vinculado a “diácono”.</a:t>
            </a:r>
          </a:p>
        </p:txBody>
      </p:sp>
    </p:spTree>
    <p:extLst>
      <p:ext uri="{BB962C8B-B14F-4D97-AF65-F5344CB8AC3E}">
        <p14:creationId xmlns:p14="http://schemas.microsoft.com/office/powerpoint/2010/main" val="13117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00008" y="1124744"/>
            <a:ext cx="46958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homens que vieram a ser conhecidos como os sete diáconos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Igreja Apostólica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foram escolhidos e ordenados para atender aos negócios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igreja (ver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At 6:1-8). Suas qualificações, ligeiramente menos exigentes que as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dos anciãos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estão relacionadas em 1 Timóteo 3:8-13.</a:t>
            </a:r>
          </a:p>
        </p:txBody>
      </p:sp>
    </p:spTree>
    <p:extLst>
      <p:ext uri="{BB962C8B-B14F-4D97-AF65-F5344CB8AC3E}">
        <p14:creationId xmlns:p14="http://schemas.microsoft.com/office/powerpoint/2010/main" val="20466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5617" y="1628800"/>
            <a:ext cx="71441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“O fato de terem sido esses irmãos ordenados para a obra especial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 olhar 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pelas necessidades dos pobres, não os excluía do dever de ensinar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 fé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. Ao contrário, foram amplamente qualificados para instruir outros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na verdade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; e se empenharam na obra com grande fervor e sucesso” </a:t>
            </a:r>
            <a:endParaRPr lang="pt-BR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Atos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dos Apóstolos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p. 90).</a:t>
            </a:r>
          </a:p>
        </p:txBody>
      </p:sp>
    </p:spTree>
    <p:extLst>
      <p:ext uri="{BB962C8B-B14F-4D97-AF65-F5344CB8AC3E}">
        <p14:creationId xmlns:p14="http://schemas.microsoft.com/office/powerpoint/2010/main" val="325510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2" y="1340768"/>
            <a:ext cx="53363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“A designação dos sete para tomarem a direção de ramos especiais da obra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mostrou-se uma grande bênção para a igreja. Esses oficiais tomaram em cuidadosa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consideração as necessidades individuais, bem como os interesses financeiros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gerais da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igreja...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8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46873" y="1340768"/>
            <a:ext cx="54997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“É necessário, portanto, que o bispo seja irrepreensível, esposo de uma só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mulher, temperante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sóbrio, modesto, hospitaleiro, apto para ensinar; não dado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ao vinho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não violento, porém cordato, inimigo de contendas, não avarento;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 governe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bem a própria casa, criando os filhos sob disciplina, com todo 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respeito (pois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se alguém não sabe governar a própria casa, como cuidará da igreja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Deus?);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75856" y="620688"/>
            <a:ext cx="5472608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Aptidão Moral e Religiosa</a:t>
            </a:r>
          </a:p>
        </p:txBody>
      </p:sp>
    </p:spTree>
    <p:extLst>
      <p:ext uri="{BB962C8B-B14F-4D97-AF65-F5344CB8AC3E}">
        <p14:creationId xmlns:p14="http://schemas.microsoft.com/office/powerpoint/2010/main" val="8063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27984" y="1196752"/>
            <a:ext cx="3831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...e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pela sua gestão acautelada e seu piedoso exemplo, eles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foram para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seus colegas um auxílio importante em conjugar os vários interesses da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igreja em um todo unido” (ibid., p. 89).</a:t>
            </a:r>
          </a:p>
        </p:txBody>
      </p:sp>
    </p:spTree>
    <p:extLst>
      <p:ext uri="{BB962C8B-B14F-4D97-AF65-F5344CB8AC3E}">
        <p14:creationId xmlns:p14="http://schemas.microsoft.com/office/powerpoint/2010/main" val="111272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31840" y="1628800"/>
            <a:ext cx="53363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Hoje, a indicação de diáconos por meio de eleição propicia bênçãos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semelhantes à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administração da igreja, aliviando pastores, anciãos e outros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oficiais das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obrigações que os diáconos podem desempenhar bem.</a:t>
            </a:r>
          </a:p>
        </p:txBody>
      </p:sp>
    </p:spTree>
    <p:extLst>
      <p:ext uri="{BB962C8B-B14F-4D97-AF65-F5344CB8AC3E}">
        <p14:creationId xmlns:p14="http://schemas.microsoft.com/office/powerpoint/2010/main" val="5329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1196752"/>
            <a:ext cx="44798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“O tempo e a força dos que, na providência de Deus, foram colocados em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posições de mando e responsabilidade na igreja, devem ser gastos no trato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 assuntos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maior importância, que demandem capacidade especial 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largueza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coração.</a:t>
            </a:r>
          </a:p>
        </p:txBody>
      </p:sp>
    </p:spTree>
    <p:extLst>
      <p:ext uri="{BB962C8B-B14F-4D97-AF65-F5344CB8AC3E}">
        <p14:creationId xmlns:p14="http://schemas.microsoft.com/office/powerpoint/2010/main" val="199054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11960" y="1484784"/>
            <a:ext cx="43358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Não é o plano de Deus que tais homens sejam solicitados na solução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assuntos de pequena consideração, que outros são bem qualificados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manejar” (ibid., p. 93).</a:t>
            </a:r>
          </a:p>
        </p:txBody>
      </p:sp>
    </p:spTree>
    <p:extLst>
      <p:ext uri="{BB962C8B-B14F-4D97-AF65-F5344CB8AC3E}">
        <p14:creationId xmlns:p14="http://schemas.microsoft.com/office/powerpoint/2010/main" val="141668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5936" y="1196752"/>
            <a:ext cx="44798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Associação Ministerial, em conjunto com os departamentos, promove a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capacitação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materiais para os diáconos. O pastor da igreja, contudo,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juntamente com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o(s) ancião(s), tem a responsabilidade primária de capacitar os diáconos.</a:t>
            </a:r>
          </a:p>
        </p:txBody>
      </p:sp>
    </p:spTree>
    <p:extLst>
      <p:ext uri="{BB962C8B-B14F-4D97-AF65-F5344CB8AC3E}">
        <p14:creationId xmlns:p14="http://schemas.microsoft.com/office/powerpoint/2010/main" val="41151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23359" y="1196752"/>
            <a:ext cx="5336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igreja que possui um grande número de diáconos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deverá organizar uma comissão de diáconos presidida pelo diácono-chefe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com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outro diácono servindo como secretário.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59206" y="404664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Comissão de Diáconos</a:t>
            </a:r>
          </a:p>
        </p:txBody>
      </p:sp>
    </p:spTree>
    <p:extLst>
      <p:ext uri="{BB962C8B-B14F-4D97-AF65-F5344CB8AC3E}">
        <p14:creationId xmlns:p14="http://schemas.microsoft.com/office/powerpoint/2010/main" val="319991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65231" y="1196752"/>
            <a:ext cx="63520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Tal corpo provê um meio de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distribuir responsabilidades e coordenar a contribuição de cada um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bem-estar da congregação. Provê também uma estrutura 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capacitação onde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novos diáconos são instruídos em suas obrigações.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59206" y="404664"/>
            <a:ext cx="6264696" cy="523220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Comissão de Diáconos</a:t>
            </a:r>
          </a:p>
        </p:txBody>
      </p:sp>
    </p:spTree>
    <p:extLst>
      <p:ext uri="{BB962C8B-B14F-4D97-AF65-F5344CB8AC3E}">
        <p14:creationId xmlns:p14="http://schemas.microsoft.com/office/powerpoint/2010/main" val="325832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74770" y="1844824"/>
            <a:ext cx="43542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diáconos recém-eleitos não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podem cumprir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seu ofício até que tenham sido ordenados por um pastor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ordenado com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credencial vigente da Associação.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779912" y="404664"/>
            <a:ext cx="4943990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Diáconos Devem Ser Ordenados</a:t>
            </a:r>
          </a:p>
        </p:txBody>
      </p:sp>
    </p:spTree>
    <p:extLst>
      <p:ext uri="{BB962C8B-B14F-4D97-AF65-F5344CB8AC3E}">
        <p14:creationId xmlns:p14="http://schemas.microsoft.com/office/powerpoint/2010/main" val="135198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6163" y="1556792"/>
            <a:ext cx="47603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sagrado rito da ordenação deve ser caracterizado pela simplicidade e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realizado na presença da igreja. O pastor fará uma resumida exposição do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ofício bíblico de diácono, das qualidades requeridas para o serviço e das principais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atribuições que os diáconos estarão autorizados a desempenhar.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779912" y="404664"/>
            <a:ext cx="4943990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Diáconos Devem Ser Ordenados</a:t>
            </a:r>
          </a:p>
        </p:txBody>
      </p:sp>
    </p:spTree>
    <p:extLst>
      <p:ext uri="{BB962C8B-B14F-4D97-AF65-F5344CB8AC3E}">
        <p14:creationId xmlns:p14="http://schemas.microsoft.com/office/powerpoint/2010/main" val="296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30754" y="1772816"/>
            <a:ext cx="46423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Após uma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curta exortação à fidelidade no serviço, o pastor, auxiliado por um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ancião onde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for apropriado, ordenará os diáconos pela oração e imposição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mãos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(ver p. 39).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779912" y="404664"/>
            <a:ext cx="4943990" cy="954107"/>
          </a:xfrm>
          <a:prstGeom prst="rect">
            <a:avLst/>
          </a:prstGeom>
          <a:solidFill>
            <a:srgbClr val="A7935B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Diáconos Devem Ser Ordenados</a:t>
            </a:r>
          </a:p>
        </p:txBody>
      </p:sp>
    </p:spTree>
    <p:extLst>
      <p:ext uri="{BB962C8B-B14F-4D97-AF65-F5344CB8AC3E}">
        <p14:creationId xmlns:p14="http://schemas.microsoft.com/office/powerpoint/2010/main" val="39441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7067</TotalTime>
  <Words>17023</Words>
  <Application>Microsoft Office PowerPoint</Application>
  <PresentationFormat>Apresentação na tela (4:3)</PresentationFormat>
  <Paragraphs>1232</Paragraphs>
  <Slides>385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385</vt:i4>
      </vt:variant>
    </vt:vector>
  </HeadingPairs>
  <TitlesOfParts>
    <vt:vector size="38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TEOLOGIA-MANUAL DA IGREJA 2015</dc:subject>
  <dc:creator>4TONS - Pr. Marcelo Augusto de Carvalho</dc:creator>
  <cp:keywords>www.4tons.com.br</cp:keywords>
  <dc:description>COMÉRCIO PROIBIDO. USO PESSOAL</dc:description>
  <cp:lastModifiedBy>Alana</cp:lastModifiedBy>
  <cp:revision>216</cp:revision>
  <dcterms:created xsi:type="dcterms:W3CDTF">2016-04-24T19:33:28Z</dcterms:created>
  <dcterms:modified xsi:type="dcterms:W3CDTF">2016-05-03T14:43:35Z</dcterms:modified>
</cp:coreProperties>
</file>