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396" r:id="rId5"/>
    <p:sldId id="398" r:id="rId6"/>
    <p:sldId id="399" r:id="rId7"/>
    <p:sldId id="400" r:id="rId8"/>
    <p:sldId id="401" r:id="rId9"/>
    <p:sldId id="402" r:id="rId10"/>
    <p:sldId id="403" r:id="rId11"/>
    <p:sldId id="404" r:id="rId12"/>
    <p:sldId id="405" r:id="rId13"/>
    <p:sldId id="406" r:id="rId14"/>
    <p:sldId id="407" r:id="rId15"/>
    <p:sldId id="408" r:id="rId16"/>
    <p:sldId id="409" r:id="rId17"/>
    <p:sldId id="410" r:id="rId18"/>
    <p:sldId id="411" r:id="rId19"/>
    <p:sldId id="412" r:id="rId20"/>
    <p:sldId id="414" r:id="rId21"/>
    <p:sldId id="413" r:id="rId22"/>
    <p:sldId id="415" r:id="rId23"/>
    <p:sldId id="416" r:id="rId24"/>
    <p:sldId id="417" r:id="rId25"/>
    <p:sldId id="418" r:id="rId26"/>
    <p:sldId id="419" r:id="rId27"/>
    <p:sldId id="420" r:id="rId28"/>
    <p:sldId id="421" r:id="rId29"/>
    <p:sldId id="422" r:id="rId30"/>
    <p:sldId id="423" r:id="rId31"/>
    <p:sldId id="424" r:id="rId32"/>
    <p:sldId id="425" r:id="rId33"/>
    <p:sldId id="426" r:id="rId34"/>
    <p:sldId id="427" r:id="rId35"/>
    <p:sldId id="428" r:id="rId36"/>
    <p:sldId id="429" r:id="rId37"/>
    <p:sldId id="430" r:id="rId38"/>
    <p:sldId id="431" r:id="rId39"/>
    <p:sldId id="432" r:id="rId40"/>
    <p:sldId id="433" r:id="rId41"/>
    <p:sldId id="434" r:id="rId42"/>
    <p:sldId id="435" r:id="rId43"/>
    <p:sldId id="436" r:id="rId44"/>
    <p:sldId id="437" r:id="rId45"/>
    <p:sldId id="438" r:id="rId46"/>
    <p:sldId id="439" r:id="rId47"/>
    <p:sldId id="440" r:id="rId48"/>
    <p:sldId id="441" r:id="rId49"/>
    <p:sldId id="442" r:id="rId50"/>
    <p:sldId id="443" r:id="rId51"/>
    <p:sldId id="445" r:id="rId52"/>
    <p:sldId id="444" r:id="rId53"/>
    <p:sldId id="446" r:id="rId54"/>
    <p:sldId id="447" r:id="rId55"/>
    <p:sldId id="448" r:id="rId56"/>
    <p:sldId id="449" r:id="rId57"/>
    <p:sldId id="450" r:id="rId58"/>
    <p:sldId id="451" r:id="rId59"/>
    <p:sldId id="452" r:id="rId60"/>
    <p:sldId id="453" r:id="rId61"/>
    <p:sldId id="454" r:id="rId62"/>
    <p:sldId id="455" r:id="rId63"/>
    <p:sldId id="456" r:id="rId64"/>
    <p:sldId id="457" r:id="rId65"/>
    <p:sldId id="458" r:id="rId66"/>
    <p:sldId id="459" r:id="rId67"/>
    <p:sldId id="460" r:id="rId68"/>
    <p:sldId id="461" r:id="rId69"/>
    <p:sldId id="462" r:id="rId70"/>
    <p:sldId id="463" r:id="rId71"/>
    <p:sldId id="464" r:id="rId72"/>
    <p:sldId id="465" r:id="rId73"/>
    <p:sldId id="466" r:id="rId74"/>
    <p:sldId id="467" r:id="rId75"/>
    <p:sldId id="468" r:id="rId76"/>
    <p:sldId id="469" r:id="rId77"/>
    <p:sldId id="470" r:id="rId78"/>
    <p:sldId id="471" r:id="rId79"/>
    <p:sldId id="472" r:id="rId80"/>
    <p:sldId id="473" r:id="rId81"/>
    <p:sldId id="474" r:id="rId82"/>
    <p:sldId id="475" r:id="rId83"/>
    <p:sldId id="476" r:id="rId84"/>
    <p:sldId id="477" r:id="rId85"/>
    <p:sldId id="478" r:id="rId86"/>
    <p:sldId id="479" r:id="rId87"/>
    <p:sldId id="480" r:id="rId88"/>
    <p:sldId id="481" r:id="rId89"/>
    <p:sldId id="482" r:id="rId90"/>
    <p:sldId id="483" r:id="rId91"/>
    <p:sldId id="484" r:id="rId92"/>
    <p:sldId id="485" r:id="rId93"/>
    <p:sldId id="486" r:id="rId94"/>
    <p:sldId id="487" r:id="rId95"/>
    <p:sldId id="488" r:id="rId96"/>
    <p:sldId id="489" r:id="rId97"/>
    <p:sldId id="490" r:id="rId98"/>
    <p:sldId id="491" r:id="rId99"/>
    <p:sldId id="492" r:id="rId100"/>
    <p:sldId id="493" r:id="rId101"/>
    <p:sldId id="494" r:id="rId102"/>
    <p:sldId id="495" r:id="rId103"/>
    <p:sldId id="496" r:id="rId104"/>
    <p:sldId id="497" r:id="rId105"/>
    <p:sldId id="498" r:id="rId106"/>
    <p:sldId id="499" r:id="rId107"/>
    <p:sldId id="500" r:id="rId108"/>
    <p:sldId id="501" r:id="rId109"/>
    <p:sldId id="502" r:id="rId110"/>
    <p:sldId id="503" r:id="rId111"/>
    <p:sldId id="504" r:id="rId112"/>
    <p:sldId id="505" r:id="rId113"/>
    <p:sldId id="506" r:id="rId114"/>
    <p:sldId id="507" r:id="rId115"/>
    <p:sldId id="509" r:id="rId116"/>
    <p:sldId id="508" r:id="rId117"/>
    <p:sldId id="510" r:id="rId118"/>
    <p:sldId id="511" r:id="rId119"/>
    <p:sldId id="512" r:id="rId120"/>
    <p:sldId id="513" r:id="rId121"/>
    <p:sldId id="514" r:id="rId122"/>
    <p:sldId id="516" r:id="rId123"/>
    <p:sldId id="515" r:id="rId124"/>
    <p:sldId id="517" r:id="rId125"/>
    <p:sldId id="518" r:id="rId126"/>
    <p:sldId id="519" r:id="rId127"/>
    <p:sldId id="520" r:id="rId128"/>
    <p:sldId id="521" r:id="rId129"/>
    <p:sldId id="522" r:id="rId130"/>
    <p:sldId id="523" r:id="rId131"/>
    <p:sldId id="524" r:id="rId132"/>
    <p:sldId id="526" r:id="rId133"/>
    <p:sldId id="525" r:id="rId134"/>
    <p:sldId id="527" r:id="rId135"/>
    <p:sldId id="528" r:id="rId136"/>
    <p:sldId id="529" r:id="rId137"/>
    <p:sldId id="530" r:id="rId138"/>
    <p:sldId id="531" r:id="rId139"/>
    <p:sldId id="532" r:id="rId140"/>
    <p:sldId id="533" r:id="rId141"/>
    <p:sldId id="534" r:id="rId142"/>
    <p:sldId id="535" r:id="rId143"/>
    <p:sldId id="536" r:id="rId144"/>
    <p:sldId id="537" r:id="rId145"/>
    <p:sldId id="538" r:id="rId146"/>
    <p:sldId id="539" r:id="rId147"/>
    <p:sldId id="540" r:id="rId148"/>
    <p:sldId id="541" r:id="rId149"/>
    <p:sldId id="542" r:id="rId150"/>
    <p:sldId id="543" r:id="rId151"/>
    <p:sldId id="544" r:id="rId152"/>
    <p:sldId id="545" r:id="rId153"/>
    <p:sldId id="546" r:id="rId154"/>
    <p:sldId id="547" r:id="rId155"/>
    <p:sldId id="548" r:id="rId156"/>
    <p:sldId id="549" r:id="rId157"/>
    <p:sldId id="550" r:id="rId158"/>
    <p:sldId id="551" r:id="rId159"/>
    <p:sldId id="552" r:id="rId160"/>
    <p:sldId id="553" r:id="rId161"/>
    <p:sldId id="554" r:id="rId162"/>
    <p:sldId id="555" r:id="rId163"/>
    <p:sldId id="556" r:id="rId164"/>
    <p:sldId id="557" r:id="rId165"/>
    <p:sldId id="558" r:id="rId166"/>
    <p:sldId id="559" r:id="rId167"/>
    <p:sldId id="560" r:id="rId168"/>
    <p:sldId id="561" r:id="rId169"/>
    <p:sldId id="562" r:id="rId170"/>
    <p:sldId id="563" r:id="rId171"/>
    <p:sldId id="564" r:id="rId172"/>
    <p:sldId id="565" r:id="rId173"/>
    <p:sldId id="566" r:id="rId174"/>
    <p:sldId id="567" r:id="rId175"/>
    <p:sldId id="568" r:id="rId176"/>
    <p:sldId id="569" r:id="rId177"/>
    <p:sldId id="570" r:id="rId178"/>
    <p:sldId id="571" r:id="rId179"/>
    <p:sldId id="572" r:id="rId180"/>
    <p:sldId id="573" r:id="rId181"/>
    <p:sldId id="574" r:id="rId182"/>
    <p:sldId id="269" r:id="rId18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827"/>
    <a:srgbClr val="A7935B"/>
    <a:srgbClr val="F9E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0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3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44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39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330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217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21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372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81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89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48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6AAA6-DFEA-4BC1-BAAD-3778580737B0}" type="datetimeFigureOut">
              <a:rPr lang="pt-BR" smtClean="0"/>
              <a:t>03/05/2016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8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63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1920" y="1969315"/>
            <a:ext cx="4464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“A casa é o santuário da família; e o aposento particular ou o bosque 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lugar mais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recôndito para o culto individual; mas a igreja é o santuário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congregação. Devem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existir aí regulamentos quanto ao tempo, lugar e maneira de adorar.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39752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Reverência Pela Casa </a:t>
            </a:r>
            <a:endParaRPr lang="pt-BR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Culto</a:t>
            </a:r>
          </a:p>
        </p:txBody>
      </p:sp>
    </p:spTree>
    <p:extLst>
      <p:ext uri="{BB962C8B-B14F-4D97-AF65-F5344CB8AC3E}">
        <p14:creationId xmlns:p14="http://schemas.microsoft.com/office/powerpoint/2010/main" val="263588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9" y="2420888"/>
            <a:ext cx="42484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cerimônia deve ser sempre uma experiência solene, mas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nunca sombria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Erros foram corrigidos, pecados foram perdoados e a fé reafirmada.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tempo para celebração.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3528" y="1336454"/>
            <a:ext cx="4176464" cy="646331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Celebração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5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9" y="2420888"/>
            <a:ext cx="417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a música seja vibrante e alegre. A cerimônia deve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terminar em tom vibrante, com uma apresentação musical ou canto congregacional,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seguido pela despedida.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3528" y="1336454"/>
            <a:ext cx="4176464" cy="646331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Celebração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4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06547" y="2420888"/>
            <a:ext cx="4713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Algumas vezes é recolhida uma oferta para os pobres enquanto a congregação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deixa o templo.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106546" y="1336454"/>
            <a:ext cx="4713925" cy="646331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Celebração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63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9" y="2420888"/>
            <a:ext cx="4464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Após a cerimônia, os diáconos e diaconisas limpam a mesa, recolhem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 utensílios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eliminam reverentemente toda sobra dos emblemas. De forma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alguma esses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emblemas deveriam ser consumidos ou aproveitados para uso comum.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3528" y="1336454"/>
            <a:ext cx="4176464" cy="646331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Celebração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3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07904" y="2276872"/>
            <a:ext cx="47139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pratica a comunhão aberta. Todos os que entregaram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vida ao Salvador podem participar. As crianças aprendem o significado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cerimônia observando a participação dos outros.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97293" y="764704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Quem Pode Participar</a:t>
            </a:r>
          </a:p>
        </p:txBody>
      </p:sp>
    </p:spTree>
    <p:extLst>
      <p:ext uri="{BB962C8B-B14F-4D97-AF65-F5344CB8AC3E}">
        <p14:creationId xmlns:p14="http://schemas.microsoft.com/office/powerpoint/2010/main" val="300970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39093" y="2708920"/>
            <a:ext cx="47139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Após receberem instrução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formal 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classe batismal e fazerem seu compromisso com Jesus por meio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batismo, estarão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eles mesmos, dessa maneira, preparados para participar da cerimônia.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597293" y="764704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Quem Pode Participar</a:t>
            </a:r>
          </a:p>
        </p:txBody>
      </p:sp>
    </p:spTree>
    <p:extLst>
      <p:ext uri="{BB962C8B-B14F-4D97-AF65-F5344CB8AC3E}">
        <p14:creationId xmlns:p14="http://schemas.microsoft.com/office/powerpoint/2010/main" val="138084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41825" y="2060848"/>
            <a:ext cx="47139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“O exemplo de Cristo proíbe exclusão da ceia do Senhor. Verdade é que o pecado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aberto exclui o culpado. Isto ensina plenamente o Espírito Santo (1Co 5:11).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Além disso, porém, ninguém deve julgar. Deus não deixou aos homens dizer quem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 apresentará nessas ocasiões.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597293" y="764704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Quem Pode Participar</a:t>
            </a:r>
          </a:p>
        </p:txBody>
      </p:sp>
    </p:spTree>
    <p:extLst>
      <p:ext uri="{BB962C8B-B14F-4D97-AF65-F5344CB8AC3E}">
        <p14:creationId xmlns:p14="http://schemas.microsoft.com/office/powerpoint/2010/main" val="35171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462" y="1916832"/>
            <a:ext cx="42818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Pois quem pode ler o coração? Quem é capaz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distinguir o joio do trigo? ‘Examine-se pois o homem a si mesmo, e assim coma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deste pão e beba deste cálice.’ Pois ‘qualquer que comer este pão, ou beber 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cálice 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Senhor indignamente, será culpado do corpo e do sangue do Senhor’.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0153" y="740459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Quem Pode Participar</a:t>
            </a:r>
          </a:p>
        </p:txBody>
      </p:sp>
    </p:spTree>
    <p:extLst>
      <p:ext uri="{BB962C8B-B14F-4D97-AF65-F5344CB8AC3E}">
        <p14:creationId xmlns:p14="http://schemas.microsoft.com/office/powerpoint/2010/main" val="286508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6144" y="2492896"/>
            <a:ext cx="45699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Porque 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come e bebe indignamente, come e bebe para sua própria condenação,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não discernindo o corpo do Senhor’ (1Co 11:28, 27, 29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[...] “Podem entrar pessoas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não são, no íntimo, servos da verdade e da santidade, mas que desejem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tomar parte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 serviço.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00153" y="740459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Quem Pode Participar</a:t>
            </a:r>
          </a:p>
        </p:txBody>
      </p:sp>
    </p:spTree>
    <p:extLst>
      <p:ext uri="{BB962C8B-B14F-4D97-AF65-F5344CB8AC3E}">
        <p14:creationId xmlns:p14="http://schemas.microsoft.com/office/powerpoint/2010/main" val="21963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4898" y="2348880"/>
            <a:ext cx="44451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devem ser proibidas. Encontram‑se ali testemunhas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 estiveram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presentes quando Jesus lavou os pés dos discípulos e de Judas.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Olhos mais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humanos contemplam a cena” (O Desejado de Todas as Nações, p. 656).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00153" y="740459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Quem Pode Participar</a:t>
            </a:r>
          </a:p>
        </p:txBody>
      </p:sp>
    </p:spTree>
    <p:extLst>
      <p:ext uri="{BB962C8B-B14F-4D97-AF65-F5344CB8AC3E}">
        <p14:creationId xmlns:p14="http://schemas.microsoft.com/office/powerpoint/2010/main" val="20274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11960" y="2204864"/>
            <a:ext cx="40180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Nada do que é sagrado, nada do que está ligado à adoração de Deus, deve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 tratado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negligência ou indiferença” (Testemunhos Para a Igreja, v. 5, p. 491).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39752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Reverência Pela Casa </a:t>
            </a:r>
            <a:endParaRPr lang="pt-BR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Culto</a:t>
            </a:r>
          </a:p>
        </p:txBody>
      </p:sp>
    </p:spTree>
    <p:extLst>
      <p:ext uri="{BB962C8B-B14F-4D97-AF65-F5344CB8AC3E}">
        <p14:creationId xmlns:p14="http://schemas.microsoft.com/office/powerpoint/2010/main" val="385865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1920" y="2060848"/>
            <a:ext cx="424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“Ninguém deve se excluir da comunhão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por estar presente alguém que seja indigno. Todo discípulo é chamado 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participar publicamente, e dar assim testemunho de que aceita a Cristo como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seu Salvador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pessoal.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03188" y="620688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Todos os Membros Devem Participar</a:t>
            </a:r>
          </a:p>
        </p:txBody>
      </p:sp>
    </p:spTree>
    <p:extLst>
      <p:ext uri="{BB962C8B-B14F-4D97-AF65-F5344CB8AC3E}">
        <p14:creationId xmlns:p14="http://schemas.microsoft.com/office/powerpoint/2010/main" val="134173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71240" y="2132856"/>
            <a:ext cx="4320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nessas ocasiões, indicadas por Ele mesmo, que Cristo se encontra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seu povo, e os revigora por sua presença. Corações e mãos indignos podem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mesmo dirigir a ordenança; todavia, Cristo ali se encontra para ministrar a seus filhos.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503188" y="620688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Todos os Membros Devem Participar</a:t>
            </a:r>
          </a:p>
        </p:txBody>
      </p:sp>
    </p:spTree>
    <p:extLst>
      <p:ext uri="{BB962C8B-B14F-4D97-AF65-F5344CB8AC3E}">
        <p14:creationId xmlns:p14="http://schemas.microsoft.com/office/powerpoint/2010/main" val="13139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35236" y="2276872"/>
            <a:ext cx="43924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Todos quantos ali chegam com a fé baseada nele serão grandemente abençoados.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Todos quantos negligenciam esses períodos de divino privilégio sofrerão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prejuízo. Deles se poderia quase dizer: ‘Nem todos estais limpos’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13:11)” (ibid.).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503188" y="620688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Todos os Membros Devem Participar</a:t>
            </a:r>
          </a:p>
        </p:txBody>
      </p:sp>
    </p:spTree>
    <p:extLst>
      <p:ext uri="{BB962C8B-B14F-4D97-AF65-F5344CB8AC3E}">
        <p14:creationId xmlns:p14="http://schemas.microsoft.com/office/powerpoint/2010/main" val="283676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4877" y="2852936"/>
            <a:ext cx="47139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cerimônia da comunhão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 ser conduzida por um pastor ordenado ou comissionado, ou por um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ancião ordenado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Diáconos ou diaconisas não têm permissão para dirigir a cerimônia.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51520" y="1160525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Comunhão Para os que Não Podem Comparecer</a:t>
            </a:r>
          </a:p>
        </p:txBody>
      </p:sp>
    </p:spTree>
    <p:extLst>
      <p:ext uri="{BB962C8B-B14F-4D97-AF65-F5344CB8AC3E}">
        <p14:creationId xmlns:p14="http://schemas.microsoft.com/office/powerpoint/2010/main" val="343944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35596" y="2420888"/>
            <a:ext cx="4392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 há membros doentes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 que, por outras razões, não podem comparecer à cerimônia, o pastor ou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ancião pode conduzir uma cerimônia especial na casa deles, possivelmente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acompanhado e auxiliado por um diácono ou diaconisa.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51520" y="1160525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Comunhão Para os que Não Podem Comparecer</a:t>
            </a:r>
          </a:p>
        </p:txBody>
      </p:sp>
    </p:spTree>
    <p:extLst>
      <p:ext uri="{BB962C8B-B14F-4D97-AF65-F5344CB8AC3E}">
        <p14:creationId xmlns:p14="http://schemas.microsoft.com/office/powerpoint/2010/main" val="87189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412864" y="3105542"/>
            <a:ext cx="6768752" cy="755506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92889" y="2643877"/>
            <a:ext cx="6624736" cy="923330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Culto de Oração</a:t>
            </a:r>
          </a:p>
        </p:txBody>
      </p:sp>
    </p:spTree>
    <p:extLst>
      <p:ext uri="{BB962C8B-B14F-4D97-AF65-F5344CB8AC3E}">
        <p14:creationId xmlns:p14="http://schemas.microsoft.com/office/powerpoint/2010/main" val="35774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33413" y="2276872"/>
            <a:ext cx="47139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“As reuniões de oração devem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 as mais interessantes a ser realizadas; porém, são muitas vezes fracamente dirigidas. Muitos assistem ao culto de pregação, mas negligenciam as reuniões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oração. Nisso também se exige reflexão.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491880" y="404664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Cultos de Oração Devem Ser Interessantes</a:t>
            </a:r>
          </a:p>
        </p:txBody>
      </p:sp>
    </p:spTree>
    <p:extLst>
      <p:ext uri="{BB962C8B-B14F-4D97-AF65-F5344CB8AC3E}">
        <p14:creationId xmlns:p14="http://schemas.microsoft.com/office/powerpoint/2010/main" val="272731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45204" y="2204864"/>
            <a:ext cx="4968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Precisamos buscar sabedoria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Deus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fazer planos para dirigir essas reuniões de maneira a torná-las interessantes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atrativas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O povo tem fome do pão da vida. Se o encontrarem na reunião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oração, ali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irão para recebê-lo.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131840" y="836712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Comunhão Para os que Não Podem Comparecer</a:t>
            </a:r>
          </a:p>
        </p:txBody>
      </p:sp>
    </p:spTree>
    <p:extLst>
      <p:ext uri="{BB962C8B-B14F-4D97-AF65-F5344CB8AC3E}">
        <p14:creationId xmlns:p14="http://schemas.microsoft.com/office/powerpoint/2010/main" val="26543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2564904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“Longas e fatigosas palestras e orações são inadequadas em qualquer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parte, e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especialmente na reunião de oração. Os que são desinibidos e sempre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prontos a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falar tomam a liberdade de sacrificar o testemunho dos tímidos e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retraídos. Os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mais superficiais têm, geralmente, mais a dizer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367644" y="999385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Cultos de Oração Devem Ser Interessantes</a:t>
            </a:r>
          </a:p>
        </p:txBody>
      </p:sp>
    </p:spTree>
    <p:extLst>
      <p:ext uri="{BB962C8B-B14F-4D97-AF65-F5344CB8AC3E}">
        <p14:creationId xmlns:p14="http://schemas.microsoft.com/office/powerpoint/2010/main" val="42093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2132856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...Longas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 mecânicas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são suas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orações. Fatigam os anjos e as pessoas que os escutam. Nossas orações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devem ser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breves e diretas. Que as longas e enfadonhas petições fiquem para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nosso aposento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particular, caso alguém queira fazer alguma dessa espécie.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Deixem que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 Espírito de Deus lhes entre no coração, e Ele expelirá dali toda árida formalidade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ctr"/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(Testemunhos Para a Igreja, v. 4, p. 70, 71).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367644" y="999385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Cultos de Oração Devem Ser Interessantes</a:t>
            </a:r>
          </a:p>
        </p:txBody>
      </p:sp>
    </p:spTree>
    <p:extLst>
      <p:ext uri="{BB962C8B-B14F-4D97-AF65-F5344CB8AC3E}">
        <p14:creationId xmlns:p14="http://schemas.microsoft.com/office/powerpoint/2010/main" val="278845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8659" y="2348880"/>
            <a:ext cx="7978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“Pais, exaltem o padrão do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cristianismo na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mente de seus filhos, ajudando-os a entretecer a pessoa de Jesus em sua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experiência, ensinando-os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 ter o maior respeito pela casa de Deus e a compreender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que quando entram ali devem fazê-lo com o coração comovido, ocupando-se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com pensamentos como estes: ‘Deus está aqui; esta é a sua casa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Ensinar Reverência às Crianças</a:t>
            </a:r>
          </a:p>
        </p:txBody>
      </p:sp>
    </p:spTree>
    <p:extLst>
      <p:ext uri="{BB962C8B-B14F-4D97-AF65-F5344CB8AC3E}">
        <p14:creationId xmlns:p14="http://schemas.microsoft.com/office/powerpoint/2010/main" val="12266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18032" y="2492896"/>
            <a:ext cx="47139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Devem ser feitos esforços mais que comuns para assegurar o êxito do culto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oração. A reunião deve começar pontualmente, mesmo que estejam presentes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apenas duas ou três pessoas.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710699" y="476672"/>
            <a:ext cx="5328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Cultos de Oração Devem Ser Interessantes</a:t>
            </a:r>
          </a:p>
        </p:txBody>
      </p:sp>
    </p:spTree>
    <p:extLst>
      <p:ext uri="{BB962C8B-B14F-4D97-AF65-F5344CB8AC3E}">
        <p14:creationId xmlns:p14="http://schemas.microsoft.com/office/powerpoint/2010/main" val="42202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1678" y="2708920"/>
            <a:ext cx="47139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 haver um período curto de 15 ou 20 minutos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o estudo da Escritura ou do Espírito de Profecia, seguido por oração,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testemunhos e uma oração final.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710699" y="476672"/>
            <a:ext cx="5328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Cultos de Oração Devem Ser Interessantes</a:t>
            </a:r>
          </a:p>
        </p:txBody>
      </p:sp>
    </p:spTree>
    <p:extLst>
      <p:ext uri="{BB962C8B-B14F-4D97-AF65-F5344CB8AC3E}">
        <p14:creationId xmlns:p14="http://schemas.microsoft.com/office/powerpoint/2010/main" val="11818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412864" y="2594521"/>
            <a:ext cx="6768752" cy="1691610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92889" y="2132856"/>
            <a:ext cx="6624736" cy="1754326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Reuniões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323740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7" y="1844824"/>
            <a:ext cx="4320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local atua dentro de funções definidas na estrutura da Igreja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Adventista 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Sétimo Dia. No contexto desses papéis, a reunião administrativa é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corpo votante da igreja local (ver p. 29, 30).</a:t>
            </a:r>
          </a:p>
        </p:txBody>
      </p:sp>
    </p:spTree>
    <p:extLst>
      <p:ext uri="{BB962C8B-B14F-4D97-AF65-F5344CB8AC3E}">
        <p14:creationId xmlns:p14="http://schemas.microsoft.com/office/powerpoint/2010/main" val="154602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844824"/>
            <a:ext cx="4713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membros em posição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regular são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motivados a comparecer e votar. Um membro sob censura não tem 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direito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participar nem por voz nem por voto.</a:t>
            </a:r>
          </a:p>
        </p:txBody>
      </p:sp>
    </p:spTree>
    <p:extLst>
      <p:ext uri="{BB962C8B-B14F-4D97-AF65-F5344CB8AC3E}">
        <p14:creationId xmlns:p14="http://schemas.microsoft.com/office/powerpoint/2010/main" val="38466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844824"/>
            <a:ext cx="47139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reuniões administrativas devem ser realizadas pelo menos uma vez por ano.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pastor ou a Comissão da Igreja em consulta com ele e com seu apoio convoca 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reunião.</a:t>
            </a:r>
          </a:p>
        </p:txBody>
      </p:sp>
    </p:spTree>
    <p:extLst>
      <p:ext uri="{BB962C8B-B14F-4D97-AF65-F5344CB8AC3E}">
        <p14:creationId xmlns:p14="http://schemas.microsoft.com/office/powerpoint/2010/main" val="403819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0734" y="1340768"/>
            <a:ext cx="47139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geral, uma reunião administrativa é anunciada com uma ou duas semanas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antecedência no culto regular do sábado, dando-se detalhes sobre o horário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o lugar da reunião. O pastor, um ancião indicado pelo pastor ou, em alguns casos,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presidente da Associação, atua como presidente nas reuniões administrativas.</a:t>
            </a:r>
          </a:p>
        </p:txBody>
      </p:sp>
    </p:spTree>
    <p:extLst>
      <p:ext uri="{BB962C8B-B14F-4D97-AF65-F5344CB8AC3E}">
        <p14:creationId xmlns:p14="http://schemas.microsoft.com/office/powerpoint/2010/main" val="291420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0735" y="1340768"/>
            <a:ext cx="42432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Cada igreja decide qual será o quórum das futuras reuniões. Votos por procuração não são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permitidos. 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assuntos principais da igreja devem ser decididos em uma reunião administrativa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regular ou extraordinariamente convocada.</a:t>
            </a:r>
          </a:p>
        </p:txBody>
      </p:sp>
    </p:spTree>
    <p:extLst>
      <p:ext uri="{BB962C8B-B14F-4D97-AF65-F5344CB8AC3E}">
        <p14:creationId xmlns:p14="http://schemas.microsoft.com/office/powerpoint/2010/main" val="117348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6845" y="2132856"/>
            <a:ext cx="40272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reunião administrativa tem autoridade acima da Comissão da Igreja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pode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delegar responsabilidades a ela além daquelas definidas pelo Manual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Igreja 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ver p. 132-136).</a:t>
            </a:r>
          </a:p>
        </p:txBody>
      </p:sp>
    </p:spTree>
    <p:extLst>
      <p:ext uri="{BB962C8B-B14F-4D97-AF65-F5344CB8AC3E}">
        <p14:creationId xmlns:p14="http://schemas.microsoft.com/office/powerpoint/2010/main" val="18474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23928" y="692696"/>
            <a:ext cx="47139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agenda da reunião deve incluir os relatórios sobre os trabalhos da igreja.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Pelo menos uma vez ao ano, deve apresentar relatórios cobrindo as atividades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igreja. Com base nesses relatórios, deve ser apresentada uma proposta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aprovação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um plano de ação para o ano seguinte, incluindo um orçamento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anual.</a:t>
            </a:r>
          </a:p>
        </p:txBody>
      </p:sp>
    </p:spTree>
    <p:extLst>
      <p:ext uri="{BB962C8B-B14F-4D97-AF65-F5344CB8AC3E}">
        <p14:creationId xmlns:p14="http://schemas.microsoft.com/office/powerpoint/2010/main" val="40559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3976" y="1700807"/>
            <a:ext cx="79784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...Devo alimentar pensamentos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puros e guiar-me pelos mais santos propósitos. Não devo conservar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em meu coração orgulho, inveja, ciúme, suspeitas, ódio ou engano,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porque estou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na presença de Deus. Este é o lugar em que Deus vem se encontrar com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seu povo e o abençoa. O Altíssimo e Santo, que habita na eternidade, me vê,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esquadrinha meu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coração e lê meus mais secretos pensamentos e atos de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minha vida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’” </a:t>
            </a:r>
            <a:endParaRPr lang="pt-BR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ibid., v. 5, p. 494).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Ensinar Reverência às Crianças</a:t>
            </a:r>
          </a:p>
        </p:txBody>
      </p:sp>
    </p:spTree>
    <p:extLst>
      <p:ext uri="{BB962C8B-B14F-4D97-AF65-F5344CB8AC3E}">
        <p14:creationId xmlns:p14="http://schemas.microsoft.com/office/powerpoint/2010/main" val="12335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1920" y="836712"/>
            <a:ext cx="47139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Quando possível, os relatórios e planos para o ano seguinte devem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 apresentados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por escrito (ver Notas, nº 7, p. 188, 189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fim de conservar um espírito de cooperação entre as igrejas da Associação,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dever buscar conselho dos administradores do Campo para todos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assuntos de maior importância.</a:t>
            </a:r>
          </a:p>
        </p:txBody>
      </p:sp>
    </p:spTree>
    <p:extLst>
      <p:ext uri="{BB962C8B-B14F-4D97-AF65-F5344CB8AC3E}">
        <p14:creationId xmlns:p14="http://schemas.microsoft.com/office/powerpoint/2010/main" val="373682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07904" y="476672"/>
            <a:ext cx="51073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administradores da Associação e da União (presidente, secretário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tesoureiro) ou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seus representantes podem participar sem votar (exceto quando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autorizados pela igreja) de qualquer reunião administrativa de qualquer igreja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seu território. Se o oficial for membro daquela igreja, não é necessário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 se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faça uma proposta para lhe conferir o direito de votar.</a:t>
            </a:r>
          </a:p>
        </p:txBody>
      </p:sp>
    </p:spTree>
    <p:extLst>
      <p:ext uri="{BB962C8B-B14F-4D97-AF65-F5344CB8AC3E}">
        <p14:creationId xmlns:p14="http://schemas.microsoft.com/office/powerpoint/2010/main" val="264312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412864" y="2594520"/>
            <a:ext cx="6768752" cy="2562671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92889" y="2132856"/>
            <a:ext cx="6624736" cy="2585323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Comissão da Igreja e suas Reuniões</a:t>
            </a:r>
          </a:p>
        </p:txBody>
      </p:sp>
    </p:spTree>
    <p:extLst>
      <p:ext uri="{BB962C8B-B14F-4D97-AF65-F5344CB8AC3E}">
        <p14:creationId xmlns:p14="http://schemas.microsoft.com/office/powerpoint/2010/main" val="15603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07904" y="1700808"/>
            <a:ext cx="51073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Toda igreja deve ter uma comissão atuante cujos membros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tenham sido eleitos em uma reunião administrativa. Sua principal preocupação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colocar em prática um plano de discipulado ativo que inclua tanto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nutrição espiritual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igreja como o trabalho de planejar e promover o evangelismo.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92434" y="636657"/>
            <a:ext cx="510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Definição e Função</a:t>
            </a:r>
          </a:p>
        </p:txBody>
      </p:sp>
    </p:spTree>
    <p:extLst>
      <p:ext uri="{BB962C8B-B14F-4D97-AF65-F5344CB8AC3E}">
        <p14:creationId xmlns:p14="http://schemas.microsoft.com/office/powerpoint/2010/main" val="233185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052736"/>
            <a:ext cx="8563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Dentre as responsabilidades da Comissão da Igreja estão: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707904" y="375047"/>
            <a:ext cx="510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Definição e Função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51520" y="1925018"/>
            <a:ext cx="8563754" cy="461665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plano de discipulado ativo.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1520" y="2492896"/>
            <a:ext cx="8563754" cy="461665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Evangelismo em todas as suas </a:t>
            </a:r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fases.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51520" y="3068960"/>
            <a:ext cx="8563754" cy="830997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Nutrição espiritual e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mentoreamento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membros.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51520" y="4032360"/>
            <a:ext cx="8563754" cy="461665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Preservação da pureza doutrinária.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1520" y="4653136"/>
            <a:ext cx="8563754" cy="461665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Manutenção das normas cristãs.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95536" y="1829433"/>
            <a:ext cx="51167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t-BR" sz="36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36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95536" y="2396018"/>
            <a:ext cx="51167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t-BR" sz="36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36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95536" y="3121876"/>
            <a:ext cx="51167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t-BR" sz="36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pt-BR" sz="36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95535" y="3940026"/>
            <a:ext cx="51167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t-BR" sz="36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pt-BR" sz="36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01998" y="4560802"/>
            <a:ext cx="51167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t-BR" sz="36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pt-BR" sz="36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9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052736"/>
            <a:ext cx="8563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Dentre as responsabilidades da Comissão da Igreja estão: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707904" y="375047"/>
            <a:ext cx="510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Definição e Função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51520" y="1925018"/>
            <a:ext cx="8563754" cy="461665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Recomendação de alterações no rol de membros.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1520" y="2492896"/>
            <a:ext cx="8563754" cy="461665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Supervisão das finanças da igreja.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51520" y="3068960"/>
            <a:ext cx="8563754" cy="830997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e conservação das </a:t>
            </a:r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propriedades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igreja.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51520" y="4032360"/>
            <a:ext cx="8563754" cy="461665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Coordenação dos departamentos da igreja.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95536" y="1829433"/>
            <a:ext cx="51167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t-BR" sz="36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pt-BR" sz="36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95536" y="2396018"/>
            <a:ext cx="51167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t-BR" sz="36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endParaRPr lang="pt-BR" sz="36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95536" y="3121876"/>
            <a:ext cx="51167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t-BR" sz="36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  <a:endParaRPr lang="pt-BR" sz="36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95535" y="3940026"/>
            <a:ext cx="51167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t-BR" sz="3600" b="1" spc="15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  <a:endParaRPr lang="pt-BR" sz="3600" b="1" spc="150" dirty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8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91880" y="1674460"/>
            <a:ext cx="51073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comissão evangélica de Jesus indica que fazer discípulos, obra que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inclui batizar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ensinar, é a função primordial da igreja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28:18-20). Logo, esta também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a função primordial da Comissão da Igreja, que atua como principal comitê 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igreja.</a:t>
            </a:r>
          </a:p>
        </p:txBody>
      </p:sp>
    </p:spTree>
    <p:extLst>
      <p:ext uri="{BB962C8B-B14F-4D97-AF65-F5344CB8AC3E}">
        <p14:creationId xmlns:p14="http://schemas.microsoft.com/office/powerpoint/2010/main" val="40748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5896" y="1196752"/>
            <a:ext cx="51073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Quando a comissão dedica seu primeiro interesse e suas mais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vigorosas energias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envolver todos os membros na proclamação das boas-novas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fazer discípulos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os problemas, em sua maioria, são aliviados ou prevenidos. Uma forte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positiva influência é sentida na vida espiritual e no crescimento dos membros.</a:t>
            </a:r>
          </a:p>
        </p:txBody>
      </p:sp>
    </p:spTree>
    <p:extLst>
      <p:ext uri="{BB962C8B-B14F-4D97-AF65-F5344CB8AC3E}">
        <p14:creationId xmlns:p14="http://schemas.microsoft.com/office/powerpoint/2010/main" val="35092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07904" y="1916832"/>
            <a:ext cx="51073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amor de Cristo pela igreja precisa ser demonstrado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dentro da igreja por seus seguidores. O verdadeiro discipulado implica não só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ensino da Bíblia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28:20), mas também um ardoroso compromisso de amar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incondicionalmente nossos irmãos na fé.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63888" y="636657"/>
            <a:ext cx="510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Nutrição Espiritual</a:t>
            </a:r>
          </a:p>
        </p:txBody>
      </p:sp>
    </p:spTree>
    <p:extLst>
      <p:ext uri="{BB962C8B-B14F-4D97-AF65-F5344CB8AC3E}">
        <p14:creationId xmlns:p14="http://schemas.microsoft.com/office/powerpoint/2010/main" val="26859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42525" y="1916832"/>
            <a:ext cx="38381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Essa foi a essência da mensagem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Cristo aos discípulos, à medida que se aproximava da cruz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15:9-13). O mandamento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Cristo a eles se aplica a nós: que amemos “uns aos outros”.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707904" y="636657"/>
            <a:ext cx="510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Nutrição Espiritual</a:t>
            </a:r>
          </a:p>
        </p:txBody>
      </p:sp>
    </p:spTree>
    <p:extLst>
      <p:ext uri="{BB962C8B-B14F-4D97-AF65-F5344CB8AC3E}">
        <p14:creationId xmlns:p14="http://schemas.microsoft.com/office/powerpoint/2010/main" val="277562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66184" y="1604993"/>
            <a:ext cx="49685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“Quando os adoradores entram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 igreja devem guardar a devida compostura e tomar silenciosamente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seu lugar. [...] Conversas vulgares, cochichos e risos não devem ser permitidos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 igreja, nem antes nem depois das reuniões. Ardente e profunda piedade deve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caracterizar os adoradores.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Decoro e Quietude no Lugar de Adoração</a:t>
            </a:r>
          </a:p>
        </p:txBody>
      </p:sp>
    </p:spTree>
    <p:extLst>
      <p:ext uri="{BB962C8B-B14F-4D97-AF65-F5344CB8AC3E}">
        <p14:creationId xmlns:p14="http://schemas.microsoft.com/office/powerpoint/2010/main" val="33017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31940" y="2060848"/>
            <a:ext cx="44592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poderosa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reflexão de Ellen G. White sobre essa cena histórica ainda é vital para nós: “Esse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amor é o testemunho de seu discipulado” (O Desejado de Todas as Nações, p. 480).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707904" y="764704"/>
            <a:ext cx="510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Nutrição Espiritual</a:t>
            </a:r>
          </a:p>
        </p:txBody>
      </p:sp>
    </p:spTree>
    <p:extLst>
      <p:ext uri="{BB962C8B-B14F-4D97-AF65-F5344CB8AC3E}">
        <p14:creationId xmlns:p14="http://schemas.microsoft.com/office/powerpoint/2010/main" val="23647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2710" y="2420888"/>
            <a:ext cx="37175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Portanto, uma das principais funções da Comissão da Igreja é assegurar que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membros recebam o cuidado e a instrução para um relacionamento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pessoal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dinâmico com Jesus Cristo.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1484784"/>
            <a:ext cx="510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Nutrição Espiritual</a:t>
            </a:r>
          </a:p>
        </p:txBody>
      </p:sp>
    </p:spTree>
    <p:extLst>
      <p:ext uri="{BB962C8B-B14F-4D97-AF65-F5344CB8AC3E}">
        <p14:creationId xmlns:p14="http://schemas.microsoft.com/office/powerpoint/2010/main" val="5602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55976" y="1916832"/>
            <a:ext cx="40775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propósito da igreja na qualidade de corpo de Cristo é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discipular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intencionalmente os membros, a fim de que permaneçam em um relacionamento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ativo e frutífero com Cristo e sua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841068" y="1052736"/>
            <a:ext cx="510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Discipulado</a:t>
            </a:r>
            <a:endParaRPr lang="pt-B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67944" y="1474424"/>
            <a:ext cx="46536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discipulado está baseado em um relacionamento contínuo e vitalício com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Jesus. O cristão se compromete a “permanecer em Cristo”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15:8), ser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capacitado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discipulado frutífero ao compartilhar Jesus com os outros, e levar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outros membros a também serem fiéis discípulos.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39916" y="743537"/>
            <a:ext cx="510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Discipulado</a:t>
            </a:r>
            <a:endParaRPr lang="pt-B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86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06788" y="2494361"/>
            <a:ext cx="45096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igreja, nas esferas individual e coletiva, partilha da responsabilidade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assegurar que cada membro continue a fazer parte do corpo de Cristo.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779912" y="1628800"/>
            <a:ext cx="510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Discipulado</a:t>
            </a:r>
            <a:endParaRPr lang="pt-B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9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2438" y="1412776"/>
            <a:ext cx="8182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Comissão da Igreja é eleita pelos membros no período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eleição regular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dos líderes (ver p. 113). Além do(s) pastor(es) designado(s) pela Associação,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deve eleger essa comissão representativa que inclui os seguintes oficiais: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959758" y="854987"/>
            <a:ext cx="5107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Membros</a:t>
            </a:r>
            <a:endParaRPr lang="pt-B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13507" y="3573016"/>
            <a:ext cx="350617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Anciãos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02593" y="4149080"/>
            <a:ext cx="353735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Chefe dos Diáconos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82318" y="4725144"/>
            <a:ext cx="353735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Chefe das Diaconisas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13507" y="5301208"/>
            <a:ext cx="353735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Tesoureiro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00253" y="5877272"/>
            <a:ext cx="353735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Secretário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41238" y="3573016"/>
            <a:ext cx="416321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Coordenador de Interessados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441239" y="4505760"/>
            <a:ext cx="416321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da Ação Solidária Adventista</a:t>
            </a:r>
          </a:p>
        </p:txBody>
      </p:sp>
    </p:spTree>
    <p:extLst>
      <p:ext uri="{BB962C8B-B14F-4D97-AF65-F5344CB8AC3E}">
        <p14:creationId xmlns:p14="http://schemas.microsoft.com/office/powerpoint/2010/main" val="15235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13507" y="1311151"/>
            <a:ext cx="410251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Coordenador da Sociedade de Homens Adventistas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02593" y="2624711"/>
            <a:ext cx="411342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Ministério Jovem Adventista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13507" y="3573016"/>
            <a:ext cx="411342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Clube de Aventureiros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09614" y="4509120"/>
            <a:ext cx="411342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Ministério de Embaixadores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28066" y="5445224"/>
            <a:ext cx="411342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Coordenador da Escola Bíblica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935933" y="548680"/>
            <a:ext cx="3740523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Ministério da Criança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925019" y="1458943"/>
            <a:ext cx="375047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Coordenador de Música da Igreja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935933" y="2395047"/>
            <a:ext cx="3750474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 da Comissão de Comunicação ou Diretor de Comunicação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932040" y="3692057"/>
            <a:ext cx="3750474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de Educação/Diretor ou Professor Líder da Escola da Igreja</a:t>
            </a:r>
          </a:p>
        </p:txBody>
      </p:sp>
    </p:spTree>
    <p:extLst>
      <p:ext uri="{BB962C8B-B14F-4D97-AF65-F5344CB8AC3E}">
        <p14:creationId xmlns:p14="http://schemas.microsoft.com/office/powerpoint/2010/main" val="30823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13507" y="1311151"/>
            <a:ext cx="410251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Ministério da Família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02593" y="2276872"/>
            <a:ext cx="411342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Ministério de Saúde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13507" y="3225177"/>
            <a:ext cx="411342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 da Associação Lar e Escola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09614" y="4161281"/>
            <a:ext cx="411342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Clube de Desbravadores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28066" y="5097385"/>
            <a:ext cx="411342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e Secretário do Ministério Pessoal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935933" y="548680"/>
            <a:ext cx="3740523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Ministério de Universitários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925019" y="1458943"/>
            <a:ext cx="375047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Ministério de Publicações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935933" y="2395047"/>
            <a:ext cx="375047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de Liberdade Religiosa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932040" y="3296265"/>
            <a:ext cx="375047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125676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13507" y="1311151"/>
            <a:ext cx="410251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Ministério de Mordomia Cristã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02593" y="2276872"/>
            <a:ext cx="411342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Diretora do Ministério da Mulher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13507" y="3225177"/>
            <a:ext cx="411342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 de Jovens Adultos</a:t>
            </a:r>
          </a:p>
        </p:txBody>
      </p:sp>
    </p:spTree>
    <p:extLst>
      <p:ext uri="{BB962C8B-B14F-4D97-AF65-F5344CB8AC3E}">
        <p14:creationId xmlns:p14="http://schemas.microsoft.com/office/powerpoint/2010/main" val="286238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2438" y="1412776"/>
            <a:ext cx="43655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alguns casos, dependendo do tamanho do corpo de membros,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Comissão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 pode não incluir todos os cargos da lista ou pode indicar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membros adicionais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O pastor designado pela Associação para ser o pastor da igreja sempre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membro da Comissão da Igreja.</a:t>
            </a:r>
          </a:p>
        </p:txBody>
      </p:sp>
    </p:spTree>
    <p:extLst>
      <p:ext uri="{BB962C8B-B14F-4D97-AF65-F5344CB8AC3E}">
        <p14:creationId xmlns:p14="http://schemas.microsoft.com/office/powerpoint/2010/main" val="27145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91880" y="1844824"/>
            <a:ext cx="4968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“Se faltam alguns minutos para o começo do culto, devem eles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entregar-se à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devoção e meditação silenciosa, elevando o espírito em oração a Deus,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fim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a adoração se torne para eles uma bênção especial e produza convicção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conversões de outras pessoas.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Decoro e Quietude no Lugar de Adoração</a:t>
            </a:r>
          </a:p>
        </p:txBody>
      </p:sp>
    </p:spTree>
    <p:extLst>
      <p:ext uri="{BB962C8B-B14F-4D97-AF65-F5344CB8AC3E}">
        <p14:creationId xmlns:p14="http://schemas.microsoft.com/office/powerpoint/2010/main" val="241970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2438" y="1988840"/>
            <a:ext cx="45096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presidente da Comissão da Igreja é o pastor designado pela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Associação. Se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pastor preferir não desempenhar essa função ou estiver impossibilitado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estar presente, poderá fazer arranjos para que um ancião seja o presidente.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23554" y="1268760"/>
            <a:ext cx="510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Oficiais</a:t>
            </a:r>
            <a:endParaRPr lang="pt-B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5446" y="2573995"/>
            <a:ext cx="4077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secretário da igreja atua como secretário da comissão e é responsável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 registrar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apresentar e preservar as atas das reuniões.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-69462" y="1844824"/>
            <a:ext cx="510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Oficiais</a:t>
            </a:r>
            <a:endParaRPr lang="pt-B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2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2060848"/>
            <a:ext cx="40055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bom agendar a reunião mensal para a mesma semana e 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mesmo dia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cada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mês.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reunião da comissão deve ser anunciada no culto regular de sábado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todos 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membros devem ser incentivados a comparecer.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0648" y="1268760"/>
            <a:ext cx="510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Reuniões</a:t>
            </a:r>
            <a:endParaRPr lang="pt-B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4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99153" y="1911310"/>
            <a:ext cx="45816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Cada igreja deve, em uma reunião administrativa, determinar o número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membros da Comissão da Igreja que devem estar presentes para constituir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um quórum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dessa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comissão. Votos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por procuração ou por carta não serão aceitos.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707904" y="1358309"/>
            <a:ext cx="510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Reuniões</a:t>
            </a:r>
            <a:endParaRPr lang="pt-B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1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67744" y="2492896"/>
            <a:ext cx="5107370" cy="30469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128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Assegurar a existência de um plano de discipulado ativo e em curso,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 inclua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nutrição espiritual e ministérios evangelísticos, que é o item mais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importante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 receber a maior atenção por parte da comissão.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707904" y="375047"/>
            <a:ext cx="5107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Atribuições da Comissão da Igreja</a:t>
            </a:r>
            <a:endParaRPr lang="pt-B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67544" y="1329154"/>
            <a:ext cx="5107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comissão é responsável por: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9552" y="2708920"/>
            <a:ext cx="1440160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A79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A793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5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87824" y="969402"/>
            <a:ext cx="5107370" cy="156966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128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Estudar a lista de membros e elaborar planos para resgatar aqueles que se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afastaram da igreja.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547664" y="260648"/>
            <a:ext cx="1440160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A79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A793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987824" y="3645024"/>
            <a:ext cx="5107370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128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Ensinar os membros da igreja local a estimular, de forma intencional, 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crescimento espiritual em si mesmos e nos outros.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547664" y="2936270"/>
            <a:ext cx="1440160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A79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A793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8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67744" y="969402"/>
            <a:ext cx="6264696" cy="415498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128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Evangelizar o território missionário da igreja. Uma vez por trimestre, toda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reunião pode ser dedicada ao planejamento para o evangelismo.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comissão estudará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recomendações da Associação para os programas e métodos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evangelísticos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como eles podem ser implementados de maneira local. O pastor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comissão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iniciarão e desenvolverão planos para reuniões de evangelismo público.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27584" y="289284"/>
            <a:ext cx="1440160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A79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A793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2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67744" y="969402"/>
            <a:ext cx="6480720" cy="45243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128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Coordenar programas evangelísticos para todos os departamentos da igreja,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embora cada departamento desenvolva seus planos missionários dentro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sua própria esfera. Para evitar conflitos de datas, competição para recrutar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voluntários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obter o máximo de resultados benéficos, a coordenação é essencial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Antes de concluir e anunciar planos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qualquer programa, cada departamento deve submeter esses planos à  aprovação da Comissão da Igreja. 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27584" y="289284"/>
            <a:ext cx="1440160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A79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A793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7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67744" y="868758"/>
            <a:ext cx="6264696" cy="34163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128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 departamentos também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apresentam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Comissão da Igreja relatórios sobre 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progresso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resultados de seus programas missionários. A comissão pode sugerir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como 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programas departamentais podem contribuir para a preparação,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condução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acompanhamento de uma campanha de evangelismo público.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27584" y="188640"/>
            <a:ext cx="1440160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A79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A793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1720" y="1759456"/>
            <a:ext cx="6264696" cy="26776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128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Incentivar o Departamento do Ministério Pessoal a envolver todos os membros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crianças da igreja em alguma forma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trabalho missionário pessoal.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Classes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capacitação devem ser conduzidas em várias linhas de ministério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evangelização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11560" y="1079338"/>
            <a:ext cx="1440160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A79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A793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36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63888" y="1916832"/>
            <a:ext cx="49685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Devem lembrar-se de que estão presentes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ali mensageiros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Céu. [...] Se ao entrar na casa de adoração, o povo o fizesse com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devida reverência, lembrando-se de que se acha ali na presença do Senhor, seu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silêncio redundaria em testemunho eloquente.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Decoro e Quietude no Lugar de Adoração</a:t>
            </a:r>
          </a:p>
        </p:txBody>
      </p:sp>
    </p:spTree>
    <p:extLst>
      <p:ext uri="{BB962C8B-B14F-4D97-AF65-F5344CB8AC3E}">
        <p14:creationId xmlns:p14="http://schemas.microsoft.com/office/powerpoint/2010/main" val="193615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1720" y="1759456"/>
            <a:ext cx="6264696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128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Incentivar o coordenador de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interessados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assegurar que cada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interessado seja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pessoal e prontamente acompanhado por membros leigos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designados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isso.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11560" y="1079338"/>
            <a:ext cx="1440160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A79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A793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50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1720" y="1759456"/>
            <a:ext cx="6264696" cy="23083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128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Incentivar cada departamento a prestar pelo menos um relatório trimestral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à Comissão da Igreja e aos membros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reunião administrativa ou 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reuniões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sábado, no que se refere à nutrição espiritual e ao evangelismo.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11560" y="1079338"/>
            <a:ext cx="1440160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A79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A793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0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1720" y="1156790"/>
            <a:ext cx="6264696" cy="415498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128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Receber relatórios regulares. A comissão deve considerar os pormenores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administração da igreja e receber relatórios regulares do tesoureiro sobre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 finanças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igreja. Deve analisar o livro de membros e inquirir sobre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condição espiritual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todos os membros e providenciar visitação aos doentes,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desanimados ou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desviados. Outros oficiais devem prestar relatório periodicamente.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11560" y="476672"/>
            <a:ext cx="1440160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A79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A793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52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89790" y="2904982"/>
            <a:ext cx="4608512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128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Promover a educação adventista.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93446" y="1814152"/>
            <a:ext cx="3744416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9900" b="1" dirty="0" smtClean="0">
                <a:ln>
                  <a:solidFill>
                    <a:sysClr val="windowText" lastClr="000000"/>
                  </a:solidFill>
                </a:ln>
                <a:solidFill>
                  <a:srgbClr val="A793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  <a:endParaRPr lang="pt-BR" sz="19900" b="1" dirty="0">
              <a:ln>
                <a:solidFill>
                  <a:sysClr val="windowText" lastClr="000000"/>
                </a:solidFill>
              </a:ln>
              <a:solidFill>
                <a:srgbClr val="A793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8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59550" y="2309133"/>
            <a:ext cx="38615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Comissão da Igreja não deve permitir que outras atividades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interfiram no planejamento do evangelismo.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36630" y="1295182"/>
            <a:ext cx="510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Subcomissões</a:t>
            </a:r>
            <a:endParaRPr lang="pt-B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7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5896" y="1583214"/>
            <a:ext cx="51073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Caso outras atividades tomem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demasiado tempo, a comissão deve designar subcomissões para cuidar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áreas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específicas da administração da igreja, tais como questões financeiras ou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projetos de construção. Essas subcomissões farão recomendações à Comissão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Igreja (ver Notas, nº 8, p. 189).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635896" y="791126"/>
            <a:ext cx="510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Subcomissões</a:t>
            </a:r>
            <a:endParaRPr lang="pt-B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2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66728" y="1628800"/>
            <a:ext cx="46536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Cada igreja deve ter um planejamento financeiro e orçamentário abrangente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voltado para a missão, com uma comissão capaz de fornecer uma demonstração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detalhada do plano financeiro e do orçamento em curso.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771800" y="375047"/>
            <a:ext cx="6043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Comissão de Finanças</a:t>
            </a:r>
            <a:endParaRPr lang="pt-BR" sz="3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8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54760" y="1412776"/>
            <a:ext cx="40775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alguns casos,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ela funciona como comissão de finanças. Em outros casos, em igrejas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menores, esse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processo pode ser tratado diretamente pela Comissão da Igreja.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771800" y="375047"/>
            <a:ext cx="6043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Comissão de Finanças</a:t>
            </a:r>
            <a:endParaRPr lang="pt-BR" sz="3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3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02732" y="1392537"/>
            <a:ext cx="45816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Caso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igreja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crie uma comissão separada para esse fim, as responsabilidades devem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incluir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análise de pedidos de verba e a revisão do orçamento operacional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anual, bem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como uma análise da posição financeira da igreja conforme refletida nas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demonstrações financeiras.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771800" y="375047"/>
            <a:ext cx="6043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Comissão de Finanças</a:t>
            </a:r>
            <a:endParaRPr lang="pt-BR" sz="3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24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10744" y="1556792"/>
            <a:ext cx="43655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aprovação do orçamento e a análise da demonstração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financeira devem ser recomendadas à Comissão da Igreja e encaminhadas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uma reunião administrativa para votação.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771800" y="375047"/>
            <a:ext cx="6043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Comissão de Finanças</a:t>
            </a:r>
            <a:endParaRPr lang="pt-BR" sz="3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35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63888" y="1772816"/>
            <a:ext cx="49685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cochichos, risos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conversas, que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poderiam ser admitidos em qualquer outro lugar, não devem ser permitidos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 casa em que Deus é adorado. A mente deve estar preparada para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ouvir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Palavra de Deus, a fim de que esta possa exercer a devida influência e impressionar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adequadamente o coração” (ibid., v. 5, p. 492).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Decoro e Quietude no Lugar de Adoração</a:t>
            </a:r>
          </a:p>
        </p:txBody>
      </p:sp>
    </p:spTree>
    <p:extLst>
      <p:ext uri="{BB962C8B-B14F-4D97-AF65-F5344CB8AC3E}">
        <p14:creationId xmlns:p14="http://schemas.microsoft.com/office/powerpoint/2010/main" val="7399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412864" y="2594521"/>
            <a:ext cx="6768752" cy="1626568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92889" y="2132856"/>
            <a:ext cx="6624736" cy="1754326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Reuniões do Conselho Escolar</a:t>
            </a:r>
            <a:endParaRPr lang="pt-BR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74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39952" y="980728"/>
            <a:ext cx="42935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escola da igreja é normalmente supervisionada pelo Conselho Escolar 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Igreja. A igreja elege um presidente para dirigir as reuniões e um secretário para manter as atas das reuniões e os votos tomados. Esse conselho deve se reunir regularmente.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39952" y="1419833"/>
            <a:ext cx="42935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Reuniões especiais podem ser convocadas pelo presidente. Algumas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igrejas preferem ter a própria Comissão da Igreja, ou uma subcomissão dela,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servindo também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como conselho escolar (ver também p. 93, 94).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19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2492896"/>
            <a:ext cx="38676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Associação Lar e Escola deve se reunir mensalmente e coordenar as atividades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lar, da escola e da igreja.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339752" y="548680"/>
            <a:ext cx="6165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Reuniões da Associação Lar e Escola</a:t>
            </a:r>
            <a:endParaRPr lang="pt-B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6329" y="1614626"/>
            <a:ext cx="50063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 ser dada atenção à educação de pais,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bem como assistência à escola para obter os recursos necessários, como sala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os pais, livros, materiais didáticos e equipamentos. Materiais de apoio aos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líderes da Associação Lar e Escola estão disponíveis no Departamento de Educação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Associação (ver também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92-94).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339752" y="548680"/>
            <a:ext cx="6165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Reuniões da Associação Lar e Escola</a:t>
            </a:r>
            <a:endParaRPr lang="pt-B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41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11960" y="1860848"/>
            <a:ext cx="42935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líderes dos vários grupos de jovens da igreja devem agendar reuniões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regulares que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envolvam os jovens da igreja em atividades relevantes que 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vinculem mais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estreitamente com a igreja e os preparem para serviço útil (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 também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p. 106-112).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75856" y="592393"/>
            <a:ext cx="6165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Reuniões </a:t>
            </a:r>
            <a:endParaRPr lang="pt-BR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dos </a:t>
            </a:r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Jovens</a:t>
            </a:r>
            <a:endParaRPr lang="pt-B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0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6329" y="1844824"/>
            <a:ext cx="50063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reuniões do Ministério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Jovem categoria sênior devem ocorrer com regularidade e visar ao desenvolvimento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das características espiritual, mental, emocional e física da juventude.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83768" y="404664"/>
            <a:ext cx="6165786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Reuniões do Ministério Jovem Categoria Sênior</a:t>
            </a:r>
            <a:endParaRPr lang="pt-B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2420888"/>
            <a:ext cx="44437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reuniões também proporcionam interação social cristã e programas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testemunhos 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apoio aos planos missionários da igreja (para materiais, ver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Nota, nº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17, p. 178).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83768" y="404664"/>
            <a:ext cx="6165786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Reuniões do Ministério Jovem Categoria Sênior</a:t>
            </a:r>
            <a:endParaRPr lang="pt-B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1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43238" y="1916832"/>
            <a:ext cx="50063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Nas igrejas em que foi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designado um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diretor do Ministério de Universitários, devem ser organizadas reuniões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atender às necessidades dos estudantes do ensino superior, em consulta 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com o apoio da Comissão do Ministério Jovem Adventista.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83768" y="404664"/>
            <a:ext cx="6165786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Reuniões do Ministério de Universitários</a:t>
            </a:r>
            <a:endParaRPr lang="pt-B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17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43238" y="1556792"/>
            <a:ext cx="50063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reuniões do Ministério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Jovem categoria júnior têm propósito semelhante às do Ministério Jovem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categoria sênior, mas envolvendo os juvenis e adolescentes. As reuniões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Clube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Aventureiros promovem programas especializados para as crianças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Ensino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Fundamental I.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83768" y="404664"/>
            <a:ext cx="6165786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Reuniões do Ministério Jovem Categoria Júnior</a:t>
            </a:r>
            <a:endParaRPr lang="pt-B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9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5896" y="1722939"/>
            <a:ext cx="4968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“Não negligencieis a hospitalidade, pois alguns,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praticando-a, sem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saber acolheram anjos”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13:2). Toda igreja deve cultivar um espírito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hospitalidade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elemento essencial da vida e experiência cristãs.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15816" y="39113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Hospitalidade</a:t>
            </a:r>
          </a:p>
        </p:txBody>
      </p:sp>
    </p:spTree>
    <p:extLst>
      <p:ext uri="{BB962C8B-B14F-4D97-AF65-F5344CB8AC3E}">
        <p14:creationId xmlns:p14="http://schemas.microsoft.com/office/powerpoint/2010/main" val="382886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64534" y="1844824"/>
            <a:ext cx="37629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reuniões do Clube de Desbravadores, por sua vez,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proporcionam atividades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específicas em ambiente fechado e ao ar livre,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voltadas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desenvolvimento integral de juvenis e adolescentes dos 10 aos 15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anos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idade.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83768" y="404664"/>
            <a:ext cx="6165786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Reuniões do Ministério Jovem Categoria Júnior</a:t>
            </a:r>
            <a:endParaRPr lang="pt-B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19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16963" y="1772816"/>
            <a:ext cx="37325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reuniões e outras atividades devem ser realizadas de acordo com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 diretrizes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Associação, delineadas nos manuais do clube e em conjunto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 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outras organizações da igreja ligadas aos jovens e às famílias.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83768" y="404664"/>
            <a:ext cx="6165786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Reuniões do Ministério Jovem Categoria Júnior</a:t>
            </a:r>
            <a:endParaRPr lang="pt-B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1484784"/>
            <a:ext cx="49685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Nada é tão mortífero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a vida de uma igreja do que uma atmosfera fria e formal que exclua a hospitalidade e o companheirismo cristão. Recepcionistas bem escolhidos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devem dar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cordiais boas-vindas aos visitantes, os quais também podem ser saudados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 momento do culto de adoração.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915816" y="39113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Hospitalidade</a:t>
            </a:r>
          </a:p>
        </p:txBody>
      </p:sp>
    </p:spTree>
    <p:extLst>
      <p:ext uri="{BB962C8B-B14F-4D97-AF65-F5344CB8AC3E}">
        <p14:creationId xmlns:p14="http://schemas.microsoft.com/office/powerpoint/2010/main" val="297137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4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412864" y="2852935"/>
            <a:ext cx="6768752" cy="1872209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87336" y="2564904"/>
            <a:ext cx="6624736" cy="1754326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 da Música na Adoração</a:t>
            </a:r>
          </a:p>
        </p:txBody>
      </p:sp>
    </p:spTree>
    <p:extLst>
      <p:ext uri="{BB962C8B-B14F-4D97-AF65-F5344CB8AC3E}">
        <p14:creationId xmlns:p14="http://schemas.microsoft.com/office/powerpoint/2010/main" val="10856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988840"/>
            <a:ext cx="4968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“A música pode ser uma grande força para o bem; não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aproveitamos, entretanto, ao máximo esse aspecto da adoração. O canto é feito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geral por impulso ou para atender a casos especiais, e outras vezes é permitido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os cantores continuem errando, e a música perde o devido efeito na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mente dos presentes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-324544" y="112474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Poder da Música</a:t>
            </a:r>
          </a:p>
        </p:txBody>
      </p:sp>
    </p:spTree>
    <p:extLst>
      <p:ext uri="{BB962C8B-B14F-4D97-AF65-F5344CB8AC3E}">
        <p14:creationId xmlns:p14="http://schemas.microsoft.com/office/powerpoint/2010/main" val="233127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2348880"/>
            <a:ext cx="49685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música deve ter beleza, suavidade e poder. Ergam-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 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vozes em hinos de louvor e devoção. Utilizem em seu auxílio, se possível, 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música instrumental, e deixem ascender a Deus a gloriosa harmonia, em oferta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aceitável” (ibid., v. 4, p. 71).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324544" y="112474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Poder da Música</a:t>
            </a:r>
          </a:p>
        </p:txBody>
      </p:sp>
    </p:spTree>
    <p:extLst>
      <p:ext uri="{BB962C8B-B14F-4D97-AF65-F5344CB8AC3E}">
        <p14:creationId xmlns:p14="http://schemas.microsoft.com/office/powerpoint/2010/main" val="382337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3976" y="2636912"/>
            <a:ext cx="43060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“Os mensageiros de Deus não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devem seguir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métodos do mundo, em seus esforços para atrair o povo.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Nas reuniões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realizam, não devem depender de cantores do mundo e exibições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teatrais para despertar o interesse.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5536" y="1052736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Cantar com Espírito e Entendimento</a:t>
            </a:r>
          </a:p>
        </p:txBody>
      </p:sp>
    </p:spTree>
    <p:extLst>
      <p:ext uri="{BB962C8B-B14F-4D97-AF65-F5344CB8AC3E}">
        <p14:creationId xmlns:p14="http://schemas.microsoft.com/office/powerpoint/2010/main" val="242648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2420888"/>
            <a:ext cx="4968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Como esperar daqueles que não têm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interesse na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Palavra de Deus, que nunca leram sua Palavra com o sincero desejo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compreender as verdades, que cantem com espírito e entendimento? [...] Como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 o coro celestial tomar parte em uma música apenas formal? [...]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6" y="1052736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Cantar com Espírito e Entendimento</a:t>
            </a:r>
          </a:p>
        </p:txBody>
      </p:sp>
    </p:spTree>
    <p:extLst>
      <p:ext uri="{BB962C8B-B14F-4D97-AF65-F5344CB8AC3E}">
        <p14:creationId xmlns:p14="http://schemas.microsoft.com/office/powerpoint/2010/main" val="17377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921" y="2725119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“Nem sempre o canto deve ser feito apenas por alguns. Permita-se o quanto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possível que toda a congregação dele participe” (ibid., v. 9, p. 143, 144).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6" y="1052736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Cantar com Espírito e Entendimento</a:t>
            </a:r>
          </a:p>
        </p:txBody>
      </p:sp>
    </p:spTree>
    <p:extLst>
      <p:ext uri="{BB962C8B-B14F-4D97-AF65-F5344CB8AC3E}">
        <p14:creationId xmlns:p14="http://schemas.microsoft.com/office/powerpoint/2010/main" val="18213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412864" y="2852935"/>
            <a:ext cx="6768752" cy="1872209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87336" y="2564904"/>
            <a:ext cx="6624736" cy="1754326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Púlpito Não é um Fórum</a:t>
            </a:r>
          </a:p>
        </p:txBody>
      </p:sp>
    </p:spTree>
    <p:extLst>
      <p:ext uri="{BB962C8B-B14F-4D97-AF65-F5344CB8AC3E}">
        <p14:creationId xmlns:p14="http://schemas.microsoft.com/office/powerpoint/2010/main" val="138676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35201" y="1268760"/>
            <a:ext cx="3744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não confere a nenhum pastor, ancião ou outra pessoa o direito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fazer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púlpito um fórum para defender pontos polêmicos de doutrina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procedimento eclesiástico.</a:t>
            </a:r>
          </a:p>
        </p:txBody>
      </p:sp>
    </p:spTree>
    <p:extLst>
      <p:ext uri="{BB962C8B-B14F-4D97-AF65-F5344CB8AC3E}">
        <p14:creationId xmlns:p14="http://schemas.microsoft.com/office/powerpoint/2010/main" val="26260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9997" y="2924944"/>
            <a:ext cx="43060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membros que julgam haver recebido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uma nova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luz contrária aos pontos de vista estabelecidos pela Igreja devem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buscar conselho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líderes responsáveis.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95572" y="119675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Luz Deve Ser Testada</a:t>
            </a:r>
          </a:p>
        </p:txBody>
      </p:sp>
    </p:spTree>
    <p:extLst>
      <p:ext uri="{BB962C8B-B14F-4D97-AF65-F5344CB8AC3E}">
        <p14:creationId xmlns:p14="http://schemas.microsoft.com/office/powerpoint/2010/main" val="423955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1536" y="2424019"/>
            <a:ext cx="49685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“Existem mil tentações disfarçadas, preparadas para os que têm a luz da verdade;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a única segurança para qualquer de nós está em não recebermos nenhuma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nova doutrina, nenhuma interpretação nova das Escrituras, antes de submetê-la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à consideração dos irmãos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experiência.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95572" y="119675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Luz Deve Ser Testada</a:t>
            </a:r>
          </a:p>
        </p:txBody>
      </p:sp>
    </p:spTree>
    <p:extLst>
      <p:ext uri="{BB962C8B-B14F-4D97-AF65-F5344CB8AC3E}">
        <p14:creationId xmlns:p14="http://schemas.microsoft.com/office/powerpoint/2010/main" val="401497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412864" y="2852935"/>
            <a:ext cx="6768752" cy="1008113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87336" y="2564904"/>
            <a:ext cx="6624736" cy="923330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Princípios Gerais</a:t>
            </a:r>
          </a:p>
        </p:txBody>
      </p:sp>
    </p:spTree>
    <p:extLst>
      <p:ext uri="{BB962C8B-B14F-4D97-AF65-F5344CB8AC3E}">
        <p14:creationId xmlns:p14="http://schemas.microsoft.com/office/powerpoint/2010/main" val="20972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2492896"/>
            <a:ext cx="49685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Apresentem-na a eles, com espírito humilde e pronto para aprender, fazendo fervorosa oração; e, se eles não virem luz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nisto, atendam ao seu juízo, porque ‘na multidão de conselheiros há segurança’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11:14)” (ibid., v. 5, p. 293;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também At 15:1-32).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95572" y="119675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Luz Deve Ser Testada</a:t>
            </a:r>
          </a:p>
        </p:txBody>
      </p:sp>
    </p:spTree>
    <p:extLst>
      <p:ext uri="{BB962C8B-B14F-4D97-AF65-F5344CB8AC3E}">
        <p14:creationId xmlns:p14="http://schemas.microsoft.com/office/powerpoint/2010/main" val="241843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1536" y="2780928"/>
            <a:ext cx="4968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Esse plano foi adotado na Igreja Primitiva. Quando uma diferença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opinião sobre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importante questão foi suscitada em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Antioquia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os crentes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enviaram representantes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Jerusalém para submetê-la aos apóstolos e anciãos.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95572" y="119675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Luz Deve Ser Testada</a:t>
            </a:r>
          </a:p>
        </p:txBody>
      </p:sp>
    </p:spTree>
    <p:extLst>
      <p:ext uri="{BB962C8B-B14F-4D97-AF65-F5344CB8AC3E}">
        <p14:creationId xmlns:p14="http://schemas.microsoft.com/office/powerpoint/2010/main" val="373919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2395813"/>
            <a:ext cx="49685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cristãos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Antioquia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alegremente aceitaram a decisão do concílio de Jerusalém, preservando,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assim, a unidade e o amor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fraterno.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orientação para testar uma nova luz não deve ser considerada como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desmotivação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qualquer pessoa que esteja estudando diligentemente as Escrituras.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95572" y="119675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Luz Deve Ser Testada</a:t>
            </a:r>
          </a:p>
        </p:txBody>
      </p:sp>
    </p:spTree>
    <p:extLst>
      <p:ext uri="{BB962C8B-B14F-4D97-AF65-F5344CB8AC3E}">
        <p14:creationId xmlns:p14="http://schemas.microsoft.com/office/powerpoint/2010/main" val="1424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1536" y="2636912"/>
            <a:ext cx="4968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Ao contrário,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 ser vista como proteção contra a infiltração de falsas teorias e doutrinas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errôneas na igreja. Deus deseja que seus filhos busquem fielmente por luz e verdade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sua Palavra, mas Ele não quer que sejam enganados por falsos ensinamentos.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95572" y="119675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Luz Deve Ser Testada</a:t>
            </a:r>
          </a:p>
        </p:txBody>
      </p:sp>
    </p:spTree>
    <p:extLst>
      <p:ext uri="{BB962C8B-B14F-4D97-AF65-F5344CB8AC3E}">
        <p14:creationId xmlns:p14="http://schemas.microsoft.com/office/powerpoint/2010/main" val="40622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7499" y="1988840"/>
            <a:ext cx="78618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“Vimos somente o cintilar da glória divina e do infinito conhecimento e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sabedoria; temos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trabalhado, por assim dizer, próximos da superfície enquanto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ricos veios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de ouro estão mais embaixo, para recompensar aquele que cavar em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sua procura. A escavação precisa aprofundar-se mais e mais na mina, e maravilhosos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tesouros serão o resultado. Por uma fé correta, o conhecimento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divino se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tornará conhecimento humano” (Parábolas de Jesus, p. 113).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294076" y="1315331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Luz Deve Ser Testada</a:t>
            </a:r>
          </a:p>
        </p:txBody>
      </p:sp>
    </p:spTree>
    <p:extLst>
      <p:ext uri="{BB962C8B-B14F-4D97-AF65-F5344CB8AC3E}">
        <p14:creationId xmlns:p14="http://schemas.microsoft.com/office/powerpoint/2010/main" val="335320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7499" y="1961662"/>
            <a:ext cx="78618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“Ao que está em viva comunhão com o Sol da Justiça, sempre se revelará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nova luz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sobre a Palavra de Deus. Ninguém deve chegar à conclusão de que não há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mais verdades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 serem reveladas. O que busca a verdade com diligência e oração encontrará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preciosos raios de luz que ainda hão de brilhar da Palavra de Deus. Ainda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 acham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dispersas muitas pessoas que devem ser reunidas para tornar-se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propriedade do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povo remanescente de Deus” (Conselhos Sobre a Escola Sabatina, p. 34).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294076" y="1315331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Luz Deve Ser Testada</a:t>
            </a:r>
          </a:p>
        </p:txBody>
      </p:sp>
    </p:spTree>
    <p:extLst>
      <p:ext uri="{BB962C8B-B14F-4D97-AF65-F5344CB8AC3E}">
        <p14:creationId xmlns:p14="http://schemas.microsoft.com/office/powerpoint/2010/main" val="307433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4106" y="2636912"/>
            <a:ext cx="54043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Quando nova luz brilha das páginas sagradas para recompensar o diligente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pesquisador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verdade, esta não anulará a antiga. Ao contrário, ela se funde com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antiga, fazendo-a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mais brilhante e dando-lhe mais fulgor. Portanto, “a vereda 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justos é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como a luz da aurora, que vai brilhando mais e mais até ser dia perfeito”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4:18).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95572" y="119675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Luz Deve Ser Testada</a:t>
            </a:r>
          </a:p>
        </p:txBody>
      </p:sp>
    </p:spTree>
    <p:extLst>
      <p:ext uri="{BB962C8B-B14F-4D97-AF65-F5344CB8AC3E}">
        <p14:creationId xmlns:p14="http://schemas.microsoft.com/office/powerpoint/2010/main" val="42551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5572" y="2852936"/>
            <a:ext cx="4176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Conquanto o filho de Deus deva estar disposto a aceitar o avanço da luz,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nunca deverá dar atenção a qualquer voz, por piedosa e plausível que seja, que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desvie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das doutrinas fundamentais da Bíblia.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95572" y="119675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Luz Deve Ser Testada</a:t>
            </a:r>
          </a:p>
        </p:txBody>
      </p:sp>
    </p:spTree>
    <p:extLst>
      <p:ext uri="{BB962C8B-B14F-4D97-AF65-F5344CB8AC3E}">
        <p14:creationId xmlns:p14="http://schemas.microsoft.com/office/powerpoint/2010/main" val="103827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2348880"/>
            <a:ext cx="49685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“Não devemos receber as palavras dos que vêm com uma mensagem em contradição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os pontos especiais de nossa fé. Eles reúnem uma porção de passagens,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amontoam-na como prova em torno das teorias que afirmam. Isso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 sido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repetidamente feito, durante os cinquenta anos passados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95572" y="119675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Luz Deve Ser Testada</a:t>
            </a:r>
          </a:p>
        </p:txBody>
      </p:sp>
    </p:spTree>
    <p:extLst>
      <p:ext uri="{BB962C8B-B14F-4D97-AF65-F5344CB8AC3E}">
        <p14:creationId xmlns:p14="http://schemas.microsoft.com/office/powerpoint/2010/main" val="46392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2996952"/>
            <a:ext cx="4968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se bem que as Escrituras sejam a Palavra de Deus, e devam ser respeitadas, sua aplicação, uma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vez que mova uma coluna do fundamento sustentado por Deus nestes cinquenta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anos, constitui grande erro.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95572" y="119675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Luz Deve Ser Testada</a:t>
            </a:r>
          </a:p>
        </p:txBody>
      </p:sp>
    </p:spTree>
    <p:extLst>
      <p:ext uri="{BB962C8B-B14F-4D97-AF65-F5344CB8AC3E}">
        <p14:creationId xmlns:p14="http://schemas.microsoft.com/office/powerpoint/2010/main" val="10916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15616" y="1700808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apóstolo João declarou que “os verdadeiros adoradores adorarão o Pai 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espírito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verdade; porque são estes que o Pai procura para seus adoradores”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4:23).</a:t>
            </a:r>
          </a:p>
        </p:txBody>
      </p:sp>
    </p:spTree>
    <p:extLst>
      <p:ext uri="{BB962C8B-B14F-4D97-AF65-F5344CB8AC3E}">
        <p14:creationId xmlns:p14="http://schemas.microsoft.com/office/powerpoint/2010/main" val="16471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5572" y="2814493"/>
            <a:ext cx="3960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Aquele que faz tal aplicação ignora a maravilhosa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demonstração do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Espírito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Santo, que deu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força às mensagens passadas,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vindas ao povo de Deus” (O Outro Poder, p. 32).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95572" y="119675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Luz Deve Ser Testada</a:t>
            </a:r>
          </a:p>
        </p:txBody>
      </p:sp>
    </p:spTree>
    <p:extLst>
      <p:ext uri="{BB962C8B-B14F-4D97-AF65-F5344CB8AC3E}">
        <p14:creationId xmlns:p14="http://schemas.microsoft.com/office/powerpoint/2010/main" val="6636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412864" y="2852935"/>
            <a:ext cx="6768752" cy="2232249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92889" y="2139821"/>
            <a:ext cx="6624736" cy="2585323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Importância de Conservar a Unidade</a:t>
            </a:r>
          </a:p>
        </p:txBody>
      </p:sp>
    </p:spTree>
    <p:extLst>
      <p:ext uri="{BB962C8B-B14F-4D97-AF65-F5344CB8AC3E}">
        <p14:creationId xmlns:p14="http://schemas.microsoft.com/office/powerpoint/2010/main" val="17420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3225" y="1844824"/>
            <a:ext cx="4536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importante que mantenhamos a “unidade da fé”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4:13), e igualmente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importante é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busquemos “preservar a unidade do Espírito no vínculo da paz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v. 3). Tal unidade requer prudência e aconselhamento com a liderança da igreja.</a:t>
            </a:r>
          </a:p>
        </p:txBody>
      </p:sp>
    </p:spTree>
    <p:extLst>
      <p:ext uri="{BB962C8B-B14F-4D97-AF65-F5344CB8AC3E}">
        <p14:creationId xmlns:p14="http://schemas.microsoft.com/office/powerpoint/2010/main" val="301286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340768"/>
            <a:ext cx="49685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“Deus está guiando um povo do mundo para a exaltada plataforma da verdade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eterna – os mandamentos de Deus e a fé de Jesus. Disciplinará e habilitará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seu povo. Eles não estarão em divergência, um crendo uma coisa e outro tendo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fé e opiniões inteiramente opostas, e movendo-se cada qual independentemente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conjunto.</a:t>
            </a:r>
          </a:p>
        </p:txBody>
      </p:sp>
    </p:spTree>
    <p:extLst>
      <p:ext uri="{BB962C8B-B14F-4D97-AF65-F5344CB8AC3E}">
        <p14:creationId xmlns:p14="http://schemas.microsoft.com/office/powerpoint/2010/main" val="257572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340768"/>
            <a:ext cx="49685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Pela diversidade dos dons e governos que Ele pôs em sua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igreja, todos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alcançarão a unidade da fé. Se alguém forma seu próprio conceito no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tocante à verdade bíblica, sem atender à opinião de seus irmãos, e justifica seu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procedimento alegando que tem o direito de pensar livremente, impondo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suas ideias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então aos outros, como poderá cumprir a oração de Cristo? [...]</a:t>
            </a:r>
          </a:p>
        </p:txBody>
      </p:sp>
    </p:spTree>
    <p:extLst>
      <p:ext uri="{BB962C8B-B14F-4D97-AF65-F5344CB8AC3E}">
        <p14:creationId xmlns:p14="http://schemas.microsoft.com/office/powerpoint/2010/main" val="2580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045760"/>
            <a:ext cx="835292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“Posto que tenhamos uma obra individual, e individual </a:t>
            </a:r>
            <a:r>
              <a:rPr lang="pt-BR" sz="2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responsabilidade perante </a:t>
            </a:r>
            <a:r>
              <a:rPr lang="pt-BR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Deus, não devemos seguir nosso próprio critério </a:t>
            </a:r>
            <a:r>
              <a:rPr lang="pt-BR" sz="2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independentemente, sem </a:t>
            </a:r>
            <a:r>
              <a:rPr lang="pt-BR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tomar em consideração as opiniões e sentimentos de nossos irmãos; </a:t>
            </a:r>
            <a:r>
              <a:rPr lang="pt-BR" sz="2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pois tal </a:t>
            </a:r>
            <a:r>
              <a:rPr lang="pt-BR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proceder acarretaria a desordem na igreja. É dever dos pastores respeitar </a:t>
            </a:r>
            <a:r>
              <a:rPr lang="pt-BR" sz="2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 discernimento </a:t>
            </a:r>
            <a:r>
              <a:rPr lang="pt-BR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de seus irmãos; mas suas relações mútuas, assim como as </a:t>
            </a:r>
            <a:r>
              <a:rPr lang="pt-BR" sz="2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doutrinas que </a:t>
            </a:r>
            <a:r>
              <a:rPr lang="pt-BR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ensinam, deveriam ser submetidas à prova da lei e do testemunho; </a:t>
            </a:r>
            <a:r>
              <a:rPr lang="pt-BR" sz="2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se, então</a:t>
            </a:r>
            <a:r>
              <a:rPr lang="pt-BR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, os corações forem dóceis, não haverá divisão entre nós. Alguns se </a:t>
            </a:r>
            <a:r>
              <a:rPr lang="pt-BR" sz="2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inclinam a </a:t>
            </a:r>
            <a:r>
              <a:rPr lang="pt-BR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ser desordenados, e apartam-se dos grandes marcos da fé; mas Deus </a:t>
            </a:r>
            <a:r>
              <a:rPr lang="pt-BR" sz="2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está atuando </a:t>
            </a:r>
            <a:r>
              <a:rPr lang="pt-BR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em seus pastores para que sejam um na doutrina e no espírito” </a:t>
            </a:r>
            <a:endParaRPr lang="pt-BR" sz="23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(Testemunhos Para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Ministros, p. 29, 30).</a:t>
            </a:r>
          </a:p>
        </p:txBody>
      </p:sp>
    </p:spTree>
    <p:extLst>
      <p:ext uri="{BB962C8B-B14F-4D97-AF65-F5344CB8AC3E}">
        <p14:creationId xmlns:p14="http://schemas.microsoft.com/office/powerpoint/2010/main" val="157634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99992" y="764704"/>
            <a:ext cx="40324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À vista dessas considerações, fica evidente que o púlpito deve ser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reservado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pregação das verdades da Palavra Sagrada e a apresentação de planos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estratégias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denominacionais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para o avanço da obra de Deus, não de pontos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vista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opiniões pessoais (ver p. 36, 121-123).</a:t>
            </a:r>
          </a:p>
        </p:txBody>
      </p:sp>
    </p:spTree>
    <p:extLst>
      <p:ext uri="{BB962C8B-B14F-4D97-AF65-F5344CB8AC3E}">
        <p14:creationId xmlns:p14="http://schemas.microsoft.com/office/powerpoint/2010/main" val="8438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86398" y="2564904"/>
            <a:ext cx="3930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nenhuma circunstância deve um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pastor, ancião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 outro oficial da igreja convidar estranhos ou pessoas não autorizadas para dirigir os cultos.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360138" y="764704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Oradores não Autorizados</a:t>
            </a:r>
          </a:p>
        </p:txBody>
      </p:sp>
    </p:spTree>
    <p:extLst>
      <p:ext uri="{BB962C8B-B14F-4D97-AF65-F5344CB8AC3E}">
        <p14:creationId xmlns:p14="http://schemas.microsoft.com/office/powerpoint/2010/main" val="32280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55976" y="1753332"/>
            <a:ext cx="40324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Indivíduos que foram excluídos do ministério, ou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 tenham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sido removidos do rol de membros em outros lugares ou pessoas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mal-intencionadas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não possuam a autoridade da igreja, não devem ter acesso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ao púlpito.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463988" y="54868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Oradores não Autorizados</a:t>
            </a:r>
          </a:p>
        </p:txBody>
      </p:sp>
    </p:spTree>
    <p:extLst>
      <p:ext uri="{BB962C8B-B14F-4D97-AF65-F5344CB8AC3E}">
        <p14:creationId xmlns:p14="http://schemas.microsoft.com/office/powerpoint/2010/main" val="20271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3068960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que forem dignos de confiança serão capazes de identificar-se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por meio de credenciais apropriadas.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9698" y="1196752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Oradores não Autorizados</a:t>
            </a:r>
          </a:p>
        </p:txBody>
      </p:sp>
    </p:spTree>
    <p:extLst>
      <p:ext uri="{BB962C8B-B14F-4D97-AF65-F5344CB8AC3E}">
        <p14:creationId xmlns:p14="http://schemas.microsoft.com/office/powerpoint/2010/main" val="68047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3608" y="1124744"/>
            <a:ext cx="74888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“Embora Deus não habite em templos feitos por mãos humanas, honra,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não obstante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com sua presença, as assembleias de seu povo. Ele prometeu que,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quando se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reunissem para buscá-lo, reconhecendo seus pecados, e para orarem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uns pelos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outros, Ele se reuniria com eles por meio de seu Espírito. Mas os que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 reúnem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para adorá-lo devem afastar de si toda coisa má. A menos que o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adorem em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espírito e em verdade e na beleza da sua santidade, seu ajuntamento será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de nenhum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valor” </a:t>
            </a:r>
            <a:endParaRPr lang="pt-BR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Profetas e Reis, p. 50).</a:t>
            </a:r>
          </a:p>
        </p:txBody>
      </p:sp>
    </p:spTree>
    <p:extLst>
      <p:ext uri="{BB962C8B-B14F-4D97-AF65-F5344CB8AC3E}">
        <p14:creationId xmlns:p14="http://schemas.microsoft.com/office/powerpoint/2010/main" val="119274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7204" y="2436631"/>
            <a:ext cx="52565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Às vezes, é aceitável que oficiais do governo ou líderes civis dirijam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palavra à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congregação, mas todos os demais devem ser excluídos do púlpito,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menos que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autorização seja concedida pela Associação. Todo pastor,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ancião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presidente de Associação deve fazer cumprir essa regra (ver p. 36, 121-123).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87284" y="1192501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Oradores não Autorizados</a:t>
            </a:r>
          </a:p>
        </p:txBody>
      </p:sp>
    </p:spTree>
    <p:extLst>
      <p:ext uri="{BB962C8B-B14F-4D97-AF65-F5344CB8AC3E}">
        <p14:creationId xmlns:p14="http://schemas.microsoft.com/office/powerpoint/2010/main" val="25451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412864" y="2852935"/>
            <a:ext cx="6768752" cy="2232249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92889" y="2139821"/>
            <a:ext cx="6624736" cy="2585323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Sabatina e Cultos de Adoração</a:t>
            </a:r>
          </a:p>
        </p:txBody>
      </p:sp>
    </p:spTree>
    <p:extLst>
      <p:ext uri="{BB962C8B-B14F-4D97-AF65-F5344CB8AC3E}">
        <p14:creationId xmlns:p14="http://schemas.microsoft.com/office/powerpoint/2010/main" val="394076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2060848"/>
            <a:ext cx="4032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Escola Sabatina, um de nossos mais importantes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serviços, é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em estudo. Cada sábado nossos membros e milhares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amigos interessados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 reúnem na Escola Sabatina para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estudar sistematicamente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Palavra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Deus.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34442" y="1412776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4564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2060848"/>
            <a:ext cx="49685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Todos os membros da igreja devem ser motivados a frequentá-la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a trazer visitantes.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Cada Escola Sabatina deve esforçar-se para prover programas apropriados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às faixas etárias. Materiais e recursos estão disponíveis na Associação, na União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na Divisão.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34442" y="1412776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163860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2131" y="2708920"/>
            <a:ext cx="4320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Escola Sabatina deve promover as atividades missionárias locais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mundiais, 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ofertas para as missões e dedicar tempo significativo para o estudo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Bíblia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(ver Notas, nº 1, p. 184).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34442" y="1412776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18533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1595021"/>
            <a:ext cx="49685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Cuidadosa consideração deve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ser dada à duração e à natureza dos anúncios e das promoções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departamentais durante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os cultos de sábado. Quando se trata de assuntos que não estão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especificamente relacionados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com o culto ou com a obra da igreja, os pastores e oficiais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devem excluí-los, mantendo a esse respeito o devido espírito do culto e da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observância do sábado.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Anúncios e Promoções Departamentais</a:t>
            </a:r>
          </a:p>
        </p:txBody>
      </p:sp>
    </p:spTree>
    <p:extLst>
      <p:ext uri="{BB962C8B-B14F-4D97-AF65-F5344CB8AC3E}">
        <p14:creationId xmlns:p14="http://schemas.microsoft.com/office/powerpoint/2010/main" val="262735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26840" y="1844824"/>
            <a:ext cx="49685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Muitas igrejas entregam boletins impressos contendo a programação do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culto e também os anúncios para a semana. Onde isso é feito, há pouca ou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nenhuma necessidade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para anúncios falados. Onde nenhuma provisão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impressa é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feita, muitas igrejas fazem os anúncios antes do início do culto (ver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Notas, nº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2, p. 184, 185).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Anúncios e Promoções Departamentais</a:t>
            </a:r>
          </a:p>
        </p:txBody>
      </p:sp>
    </p:spTree>
    <p:extLst>
      <p:ext uri="{BB962C8B-B14F-4D97-AF65-F5344CB8AC3E}">
        <p14:creationId xmlns:p14="http://schemas.microsoft.com/office/powerpoint/2010/main" val="28089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700808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Devida consideração também deve ser dada aos vários departamentos para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possam promover seus respectivos programas, mas grande cuidado deve ser exercido para preservar o tempo necessário para o estudo e pregação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Palavra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Deus.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Anúncios e Promoções Departamentais</a:t>
            </a:r>
          </a:p>
        </p:txBody>
      </p:sp>
    </p:spTree>
    <p:extLst>
      <p:ext uri="{BB962C8B-B14F-4D97-AF65-F5344CB8AC3E}">
        <p14:creationId xmlns:p14="http://schemas.microsoft.com/office/powerpoint/2010/main" val="40057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7480" y="2348880"/>
            <a:ext cx="4968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culto de adoração do sábado é a mais importante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reunião da igreja. Nele os membros se reúnem semanalmente para unir-se 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adoração a Deus em espírito de louvor e gratidão, para ouvir a Palavra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Deus...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65829" y="1340767"/>
            <a:ext cx="4433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Culto de Adoração</a:t>
            </a:r>
          </a:p>
        </p:txBody>
      </p:sp>
    </p:spTree>
    <p:extLst>
      <p:ext uri="{BB962C8B-B14F-4D97-AF65-F5344CB8AC3E}">
        <p14:creationId xmlns:p14="http://schemas.microsoft.com/office/powerpoint/2010/main" val="16656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8269" y="2564904"/>
            <a:ext cx="4968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...obter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força e graça para enfrentar as batalhas da vida e para aprender a vontade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Deus para eles na obra de ganhar pessoas. Reverência, simplicidade e pontualidade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devem caracterizar o culto.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65829" y="1340767"/>
            <a:ext cx="4433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Culto de Adoração</a:t>
            </a:r>
          </a:p>
        </p:txBody>
      </p:sp>
    </p:spTree>
    <p:extLst>
      <p:ext uri="{BB962C8B-B14F-4D97-AF65-F5344CB8AC3E}">
        <p14:creationId xmlns:p14="http://schemas.microsoft.com/office/powerpoint/2010/main" val="17394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2278906"/>
            <a:ext cx="417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objetivo de todos os cultos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reuniões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adorar a Deus por sua obra criadora e pelos benefícios de sua salvação;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compreender sua Palavra, seus ensinos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desígnios...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 dos Cultos e Reuniões da Igreja</a:t>
            </a:r>
          </a:p>
        </p:txBody>
      </p:sp>
    </p:spTree>
    <p:extLst>
      <p:ext uri="{BB962C8B-B14F-4D97-AF65-F5344CB8AC3E}">
        <p14:creationId xmlns:p14="http://schemas.microsoft.com/office/powerpoint/2010/main" val="4529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2636912"/>
            <a:ext cx="55446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“Não tendes o dever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pôr alguma habilidade, estudo e planejamento na questão de dirigir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 reuniões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religiosas – no sentido de como dirigi-las de maneira que produzam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maior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quantidade de bem e causem a melhor impressão em todos os que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elas assistem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?”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Herald, 14 de abril de 1885,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225).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51520" y="830639"/>
            <a:ext cx="640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Habilidade, Estudo e Planejamento São Requeridos</a:t>
            </a:r>
          </a:p>
        </p:txBody>
      </p:sp>
    </p:spTree>
    <p:extLst>
      <p:ext uri="{BB962C8B-B14F-4D97-AF65-F5344CB8AC3E}">
        <p14:creationId xmlns:p14="http://schemas.microsoft.com/office/powerpoint/2010/main" val="366366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4135" y="2636912"/>
            <a:ext cx="8352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“Nosso Deus é um Pai amoroso e misericordioso. Os cultos a Ele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dedicados não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deveriam ser vistos como uma atividade triste e cansativa. Louvar ao Senhor e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desempenhar uma parte em sua obra deve ser um prazer. [...] O Cristo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crucificado deve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ser o tema de nossas meditações, de nossas conversas, e de nossas mais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alegres emoções...</a:t>
            </a:r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Habilidade, Estudo e Planejamento São Requeridos</a:t>
            </a:r>
          </a:p>
        </p:txBody>
      </p:sp>
    </p:spTree>
    <p:extLst>
      <p:ext uri="{BB962C8B-B14F-4D97-AF65-F5344CB8AC3E}">
        <p14:creationId xmlns:p14="http://schemas.microsoft.com/office/powerpoint/2010/main" val="21911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9330" y="2852936"/>
            <a:ext cx="8352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[...]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Ao expressarmos nossa gratidão, estamos nos aproximando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do culto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das hostes celestiais. ‘O que me oferece sacrifício de ações de graças, esse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me glorificará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’ (</a:t>
            </a:r>
            <a:r>
              <a:rPr lang="pt-BR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Sl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50:23). Cheguemos, pois, com reverente alegria perante nosso Criador,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 com ‘ações de graças e voz de música’ (</a:t>
            </a:r>
            <a:r>
              <a:rPr lang="pt-BR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51:3)” (Caminho a Cristo, p. 103, 104).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331640" y="908720"/>
            <a:ext cx="640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Habilidade, Estudo e Planejamento São Requeridos</a:t>
            </a:r>
          </a:p>
        </p:txBody>
      </p:sp>
    </p:spTree>
    <p:extLst>
      <p:ext uri="{BB962C8B-B14F-4D97-AF65-F5344CB8AC3E}">
        <p14:creationId xmlns:p14="http://schemas.microsoft.com/office/powerpoint/2010/main" val="32963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2311" y="1988840"/>
            <a:ext cx="4968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culto do sábado de manhã tem duas partes principais: 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resposta da congregação por meio do louvor e adoração, expressos nos hinos, na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oração e nas ofertas; e a mensagem da Palavra de Deus (ver Notas, nº 3, p. 181, 182).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Forma do Culto</a:t>
            </a:r>
          </a:p>
        </p:txBody>
      </p:sp>
    </p:spTree>
    <p:extLst>
      <p:ext uri="{BB962C8B-B14F-4D97-AF65-F5344CB8AC3E}">
        <p14:creationId xmlns:p14="http://schemas.microsoft.com/office/powerpoint/2010/main" val="397971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1540" y="1844824"/>
            <a:ext cx="38164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Não existe uma forma ou uma ordem estabelecida para o culto público. 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geral, uma ordem mais curta para o culto é mais adequada ao real espírito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adoração. Longos preliminares devem ser evitados.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Forma do Culto</a:t>
            </a:r>
          </a:p>
        </p:txBody>
      </p:sp>
    </p:spTree>
    <p:extLst>
      <p:ext uri="{BB962C8B-B14F-4D97-AF65-F5344CB8AC3E}">
        <p14:creationId xmlns:p14="http://schemas.microsoft.com/office/powerpoint/2010/main" val="2070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988840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partes introdutórias não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devem consumir o tempo requerido para a pregação da Palavra de Deus (para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sugestões de formas de culto, ver Notas, nº 2, p. 184, 185).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Forma do Culto</a:t>
            </a:r>
          </a:p>
        </p:txBody>
      </p:sp>
    </p:spTree>
    <p:extLst>
      <p:ext uri="{BB962C8B-B14F-4D97-AF65-F5344CB8AC3E}">
        <p14:creationId xmlns:p14="http://schemas.microsoft.com/office/powerpoint/2010/main" val="97579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2132856"/>
            <a:ext cx="40324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primeiro sábado de cada mês é o Sábado Missionário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Igreja. O serviço de adoração está focalizado no evangelismo leigo 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 exibir os planos e atividades dos vários departamentos.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Sábado Missionário</a:t>
            </a:r>
          </a:p>
        </p:txBody>
      </p:sp>
    </p:spTree>
    <p:extLst>
      <p:ext uri="{BB962C8B-B14F-4D97-AF65-F5344CB8AC3E}">
        <p14:creationId xmlns:p14="http://schemas.microsoft.com/office/powerpoint/2010/main" val="98318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700808"/>
            <a:ext cx="40324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“Deus confiou a nossas mãos uma obra por demais sagrada, e necessitamos de nos ajuntar 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reuniões para receber instruções, a fim de nos habilitarmos a realizar essa obra”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(Testemunhos Para a Igreja, v. 6, p. 32; ver Notas, nº 4, p. 186).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Sábado Missionário</a:t>
            </a:r>
          </a:p>
        </p:txBody>
      </p:sp>
    </p:spTree>
    <p:extLst>
      <p:ext uri="{BB962C8B-B14F-4D97-AF65-F5344CB8AC3E}">
        <p14:creationId xmlns:p14="http://schemas.microsoft.com/office/powerpoint/2010/main" val="34070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2204864"/>
            <a:ext cx="4320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“Cristo deu a entender a seus discípulos que suas orações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deviam ser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breves, exprimindo exatamente o que desejavam, e nada mais. [...] Um ou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dois minutos é tempo suficiente para qualquer oração habitual” (ibid., v. 2, p. 581).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237459" y="1340768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Oração Pública</a:t>
            </a:r>
          </a:p>
        </p:txBody>
      </p:sp>
    </p:spTree>
    <p:extLst>
      <p:ext uri="{BB962C8B-B14F-4D97-AF65-F5344CB8AC3E}">
        <p14:creationId xmlns:p14="http://schemas.microsoft.com/office/powerpoint/2010/main" val="123638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2492896"/>
            <a:ext cx="4968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“Os que oram e falam devem pronunciar bem as palavras e falar com clareza,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tons distintos. Quando feita no devido modo, a oração é uma força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bem. É uma das maneiras empregadas pelo Senhor para comunicar ao povo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preciosos tesouros da verdade.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237459" y="1340768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Oração Pública</a:t>
            </a:r>
          </a:p>
        </p:txBody>
      </p:sp>
    </p:spTree>
    <p:extLst>
      <p:ext uri="{BB962C8B-B14F-4D97-AF65-F5344CB8AC3E}">
        <p14:creationId xmlns:p14="http://schemas.microsoft.com/office/powerpoint/2010/main" val="24042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844824"/>
            <a:ext cx="41764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...comungar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uns com 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outros em fé e amor; testemunhar de nossa fé pessoal no sacrifício expiatório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Cristo na cruz e aprender como cumprir a comissão evangélica de fazer discípulos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todo o mundo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28:19, 20).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 dos Cultos e Reuniões da Igreja</a:t>
            </a:r>
          </a:p>
        </p:txBody>
      </p:sp>
    </p:spTree>
    <p:extLst>
      <p:ext uri="{BB962C8B-B14F-4D97-AF65-F5344CB8AC3E}">
        <p14:creationId xmlns:p14="http://schemas.microsoft.com/office/powerpoint/2010/main" val="326240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8645" y="2132856"/>
            <a:ext cx="45365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[...] Que o povo de Deus aprenda a falar e 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orar de maneira a representar devidamente as grandes verdades que possui. 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testemunhos dados e as orações feitas devem ser claros e distintos. Assim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Deus será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glorificado” (Testemunhos Para a Igreja, v. 6, p. 382).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-237459" y="1340768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Oração Pública</a:t>
            </a:r>
          </a:p>
        </p:txBody>
      </p:sp>
    </p:spTree>
    <p:extLst>
      <p:ext uri="{BB962C8B-B14F-4D97-AF65-F5344CB8AC3E}">
        <p14:creationId xmlns:p14="http://schemas.microsoft.com/office/powerpoint/2010/main" val="310275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7940" y="1988840"/>
            <a:ext cx="42380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geral, o sábado é 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momento oportuno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que o secretário do Ministério Pessoal ponha literatura nas mãos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dos membros. Métodos objetáveis que desviem a atenção da verdadeira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adoração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reverência devem ser evitados.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Suprimento de Literatura no Sábado</a:t>
            </a:r>
          </a:p>
        </p:txBody>
      </p:sp>
    </p:spTree>
    <p:extLst>
      <p:ext uri="{BB962C8B-B14F-4D97-AF65-F5344CB8AC3E}">
        <p14:creationId xmlns:p14="http://schemas.microsoft.com/office/powerpoint/2010/main" val="375988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412864" y="2852936"/>
            <a:ext cx="6768752" cy="1440160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92889" y="2139821"/>
            <a:ext cx="6624736" cy="1754326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Cerimônia da Comunhão</a:t>
            </a:r>
          </a:p>
        </p:txBody>
      </p:sp>
    </p:spTree>
    <p:extLst>
      <p:ext uri="{BB962C8B-B14F-4D97-AF65-F5344CB8AC3E}">
        <p14:creationId xmlns:p14="http://schemas.microsoft.com/office/powerpoint/2010/main" val="378403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67944" y="1268760"/>
            <a:ext cx="43820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cerimônia da comunhão é celebrada normalmente uma vez por trimestre.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serviço inclui o rito do lava-pés seguido pela Ceia do Senhor. Deve ser uma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ocasião muito sagrada e jubilosa para a congregação, para o pastor e para os anciãos.</a:t>
            </a:r>
          </a:p>
        </p:txBody>
      </p:sp>
    </p:spTree>
    <p:extLst>
      <p:ext uri="{BB962C8B-B14F-4D97-AF65-F5344CB8AC3E}">
        <p14:creationId xmlns:p14="http://schemas.microsoft.com/office/powerpoint/2010/main" val="148317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99992" y="1988840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cerimônia, em geral, ocorre durante o culto de adoração, mas pode ser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programada para outros momentos.</a:t>
            </a:r>
          </a:p>
        </p:txBody>
      </p:sp>
    </p:spTree>
    <p:extLst>
      <p:ext uri="{BB962C8B-B14F-4D97-AF65-F5344CB8AC3E}">
        <p14:creationId xmlns:p14="http://schemas.microsoft.com/office/powerpoint/2010/main" val="346123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7940" y="2204864"/>
            <a:ext cx="49685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“Depois, havendo lavado os pés aos discípulos, Ele disse: ‘Eu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vos dei o exemplo, para que como Eu vos fiz, façais vós também’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13:15). Nessas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palavras Cristo não somente estava ordenando a prática da hospitalidade. Queria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significar mais do que a lavagem dos pés dos hóspedes para tirar-lhes o pó dos caminhos.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-180528" y="112474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Rito do Lava-Pés</a:t>
            </a:r>
          </a:p>
        </p:txBody>
      </p:sp>
    </p:spTree>
    <p:extLst>
      <p:ext uri="{BB962C8B-B14F-4D97-AF65-F5344CB8AC3E}">
        <p14:creationId xmlns:p14="http://schemas.microsoft.com/office/powerpoint/2010/main" val="42482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2276872"/>
            <a:ext cx="4454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Cristo estava aí instituindo uma cerimônia religiosa. Pelo ato de nosso Senhor,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esta [...] tornou-se um rito consagrado. Devia ser observado pelos discípulos,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fim de poderem conservar sempre em mente suas lições de humildade e serviço.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180528" y="112474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Rito do Lava-Pés</a:t>
            </a:r>
          </a:p>
        </p:txBody>
      </p:sp>
    </p:spTree>
    <p:extLst>
      <p:ext uri="{BB962C8B-B14F-4D97-AF65-F5344CB8AC3E}">
        <p14:creationId xmlns:p14="http://schemas.microsoft.com/office/powerpoint/2010/main" val="6999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988840"/>
            <a:ext cx="79824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“Esta ordenança é o preparo designado por Cristo para o serviço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sacramental. Enquanto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 orgulho, desinteligência e luta por superioridade forem nutridos, o coração não pode entrar em associação com Cristo. Não estamos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preparados para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receber a comunhão de seu corpo e de seu sangue. Por isso Jesus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indicou que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se observasse primeiramente a comemoração de sua humilhação”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(O Desejado de Todas as Nações, p. 650).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619672" y="119675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Rito do Lava-Pés</a:t>
            </a:r>
          </a:p>
        </p:txBody>
      </p:sp>
    </p:spTree>
    <p:extLst>
      <p:ext uri="{BB962C8B-B14F-4D97-AF65-F5344CB8AC3E}">
        <p14:creationId xmlns:p14="http://schemas.microsoft.com/office/powerpoint/2010/main" val="356356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7940" y="2132856"/>
            <a:ext cx="49685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 ato de lavar os pés aos discípulos, Cristo levou a cabo uma limpeza mais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profunda: a de lavar o coração das manchas do pecado. O participante experimenta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sensação de indignidade quanto ao recebimento 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sagrados emblemas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antes de experimentar a limpeza de todo o seu ser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13:10).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180528" y="112474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Rito do Lava-Pés</a:t>
            </a:r>
          </a:p>
        </p:txBody>
      </p:sp>
    </p:spTree>
    <p:extLst>
      <p:ext uri="{BB962C8B-B14F-4D97-AF65-F5344CB8AC3E}">
        <p14:creationId xmlns:p14="http://schemas.microsoft.com/office/powerpoint/2010/main" val="22042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7940" y="2276872"/>
            <a:ext cx="43820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Jesus desejava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lavar-lhes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do coração a discórdia, o ciúme e o orgulho. [...] 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orgulho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interesse egoísta criaram dissensão e ódio, mas tudo isso lavou Cristo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ao </a:t>
            </a:r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lavar-lhes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pés. [...] Olhando para eles, Jesus podia dizer: ‘Vós estais limpos’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13:10)” (ibid., p. 646).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180528" y="112474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Rito do Lava-Pés</a:t>
            </a:r>
          </a:p>
        </p:txBody>
      </p:sp>
    </p:spTree>
    <p:extLst>
      <p:ext uri="{BB962C8B-B14F-4D97-AF65-F5344CB8AC3E}">
        <p14:creationId xmlns:p14="http://schemas.microsoft.com/office/powerpoint/2010/main" val="104355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5896" y="1695646"/>
            <a:ext cx="49685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“Para o crente e humilde, a casa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Deus na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Terra é como a porta do Céu. Os cânticos de louvor, a oração, a palavra ministrada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pelos embaixadores do Senhor são os meios que Deus proveu para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preparar um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povo para a Assembleia lá do alto, para aquela reunião sublime à qual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coisa nenhuma que contamine poderá ser admitida.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735288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Reverência Pela </a:t>
            </a:r>
            <a:endParaRPr lang="pt-BR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Casa </a:t>
            </a:r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Culto</a:t>
            </a:r>
          </a:p>
        </p:txBody>
      </p:sp>
    </p:spTree>
    <p:extLst>
      <p:ext uri="{BB962C8B-B14F-4D97-AF65-F5344CB8AC3E}">
        <p14:creationId xmlns:p14="http://schemas.microsoft.com/office/powerpoint/2010/main" val="9491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7940" y="1844824"/>
            <a:ext cx="4968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experiência espiritual que repousa no âmago do lava-pés eleva-o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um costume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comum a uma ordenança sagrada. O rito transmite uma mensagem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perdão, aceitação, segurança e solidariedade, primeiramente de Cristo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com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crente, mas também entre os próprios crentes. Essa mensagem é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expressa 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atmosfera de humildade.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180528" y="112474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Rito do Lava-Pés</a:t>
            </a:r>
          </a:p>
        </p:txBody>
      </p:sp>
    </p:spTree>
    <p:extLst>
      <p:ext uri="{BB962C8B-B14F-4D97-AF65-F5344CB8AC3E}">
        <p14:creationId xmlns:p14="http://schemas.microsoft.com/office/powerpoint/2010/main" val="70802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6495" y="1772816"/>
            <a:ext cx="684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anjos declaram que Jesus, o Redentor deste mundo,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 santo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Semelhantemente, os símbolos que representam seu corpo e seu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sangue são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santos.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505292" y="714299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Ceia do Senhor</a:t>
            </a:r>
          </a:p>
        </p:txBody>
      </p:sp>
    </p:spTree>
    <p:extLst>
      <p:ext uri="{BB962C8B-B14F-4D97-AF65-F5344CB8AC3E}">
        <p14:creationId xmlns:p14="http://schemas.microsoft.com/office/powerpoint/2010/main" val="6006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15616" y="1522527"/>
            <a:ext cx="70463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Uma vez que o próprio Senhor escolheu os símbolos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profundamente significativos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do pão não levedado e do fruto da vide não fermentado e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usou o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mais simples dos meios para lavar os pés aos discípulos, deve haver grande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relutância para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introduzir símbolos e meios alternativos, exceto em condições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emergência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, temendo que se perca o significado original da cerimônia.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505292" y="714299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Ceia do Senhor</a:t>
            </a:r>
          </a:p>
        </p:txBody>
      </p:sp>
    </p:spTree>
    <p:extLst>
      <p:ext uri="{BB962C8B-B14F-4D97-AF65-F5344CB8AC3E}">
        <p14:creationId xmlns:p14="http://schemas.microsoft.com/office/powerpoint/2010/main" val="13376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6414" y="1628800"/>
            <a:ext cx="77664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Igualmente, deve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haver cautela na ordem da cerimônia e nas funções tradicionais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desempenhadas pelo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pastor, anciãos, diáconos e diaconisas, para que substituição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inovação não venham tornar comum o que é sagrado.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505292" y="714299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Ceia do Senhor</a:t>
            </a:r>
          </a:p>
        </p:txBody>
      </p:sp>
    </p:spTree>
    <p:extLst>
      <p:ext uri="{BB962C8B-B14F-4D97-AF65-F5344CB8AC3E}">
        <p14:creationId xmlns:p14="http://schemas.microsoft.com/office/powerpoint/2010/main" val="3351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5896" y="1268760"/>
            <a:ext cx="4464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cerimônia da Ceia do Senhor é tão sagrada hoje como quando foi instituída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por Jesus Cristo. Jesus ainda está presente quando essa sagrada ordenança é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celebrada. “É nessas ocasiões, indicadas por Ele mesmo, que Cristo se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encontra com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seu povo, e os revigora por sua presença” (ibid., p. 656).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663788" y="622429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Ceia do Senhor</a:t>
            </a:r>
          </a:p>
        </p:txBody>
      </p:sp>
    </p:spTree>
    <p:extLst>
      <p:ext uri="{BB962C8B-B14F-4D97-AF65-F5344CB8AC3E}">
        <p14:creationId xmlns:p14="http://schemas.microsoft.com/office/powerpoint/2010/main" val="3856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2564904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“Cristo está ainda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à mesa em que fora posta a ceia pascoal. Acham-se diante dele os pães </a:t>
            </a:r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asmos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usados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 período da páscoa. O vinho pascoal, livre de fermento, está sobre a mesa.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59434" y="810578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Pão sem Fermento e Vinho sem Fermento (Suco de Uva)</a:t>
            </a:r>
          </a:p>
        </p:txBody>
      </p:sp>
    </p:spTree>
    <p:extLst>
      <p:ext uri="{BB962C8B-B14F-4D97-AF65-F5344CB8AC3E}">
        <p14:creationId xmlns:p14="http://schemas.microsoft.com/office/powerpoint/2010/main" val="288738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2564904"/>
            <a:ext cx="64087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Estes emblemas Cristo emprega para representar seu próprio irrepreensível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sacrifício. Coisa alguma corrompida por fermentação, símbolo do pecado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da morte, podia representar ‘o Cordeiro imaculado e incontaminado’ (1Pe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1:19)” (ibid., p. 653).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59434" y="810578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Pão sem Fermento e Vinho sem Fermento (Suco de Uva)</a:t>
            </a:r>
          </a:p>
        </p:txBody>
      </p:sp>
    </p:spTree>
    <p:extLst>
      <p:ext uri="{BB962C8B-B14F-4D97-AF65-F5344CB8AC3E}">
        <p14:creationId xmlns:p14="http://schemas.microsoft.com/office/powerpoint/2010/main" val="2532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8919" y="2780928"/>
            <a:ext cx="6048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Nem o vinho nem o pão contêm elementos de fermentação porque, na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tarde 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primeiro dia da Páscoa dos hebreus, tudo o que era levedado ou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fermentado tinha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sido removido de suas habitações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Êx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12:15, 19; 13:7).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59434" y="810578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Pão sem Fermento e Vinho sem Fermento (Suco de Uva)</a:t>
            </a:r>
          </a:p>
        </p:txBody>
      </p:sp>
    </p:spTree>
    <p:extLst>
      <p:ext uri="{BB962C8B-B14F-4D97-AF65-F5344CB8AC3E}">
        <p14:creationId xmlns:p14="http://schemas.microsoft.com/office/powerpoint/2010/main" val="251792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9133" y="2975461"/>
            <a:ext cx="47525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Portanto, apenas suco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de uva não fermentado e pão não levedado são apropriados para o uso na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cerimônia da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comunhão, e deve se exercer muito cuidado na provisão desses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elementos. Em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regiões isoladas em que suco de uva, ou de uva-passa ou seu concentrado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não está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disponível, o escritório da Associação dará conselho e ajuda para obtê-lo.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5077" y="1165669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Pão sem Fermento e Vinho sem Fermento (Suco de Uva)</a:t>
            </a:r>
          </a:p>
        </p:txBody>
      </p:sp>
    </p:spTree>
    <p:extLst>
      <p:ext uri="{BB962C8B-B14F-4D97-AF65-F5344CB8AC3E}">
        <p14:creationId xmlns:p14="http://schemas.microsoft.com/office/powerpoint/2010/main" val="20895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8490" y="1844824"/>
            <a:ext cx="8208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“Ao recebermos o pão e o vinho simbolizando o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corpo partido de Cristo e seu sangue derramado, unimo-nos, pela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imaginação, à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cena da comunhão no cenáculo. </a:t>
            </a:r>
            <a:r>
              <a:rPr lang="pt-BR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Afigura-se-nos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estar atravessando o jardim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consagrado pela agonia daquele que levou sobre si os pecados do mundo.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Testemunhamos a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luta mediante a qual foi obtida nossa reconciliação com Deus.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Cristo crucificado apresenta-se entre nós” </a:t>
            </a:r>
            <a:endParaRPr lang="pt-BR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ibid., p. 661).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18590" y="1050995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Memorial da Crucifixão</a:t>
            </a:r>
          </a:p>
        </p:txBody>
      </p:sp>
    </p:spTree>
    <p:extLst>
      <p:ext uri="{BB962C8B-B14F-4D97-AF65-F5344CB8AC3E}">
        <p14:creationId xmlns:p14="http://schemas.microsoft.com/office/powerpoint/2010/main" val="327768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63888" y="1844824"/>
            <a:ext cx="49685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“Da santidade atribuída ao santuário terrestre, os cristãos devem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aprender como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considerar o lugar onde o Senhor deseja encontrar-se com seu povo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[...]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Deus mesmo deu as instruções para seu culto, elevando-o acima de tudo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quanto é terreno.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Reverência Pela Casa </a:t>
            </a:r>
            <a:endParaRPr lang="pt-BR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Culto</a:t>
            </a:r>
          </a:p>
        </p:txBody>
      </p:sp>
    </p:spTree>
    <p:extLst>
      <p:ext uri="{BB962C8B-B14F-4D97-AF65-F5344CB8AC3E}">
        <p14:creationId xmlns:p14="http://schemas.microsoft.com/office/powerpoint/2010/main" val="26405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5896" y="2276872"/>
            <a:ext cx="4896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“A santa ceia aponta à segunda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vinda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Cristo. Foi destinada a conservar viva essa esperança na mente 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discípulos. Sempre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se reuniam para comemorar sua morte, contavam como Ele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‘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tomando o cálice, e dando graças, deu-lhes, dizendo: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491880" y="548680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Proclamação da </a:t>
            </a:r>
            <a:endParaRPr lang="pt-BR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Segunda </a:t>
            </a:r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Vinda</a:t>
            </a:r>
          </a:p>
        </p:txBody>
      </p:sp>
    </p:spTree>
    <p:extLst>
      <p:ext uri="{BB962C8B-B14F-4D97-AF65-F5344CB8AC3E}">
        <p14:creationId xmlns:p14="http://schemas.microsoft.com/office/powerpoint/2010/main" val="17247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91880" y="1947604"/>
            <a:ext cx="5040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Bebei dele todos; porque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isto é o meu sangue, o sangue do Novo Testamento, que é derramado por muitos,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remissão dos pecados. E digo-vos que, desde agora, não beberei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deste fruto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vide até aquele dia em que o beba de novo convosco no reino de meu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Pai’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26:27-29).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491880" y="548680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Proclamação da </a:t>
            </a:r>
            <a:endParaRPr lang="pt-BR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Segunda </a:t>
            </a:r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Vinda</a:t>
            </a:r>
          </a:p>
        </p:txBody>
      </p:sp>
    </p:spTree>
    <p:extLst>
      <p:ext uri="{BB962C8B-B14F-4D97-AF65-F5344CB8AC3E}">
        <p14:creationId xmlns:p14="http://schemas.microsoft.com/office/powerpoint/2010/main" val="397397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91880" y="2060848"/>
            <a:ext cx="5040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Nas tribulações, encontravam conforto na esperança da volta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seu Senhor. Indizivelmente precioso era para eles o pensamento: ‘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Todas 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vezes que comerdes este pão e beberdes este cálice anunciais a morte do Senhor,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até que venha’ (1Co 11:26)” (ibid., p. 659).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491880" y="548680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Proclamação da </a:t>
            </a:r>
            <a:endParaRPr lang="pt-BR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Segunda </a:t>
            </a:r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Vinda</a:t>
            </a:r>
          </a:p>
        </p:txBody>
      </p:sp>
    </p:spTree>
    <p:extLst>
      <p:ext uri="{BB962C8B-B14F-4D97-AF65-F5344CB8AC3E}">
        <p14:creationId xmlns:p14="http://schemas.microsoft.com/office/powerpoint/2010/main" val="201065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66406" y="1700808"/>
            <a:ext cx="47139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cerimônia da comunhão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pode ser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apropriadamente incluída como parte de qualquer culto de adoração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cristão. No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entanto, para dar a devida ênfase e tornar a comunhão disponível ao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maior número possível de membros, normalmente ela é parte do culto de adoração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penúltimo sábado do trimestre.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667085" y="620688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Anúncio da Cerimônia da Comunhão</a:t>
            </a:r>
          </a:p>
        </p:txBody>
      </p:sp>
    </p:spTree>
    <p:extLst>
      <p:ext uri="{BB962C8B-B14F-4D97-AF65-F5344CB8AC3E}">
        <p14:creationId xmlns:p14="http://schemas.microsoft.com/office/powerpoint/2010/main" val="347693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66406" y="2060848"/>
            <a:ext cx="47139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anúncio deve ser feito no culto do sábado anterior, chamando-se atenção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a importância do culto seguinte, a fim de que todos os membros possam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preparar o coração e endireitar todas as diferenças não resolvidas de uns para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os outros.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667085" y="620688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Anúncio da Cerimônia da Comunhão</a:t>
            </a:r>
          </a:p>
        </p:txBody>
      </p:sp>
    </p:spTree>
    <p:extLst>
      <p:ext uri="{BB962C8B-B14F-4D97-AF65-F5344CB8AC3E}">
        <p14:creationId xmlns:p14="http://schemas.microsoft.com/office/powerpoint/2010/main" val="245424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12442" y="2420888"/>
            <a:ext cx="47139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Quando eles vêm à mesa do Senhor no sábado seguinte,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podem então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receber a bênção desejada. Os que estiverem ausentes por ocasião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anúncio devem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 convidados a participar.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67085" y="620688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Anúncio da Cerimônia da Comunhão</a:t>
            </a:r>
          </a:p>
        </p:txBody>
      </p:sp>
    </p:spTree>
    <p:extLst>
      <p:ext uri="{BB962C8B-B14F-4D97-AF65-F5344CB8AC3E}">
        <p14:creationId xmlns:p14="http://schemas.microsoft.com/office/powerpoint/2010/main" val="23320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701698"/>
            <a:ext cx="8242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 tempo não é o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fator mais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significativo na cerimônia da comunhão. No entanto, pode-se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melhorar a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participação e aumentar o impacto espiritual: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Direção da Cerimônia da Comunhão e sua Duração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35696" y="2914668"/>
            <a:ext cx="6913679" cy="830997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Eliminando-se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itens irrelevantes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culto nesse grande dia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835696" y="3811863"/>
            <a:ext cx="6901463" cy="830997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Evitando-se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atrasos antes e depois do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lava-pés,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7057" y="4676943"/>
            <a:ext cx="6225184" cy="1200329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providenciando que as diaconisas </a:t>
            </a:r>
            <a:endParaRPr lang="pt-BR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preparem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emblemas sobre </a:t>
            </a:r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mesa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endParaRPr lang="pt-BR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comunhão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bastante antecedência.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259632" y="2989401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 smtClean="0">
                <a:solidFill>
                  <a:srgbClr val="012827"/>
                </a:solidFill>
                <a:latin typeface="Arial Black" panose="020B0A04020102020204" pitchFamily="34" charset="0"/>
              </a:rPr>
              <a:t>1</a:t>
            </a:r>
            <a:endParaRPr lang="pt-BR" sz="6000" dirty="0">
              <a:solidFill>
                <a:srgbClr val="012827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259631" y="3853497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 smtClean="0">
                <a:solidFill>
                  <a:srgbClr val="012827"/>
                </a:solidFill>
                <a:latin typeface="Arial Black" panose="020B0A04020102020204" pitchFamily="34" charset="0"/>
              </a:rPr>
              <a:t>2</a:t>
            </a:r>
            <a:endParaRPr lang="pt-BR" sz="6000" dirty="0">
              <a:solidFill>
                <a:srgbClr val="012827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732241" y="5077633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 smtClean="0">
                <a:solidFill>
                  <a:srgbClr val="012827"/>
                </a:solidFill>
                <a:latin typeface="Arial Black" panose="020B0A04020102020204" pitchFamily="34" charset="0"/>
              </a:rPr>
              <a:t>3</a:t>
            </a:r>
            <a:endParaRPr lang="pt-BR" sz="6000" dirty="0">
              <a:solidFill>
                <a:srgbClr val="01282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6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06547" y="2132856"/>
            <a:ext cx="47139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parte introdutória da cerimônia deve ser breve,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incluindo apenas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anúncios curtos, um hino, oração, ofertas e um curto sermão antes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separação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o lava-pés e, então, o retorno para a Ceia do Senhor.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106547" y="1124744"/>
            <a:ext cx="4713925" cy="646331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Preliminares</a:t>
            </a:r>
          </a:p>
        </p:txBody>
      </p:sp>
    </p:spTree>
    <p:extLst>
      <p:ext uri="{BB962C8B-B14F-4D97-AF65-F5344CB8AC3E}">
        <p14:creationId xmlns:p14="http://schemas.microsoft.com/office/powerpoint/2010/main" val="125546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83968" y="2453418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Cada igreja deve ter um plano para atender às necessidades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seus membros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relação ao rito do lava-pés (ver Notas, nº 5, p. 187).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692884" y="1058091"/>
            <a:ext cx="4176464" cy="646331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Lava-Pés</a:t>
            </a:r>
          </a:p>
        </p:txBody>
      </p:sp>
    </p:spTree>
    <p:extLst>
      <p:ext uri="{BB962C8B-B14F-4D97-AF65-F5344CB8AC3E}">
        <p14:creationId xmlns:p14="http://schemas.microsoft.com/office/powerpoint/2010/main" val="36429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5556" y="2564904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Após o lava-pés, a congregação se reúne uma vez mais para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participar do pão e do vinho (ver Notas, nº 6, p. 187, 188).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3528" y="1336454"/>
            <a:ext cx="4176464" cy="646331"/>
          </a:xfrm>
          <a:prstGeom prst="rect">
            <a:avLst/>
          </a:prstGeom>
          <a:solidFill>
            <a:srgbClr val="012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Pão e Vinho</a:t>
            </a:r>
          </a:p>
        </p:txBody>
      </p:sp>
    </p:spTree>
    <p:extLst>
      <p:ext uri="{BB962C8B-B14F-4D97-AF65-F5344CB8AC3E}">
        <p14:creationId xmlns:p14="http://schemas.microsoft.com/office/powerpoint/2010/main" val="243533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7124</TotalTime>
  <Words>8387</Words>
  <Application>Microsoft Office PowerPoint</Application>
  <PresentationFormat>Apresentação na tela (4:3)</PresentationFormat>
  <Paragraphs>635</Paragraphs>
  <Slides>182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182</vt:i4>
      </vt:variant>
    </vt:vector>
  </HeadingPairs>
  <TitlesOfParts>
    <vt:vector size="183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TEOLOGIA-MANUAL DA IGREJA 2015</dc:subject>
  <dc:creator>4TONS - Pr. Marcelo Augusto de Carvalho</dc:creator>
  <cp:keywords>www.4tons.com.br</cp:keywords>
  <dc:description>COMÉRCIO PROIBIDO. USO PESSOAL</dc:description>
  <cp:lastModifiedBy>Alana</cp:lastModifiedBy>
  <cp:revision>207</cp:revision>
  <dcterms:created xsi:type="dcterms:W3CDTF">2016-04-24T19:33:28Z</dcterms:created>
  <dcterms:modified xsi:type="dcterms:W3CDTF">2016-05-03T23:19:34Z</dcterms:modified>
</cp:coreProperties>
</file>