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98" r:id="rId4"/>
    <p:sldId id="399" r:id="rId5"/>
    <p:sldId id="400" r:id="rId6"/>
    <p:sldId id="401" r:id="rId7"/>
    <p:sldId id="402" r:id="rId8"/>
    <p:sldId id="403" r:id="rId9"/>
    <p:sldId id="404" r:id="rId10"/>
    <p:sldId id="405" r:id="rId11"/>
    <p:sldId id="406" r:id="rId12"/>
    <p:sldId id="407" r:id="rId13"/>
    <p:sldId id="270" r:id="rId14"/>
    <p:sldId id="408" r:id="rId15"/>
    <p:sldId id="409" r:id="rId16"/>
    <p:sldId id="465" r:id="rId17"/>
    <p:sldId id="410" r:id="rId18"/>
    <p:sldId id="411" r:id="rId19"/>
    <p:sldId id="412" r:id="rId20"/>
    <p:sldId id="413" r:id="rId21"/>
    <p:sldId id="414" r:id="rId22"/>
    <p:sldId id="415" r:id="rId23"/>
    <p:sldId id="416" r:id="rId24"/>
    <p:sldId id="417" r:id="rId25"/>
    <p:sldId id="418" r:id="rId26"/>
    <p:sldId id="419" r:id="rId27"/>
    <p:sldId id="420" r:id="rId28"/>
    <p:sldId id="421" r:id="rId29"/>
    <p:sldId id="422" r:id="rId30"/>
    <p:sldId id="423" r:id="rId31"/>
    <p:sldId id="424" r:id="rId32"/>
    <p:sldId id="426" r:id="rId33"/>
    <p:sldId id="427" r:id="rId34"/>
    <p:sldId id="425" r:id="rId35"/>
    <p:sldId id="428" r:id="rId36"/>
    <p:sldId id="429" r:id="rId37"/>
    <p:sldId id="430" r:id="rId38"/>
    <p:sldId id="431" r:id="rId39"/>
    <p:sldId id="432" r:id="rId40"/>
    <p:sldId id="433" r:id="rId41"/>
    <p:sldId id="434" r:id="rId42"/>
    <p:sldId id="435" r:id="rId43"/>
    <p:sldId id="436" r:id="rId44"/>
    <p:sldId id="437" r:id="rId45"/>
    <p:sldId id="438" r:id="rId46"/>
    <p:sldId id="439" r:id="rId47"/>
    <p:sldId id="440" r:id="rId48"/>
    <p:sldId id="441" r:id="rId49"/>
    <p:sldId id="442" r:id="rId50"/>
    <p:sldId id="443" r:id="rId51"/>
    <p:sldId id="444" r:id="rId52"/>
    <p:sldId id="445" r:id="rId53"/>
    <p:sldId id="446" r:id="rId54"/>
    <p:sldId id="447" r:id="rId55"/>
    <p:sldId id="448" r:id="rId56"/>
    <p:sldId id="449" r:id="rId57"/>
    <p:sldId id="450" r:id="rId58"/>
    <p:sldId id="451" r:id="rId59"/>
    <p:sldId id="452" r:id="rId60"/>
    <p:sldId id="453" r:id="rId61"/>
    <p:sldId id="454" r:id="rId62"/>
    <p:sldId id="455" r:id="rId63"/>
    <p:sldId id="456" r:id="rId64"/>
    <p:sldId id="457" r:id="rId65"/>
    <p:sldId id="458" r:id="rId66"/>
    <p:sldId id="459" r:id="rId67"/>
    <p:sldId id="460" r:id="rId68"/>
    <p:sldId id="461" r:id="rId69"/>
    <p:sldId id="462" r:id="rId70"/>
    <p:sldId id="463" r:id="rId71"/>
    <p:sldId id="464" r:id="rId72"/>
    <p:sldId id="269" r:id="rId7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827"/>
    <a:srgbClr val="A7935B"/>
    <a:srgbClr val="F9E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05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673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044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39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330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217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21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37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818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92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48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58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63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55976" y="1700808"/>
            <a:ext cx="4248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...Dos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bens confiados aos homens, Deus reclama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certa porção – o dízimo. A todos Ele deixa a liberdade para decidir se desejam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ou não dar mais do que isto” (Atos dos Apóstolos, p. 74).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23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1196752"/>
            <a:ext cx="73444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“Deus deu orientação especial quanto ao emprego do dízimo. Ele não quer que sua obra seja entravada por falta de meios. [...] A porção que Deus reservou para si não deve ser desviada para qualquer outro desígnio que não aquele por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Ele especificado...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06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35696" y="692696"/>
            <a:ext cx="66967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...Ninguém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sinta na liberdade de reter o dízimo, para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empregá-lo segundo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seu juízo. Não devem servir-se dele em uma emergência, nem usá-lo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segundo lhes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pareça justo, mesmo no que possam considerar como obra do Senhor”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(Testemunhos Para a Igreja, v. 9, p. 247).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92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2864" y="2852935"/>
            <a:ext cx="6768752" cy="1008113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187336" y="2564904"/>
            <a:ext cx="6624736" cy="923330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Mordomia</a:t>
            </a:r>
            <a:endParaRPr lang="pt-BR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24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23728" y="548680"/>
            <a:ext cx="65527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cristãos são mordomos de Deus, depositários de seus bens e, como seus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sócios, são responsáveis por administrá-los em harmonia com suas diretrizes 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princípios. O conselho divino é que, como seus mordomos, devemos ser encontrados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fiéis (1Co 4:2).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10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1124744"/>
            <a:ext cx="7488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Embora o assunto da mordomia abranja muitos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aspectos 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vida e experiência cristãs, a mordomia dos nossos recursos é, sem dúvida,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importância vital.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98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31639" y="764704"/>
            <a:ext cx="74884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Esse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assunto diz respeito a toda a família da igreja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envolve nosso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reconhecimento da soberania de Deus, de que Ele é proprietário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todas as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coisas e de que derrama sua graça sobre nosso coração.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84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1628800"/>
            <a:ext cx="44641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bem que esse aspecto da mordomia cristã se refira às nossas posses materiais,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ele, não obstante, se reflete sobre nossa experiência religiosa. O Senhor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requer certas coisas de nós para que possa fazer certas coisas por nós.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32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1628800"/>
            <a:ext cx="44641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Nossa obediência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voluntária ao que nosso Pai celestial requer coloca este aspecto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 mordomia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 mais elevado plano espiritual. Não exige arbitrariamente que 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sirvamos ou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lhe sejamos reconhecidos com nossas ofertas.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44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556792"/>
            <a:ext cx="44641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Todavia, tem providenciado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que, quando trabalhamos em harmonia com Ele nessas coisas,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fluam para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nosso coração grandes bênçãos espirituais.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37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46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67944" y="1412776"/>
            <a:ext cx="44641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“Deus deseja que todos os seus mordomos sejam exatos no seguir os planos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divinos. Eles não os devem alterar para praticar alguns atos de caridade, ou dar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algum donativo ou oferta quando e como eles, os agentes humanos, acharem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oportuno.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70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51920" y="548680"/>
            <a:ext cx="44641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É um lamentável método da parte dos homens procurarem melhorar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planos de Deus, inventando expedientes, tirando uma média de seus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bons impulsos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contrapondo-os às reivindicações divinas.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49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67944" y="548680"/>
            <a:ext cx="44641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Deus requer que todos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ponham sua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influência do lado de seu plano. Ele o tornou conhecido; e todos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quantos quiserem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cooperar com Ele, têm de levar avante esse plano, em vez de ousar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tentar melhorá-lo”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ibid., v. 9, p. 248).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37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2864" y="2852935"/>
            <a:ext cx="6768752" cy="1008113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187336" y="2564904"/>
            <a:ext cx="6624736" cy="923330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Dízimos</a:t>
            </a:r>
            <a:endParaRPr lang="pt-BR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97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39952" y="548680"/>
            <a:ext cx="446410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reconhecimento do plano bíblico e do solene privilégio e responsabilidade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recaem sobre os membros da igreja como filhos de Deus e membros do seu corpo, a Igreja, todos são encorajados a devolver para a tesouraria da denominação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 dízimo fiel, a décima parte de seus lucros ou rendimentos pessoais.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23928" y="836712"/>
            <a:ext cx="44641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dízimo não deve ser usado de nenhuma forma pela igreja local, mas mantidos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custódia e enviados à tesouraria da Associação. Assim, o dízimo de todas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 igrejas flui para a tesouraria 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Associação...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5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51920" y="908720"/>
            <a:ext cx="44641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percentuais são encaminhados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o nível organizacional seguinte, de acordo com os regulamentos da Associação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Geral e da Divisão, para atender os gastos da condução da obra de Deus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suas respectivas esferas de responsabilidade e ação.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16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3140968"/>
            <a:ext cx="72728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Tais regulamentos foram elaborados para a coleta e distribuição de fundos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todo o mundo e para a condução dos assuntos financeiros da Causa. 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aspectos financeiros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obra são de grande importância. Não podem ser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separados 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proclamação da mensagem de salvação. São realmente parte integrante dela.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05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51920" y="1772816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plano financeiro da Igreja atende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 propósito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mais amplo do que aquele que aparece em seus relatórios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financeiros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estatísticos.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635896" y="620688"/>
            <a:ext cx="5184576" cy="954107"/>
          </a:xfrm>
          <a:prstGeom prst="rect">
            <a:avLst/>
          </a:prstGeom>
          <a:solidFill>
            <a:srgbClr val="01282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Doação Sistemática e Unidade</a:t>
            </a:r>
            <a:endParaRPr lang="pt-BR" sz="28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01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73106" y="1844824"/>
            <a:ext cx="48245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sistema de compartilhar os fundos com os campos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mundiais, como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está delineado pelo Livro de Regulamentos da Associação Geral, serve a um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maravilhoso propósito de unificar a obra espiritual da Igreja em todo o mundo.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635896" y="620688"/>
            <a:ext cx="5184576" cy="954107"/>
          </a:xfrm>
          <a:prstGeom prst="rect">
            <a:avLst/>
          </a:prstGeom>
          <a:solidFill>
            <a:srgbClr val="01282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Doação Sistemática e Unidade</a:t>
            </a:r>
            <a:endParaRPr lang="pt-BR" sz="28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03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7664" y="1916832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“Trazei todos os dízimos à casa do Tesouro,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para que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haja mantimento na minha casa” (Ml 3:10).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74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2348880"/>
            <a:ext cx="5040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dízimo é considerado sagrado para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obra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 ministério, para o ensino da Bíblia e para dar suporte à administração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Associação em seu trabalho de cuidar das igrejas e das atividades dos campos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missionários.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1340768"/>
            <a:ext cx="5184576" cy="954107"/>
          </a:xfrm>
          <a:prstGeom prst="rect">
            <a:avLst/>
          </a:prstGeom>
          <a:solidFill>
            <a:srgbClr val="A7935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Como o Dízimo Deve Ser Usado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69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4046" y="2333685"/>
            <a:ext cx="568811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dízimo não deve ser despendido em outro trabalho, no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pagamento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débitos da igreja ou de uma instituição, ou em programas de construção,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exceto quando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estiver de acordo com o Livro de Regulamentos da Associação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Geral.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obter mais informações sobre o uso do dízimo, ver Notas, nº 1, p. 185, 186.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1340768"/>
            <a:ext cx="5112568" cy="954107"/>
          </a:xfrm>
          <a:prstGeom prst="rect">
            <a:avLst/>
          </a:prstGeom>
          <a:solidFill>
            <a:srgbClr val="A7935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Como o Dízimo Deve Ser Usado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94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2564904"/>
            <a:ext cx="4824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“Uma mensagem muita clara, definida, me foi dada para nosso povo. É-me ordenado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dizer-lhes que estão cometendo um erro em aplicar os dízimos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vários fins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os quais, embora bons em si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mesmos...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1340768"/>
            <a:ext cx="5112568" cy="954107"/>
          </a:xfrm>
          <a:prstGeom prst="rect">
            <a:avLst/>
          </a:prstGeom>
          <a:solidFill>
            <a:srgbClr val="A7935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Como o Dízimo Deve Ser Usado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87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3548" y="2636912"/>
            <a:ext cx="48245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...não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são aquilo em que o Senhor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disse que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dízimo deve ser aplicado. Os que assim o empregam, estão-se afastando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plano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Deus. Ele os julgará por essas coisas” (Testemunhos Para a Igreja, v. 9, p. 248).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1340768"/>
            <a:ext cx="5184576" cy="954107"/>
          </a:xfrm>
          <a:prstGeom prst="rect">
            <a:avLst/>
          </a:prstGeom>
          <a:solidFill>
            <a:srgbClr val="A7935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Como o Dízimo Deve Ser Usado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42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95936" y="1556792"/>
            <a:ext cx="48245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dízimo pertence ao Senhor e deve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 trazido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a tesouraria da Associação como um ato de adoração por meio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 igreja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que o membro pertence. Onde há circunstâncias incomuns, 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membros devem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consultar os administradores da Associação.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834896" y="430892"/>
            <a:ext cx="4968552" cy="954107"/>
          </a:xfrm>
          <a:prstGeom prst="rect">
            <a:avLst/>
          </a:prstGeom>
          <a:solidFill>
            <a:srgbClr val="01282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Como é Devolvido o Dízimo</a:t>
            </a:r>
            <a:endParaRPr lang="pt-BR" sz="28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56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08422" y="1434256"/>
            <a:ext cx="51120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...não são aquilo em que 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Espera-se que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anciãos e outros oficiais, bem como o pastor e os servidores da Associação,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deem um bom exemplo de liderança por meio da devolução do dízimo.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Aquele que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não se ajustar a esse padrão de liderança não deve ser mantido como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 oficial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igreja ou como obreiro da Associação.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771800" y="404664"/>
            <a:ext cx="6048672" cy="1384995"/>
          </a:xfrm>
          <a:prstGeom prst="rect">
            <a:avLst/>
          </a:prstGeom>
          <a:solidFill>
            <a:srgbClr val="A7935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Os Oficiais da Igreja e da Associação Devem Dar o Exemplo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65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2864" y="2852935"/>
            <a:ext cx="6768752" cy="1008113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187336" y="2564904"/>
            <a:ext cx="6624736" cy="923330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Ofertas</a:t>
            </a:r>
            <a:endParaRPr lang="pt-BR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71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4046" y="1412776"/>
            <a:ext cx="51120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Além do dízimo, as Escrituras enfatizam nossa obrigação de trazer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ofertas ao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Senhor. A retenção de ofertas é classificada juntamente com a retenção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 dízimo como roubo (Ml 3:8). Desde os primeiros dias da igreja, 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membros têm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oferecido ofertas liberais que têm abençoado e prosperado a obra de Deus.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75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4046" y="1412776"/>
            <a:ext cx="51120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acréscimo ao tradicional Calendário de Ofertas, em que cada oferta recebida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é dedicada a um propósito específico, a Associação Geral aprovou 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sistema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Ofertas Combinadas e o Plano Pessoal de Doação. A Comissão Diretiva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Divisão está autorizada a determinar qual/quais plano(s) será(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ão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) usado(s)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seu território.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15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2492896"/>
            <a:ext cx="4824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método de doação regular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sistemática mais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largamente usado pela Igreja e mais eficiente são as ofertas da Escola Sabatina.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Elas são dedicadas à obra missionária no mundo.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1340768"/>
            <a:ext cx="4968552" cy="954107"/>
          </a:xfrm>
          <a:prstGeom prst="rect">
            <a:avLst/>
          </a:prstGeom>
          <a:solidFill>
            <a:srgbClr val="01282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Ofertas da Escola Sabatina</a:t>
            </a:r>
            <a:endParaRPr lang="pt-BR" sz="28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86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23728" y="908720"/>
            <a:ext cx="57606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“O sistema dos dízimos e ofertas destinava-se a impressionar a mente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das pessoas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com uma grande verdade – verdade de que Deus é a fonte de toda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bênção a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suas criaturas, e de que a Ele é devida a gratidão do ser humano pelas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boas dádivas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de sua providência” </a:t>
            </a:r>
            <a:endParaRPr lang="pt-BR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Patriarcas e Profetas, p. 525).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0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4046" y="2333685"/>
            <a:ext cx="51120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Outras ofertas são arrecadadas de tempos em tempos para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obra missionária e para projetos gerais e locais. Quando alguma oferta é recolhida,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todo o dinheiro coletado, a menos que seja indicado diferentemente pelo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doador, deve ser contado como parte daquela oferta específica.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1340768"/>
            <a:ext cx="4824536" cy="523220"/>
          </a:xfrm>
          <a:prstGeom prst="rect">
            <a:avLst/>
          </a:prstGeom>
          <a:solidFill>
            <a:srgbClr val="A7935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Outras Ofertas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08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2492896"/>
            <a:ext cx="4824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sustento financeiro da obra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mundial 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Igreja baseia-se no sistema de orçamento. Subvenções são feitas para 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vários campos missionários com base nas necessidades do orçamento. Este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 um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método justo e equitativo de distribuição de fundos.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1340768"/>
            <a:ext cx="4968552" cy="954107"/>
          </a:xfrm>
          <a:prstGeom prst="rect">
            <a:avLst/>
          </a:prstGeom>
          <a:solidFill>
            <a:srgbClr val="01282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Ofertas Especiais Para os Campos</a:t>
            </a:r>
            <a:endParaRPr lang="pt-BR" sz="28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05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2867" y="1124744"/>
            <a:ext cx="48245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Onde são feitas ofertas especiais para um Campo em particular, fora do plano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regular de orçamento, é criada uma disparidade e desvantagem para os outros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Campos. Se tais ofertas fossem dadas com o propósito de iniciar uma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obra nova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essa obra enfraqueceria depois que a oferta especial fosse usada, ou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oferta poderia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ser incluída no orçamento para seu sustento futuro.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14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72867" y="1124744"/>
            <a:ext cx="48245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Assim, os outros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Campos com necessidades talvez maiores, mas sem oportunidade de torná-las conhecidas, ficariam privados de sua parte equitativa dos fundos gerais que foram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subtraídos para suprir uma obra começada por ofertas especiais.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55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988840"/>
            <a:ext cx="42431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história tem demonstrado a sabedoria de membros que generosa e fielmente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dão suas ofertas e dádivas por meio dos canais aceitos, sabendo que cada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Campo partilha dos benefícios dessas ofertas.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38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4046" y="2333685"/>
            <a:ext cx="51120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Ofertas para os pobres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necessitados são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recolhidas para ajudar os membros que precisam de auxílio. Um fundo de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reserva deve ser mantido para esses casos de emergência.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1340768"/>
            <a:ext cx="4824536" cy="954107"/>
          </a:xfrm>
          <a:prstGeom prst="rect">
            <a:avLst/>
          </a:prstGeom>
          <a:solidFill>
            <a:srgbClr val="A7935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Auxílio aos Pobres e Necessitados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43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4046" y="2333685"/>
            <a:ext cx="51120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Além disso, a igreja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deve ter uma atitude benévola para com todos os necessitados, e a Comissão da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Igreja pode lançar mão desse fundo para atender a obra de saúde e assistência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social em favor das famílias da comunidade.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1340768"/>
            <a:ext cx="4824536" cy="954107"/>
          </a:xfrm>
          <a:prstGeom prst="rect">
            <a:avLst/>
          </a:prstGeom>
          <a:solidFill>
            <a:srgbClr val="A7935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Auxílio aos Pobres e Necessitados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69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2348880"/>
            <a:ext cx="48245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método mais satisfatório de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prover para os gastos é o plano de orçamento. Antes do início do novo ano, a Comissão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Igreja deve preparar um orçamento de gastos para as atividades da igreja.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Esse orçamento deve incluir todas as entradas e saídas, incluindo aquelas relacionadas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 todos os departamentos.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1340768"/>
            <a:ext cx="4968552" cy="954107"/>
          </a:xfrm>
          <a:prstGeom prst="rect">
            <a:avLst/>
          </a:prstGeom>
          <a:solidFill>
            <a:srgbClr val="01282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Orçamento da Igreja Para Despesas Locais</a:t>
            </a:r>
            <a:endParaRPr lang="pt-BR" sz="28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27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2492896"/>
            <a:ext cx="48245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Deve-se prover para os custos com equipamentos,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seguros, manutenção, limpeza, fundos para os pobres e necessitados e as despesas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 a escola da igreja (ver Notas, nº 2, p. 190, para um modelo de orçamento).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1340768"/>
            <a:ext cx="4968552" cy="954107"/>
          </a:xfrm>
          <a:prstGeom prst="rect">
            <a:avLst/>
          </a:prstGeom>
          <a:solidFill>
            <a:srgbClr val="01282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Orçamento da Igreja Para Despesas Locais</a:t>
            </a:r>
            <a:endParaRPr lang="pt-BR" sz="28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56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772816"/>
            <a:ext cx="41044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orçamento deve ser apresentado à igreja para ser estudado e adotado, 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que se façam os planos que garantam a entrada dos fundos que devem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 providos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equilibrar o orçamento durante o ano que inicia.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10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1268760"/>
            <a:ext cx="76328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“Os dízimos e ofertas trazidos a Deus são um reconhecimento do direito </a:t>
            </a:r>
            <a:r>
              <a:rPr lang="pt-B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que Deus 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tem sobre nós pela criação, bem como o reconhecimento desse </a:t>
            </a:r>
            <a:r>
              <a:rPr lang="pt-B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mesmo direito 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que a Ele assiste pela nossa redenção. Pelo fato de que tudo que temos </a:t>
            </a:r>
            <a:r>
              <a:rPr lang="pt-B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 somos 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provém de Cristo, tais ofertas devem reverter de nós para Ele. Devem </a:t>
            </a:r>
            <a:r>
              <a:rPr lang="pt-B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lembrar-nos 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sempre o direito que a Deus confere a nossa redenção, o maior de </a:t>
            </a:r>
            <a:r>
              <a:rPr lang="pt-B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todos os 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direitos, e que inclui todos os demais</a:t>
            </a:r>
            <a:r>
              <a:rPr lang="pt-B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/>
            <a:endParaRPr lang="pt-BR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(Testemunhos Para a Igreja, v. 6, p. 479).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52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772816"/>
            <a:ext cx="4176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fundos para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atender ao orçamento de despesas da igreja podem ser levantados por meio de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ofertas ou doações sistemáticas. Os membros devem ser instados a apoiar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sua igreja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local na proporção de suas condições financeiras.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14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2864" y="2852935"/>
            <a:ext cx="6768752" cy="1872209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187336" y="2564904"/>
            <a:ext cx="6624736" cy="1754326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Conselhos Gerais Sobre Finanças</a:t>
            </a:r>
            <a:endParaRPr lang="pt-BR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14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4046" y="2749183"/>
            <a:ext cx="511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seguir estão os regulamentos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pedido de fundos: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1340768"/>
            <a:ext cx="4824536" cy="954107"/>
          </a:xfrm>
          <a:prstGeom prst="rect">
            <a:avLst/>
          </a:prstGeom>
          <a:solidFill>
            <a:srgbClr val="A7935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Regulamentos Para a Solicitação de Fundos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78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03648" y="2060848"/>
            <a:ext cx="6912250" cy="2677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Nenhuma Associação, igreja ou instituição, sem conselho ou arranjo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especial, deve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planejar uma obra que requeira a solicitação de verbas de fora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 seu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território. Qualquer pedido dentro do seu território deve estar em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harmonia com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regulamentos da União e Divisão locais e da Associação Geral.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1520" y="2232739"/>
            <a:ext cx="13644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1</a:t>
            </a:r>
            <a:endParaRPr lang="pt-BR" sz="13800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11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03648" y="2060848"/>
            <a:ext cx="6912250" cy="3416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Nenhuma autoridade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é concedida aos servidores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denominacionais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que representem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interesses de uma parte do Campo para solicitar ajuda de qualquer outra parte do Campo ou de qualquer outra Associação, sem ter feito arranjos e obtido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uma autorização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escrita dos administradores da Associação em que vai ocorrer o levantamento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fundos.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51520" y="2232739"/>
            <a:ext cx="13644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1</a:t>
            </a:r>
            <a:endParaRPr lang="pt-BR" sz="13800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8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261847" y="2930460"/>
            <a:ext cx="7128792" cy="2677656"/>
          </a:xfrm>
          <a:prstGeom prst="rect">
            <a:avLst/>
          </a:prstGeom>
          <a:noFill/>
          <a:ln w="28575">
            <a:solidFill>
              <a:srgbClr val="01282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pastores e oficiais da igreja não devem conceder o privilégio 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púlpito para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pedido de verbas, a pessoas que não sejam reconhecidas ou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recomendadas pela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Associação (ver p. 123, 124). Nenhuma autorização deve ser dada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pedido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fundos, seja pública ou privativamente, sem tal permissão.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484741" y="4869160"/>
            <a:ext cx="1494971" cy="136815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128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691680" y="1087574"/>
            <a:ext cx="6696226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seguintes princípios protegem a igreja de solicitações não autorizadas,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fraudulentas e não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denominacionais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42055" y="620688"/>
            <a:ext cx="13644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2</a:t>
            </a:r>
            <a:endParaRPr lang="pt-BR" sz="13800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18498" y="4653136"/>
            <a:ext cx="1005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a</a:t>
            </a:r>
            <a:endParaRPr lang="pt-BR" sz="9600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99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403648" y="959496"/>
            <a:ext cx="7128792" cy="1200329"/>
          </a:xfrm>
          <a:prstGeom prst="rect">
            <a:avLst/>
          </a:prstGeom>
          <a:noFill/>
          <a:ln w="28575">
            <a:solidFill>
              <a:srgbClr val="01282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Todos os fundos arrecadados para qualquer causa em resposta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apelos devem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passar pelos canais regulares da igreja.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656162" y="1644927"/>
            <a:ext cx="1494971" cy="136815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128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942949" y="1559303"/>
            <a:ext cx="1005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b</a:t>
            </a:r>
            <a:endParaRPr lang="pt-BR" sz="9600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445650" y="3128963"/>
            <a:ext cx="7128792" cy="1569660"/>
          </a:xfrm>
          <a:prstGeom prst="rect">
            <a:avLst/>
          </a:prstGeom>
          <a:noFill/>
          <a:ln w="28575">
            <a:solidFill>
              <a:srgbClr val="01282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oficiais da Associação e da igreja devem adotar essas medidas para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possam prevenir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solicitações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públicas não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autorizadas ou ilegais.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698164" y="3814394"/>
            <a:ext cx="1494971" cy="136815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1282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984951" y="3728770"/>
            <a:ext cx="1005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c</a:t>
            </a:r>
            <a:endParaRPr lang="pt-BR" sz="9600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16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71980" y="1916832"/>
            <a:ext cx="6912250" cy="30469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Nenhuma outra campanha, além da recolta (ou outra campanha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equivalente) que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envolva o uso de impressos e cofres com rótulos de campanhas oficiais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 igreja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deve ser feita para a arrecadação de dinheiro para a obra missionária local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 além-mar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As Uniões e Associações devem prevenir a violação desse regulamento.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67544" y="2088723"/>
            <a:ext cx="13644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3</a:t>
            </a:r>
            <a:endParaRPr lang="pt-BR" sz="13800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0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71980" y="934560"/>
            <a:ext cx="6912250" cy="45243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Aos obreiros do campo missionário que visitem as igrejas de sua pátria ou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estejam em contato por correspondência com sua pátria, pede-se que solicitem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dinheiro unicamente para empreendimentos incluídos no orçamento de subvenções,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agindo em cooperação com as igrejas e Associações/Missões para coletar 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fundos necessários a fim de cobrir as subvenções das quais depende nossa obra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missionária mundial. Todos esses fundos devem passar pelos canais regulares.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3805" y="2130282"/>
            <a:ext cx="13644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800" dirty="0" smtClean="0">
                <a:solidFill>
                  <a:srgbClr val="012827"/>
                </a:solidFill>
                <a:latin typeface="Arial Black" panose="020B0A04020102020204" pitchFamily="34" charset="0"/>
              </a:rPr>
              <a:t>4</a:t>
            </a:r>
            <a:endParaRPr lang="pt-BR" sz="13800" dirty="0">
              <a:solidFill>
                <a:srgbClr val="012827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65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87031" y="2428146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igreja local deve se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posicionar energicamente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contra métodos questionáveis de levantamento de fundos.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154983" y="476672"/>
            <a:ext cx="5688632" cy="1384995"/>
          </a:xfrm>
          <a:prstGeom prst="rect">
            <a:avLst/>
          </a:prstGeom>
          <a:solidFill>
            <a:srgbClr val="01282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Sobre Métodos Questionáveis de Angariar Fundos</a:t>
            </a:r>
            <a:endParaRPr lang="pt-BR" sz="28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99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213285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“O dízimo é sagrado, reservado por Deus para si mesmo. Tem de ser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trazido ao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seu tesouro, para ser empregado em manter os obreiros do evangelho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em seu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trabalho” </a:t>
            </a:r>
            <a:endParaRPr lang="pt-BR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ibid., v. 9, p. 249).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11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27208" y="1268760"/>
            <a:ext cx="80772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“Para a obtenção de dinheiro para fins religiosos, a que meio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recorreram muitas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igrejas? Bazares, comidas, quermesses, e até rifas e coisas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semelhantes. Frequentemente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o lugar consagrado para o culto divino é profanado por festanças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em que se come e bebe, compra e vende, e as pessoas se divertem.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Dessa forma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desaparece na mente dos jovens o respeito à casa de Deus e a seu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culto. Enfraquece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o domínio próprio. O egoísmo, o apetite e o amor à ostentação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são estimulados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e fortalecidos com a prática” </a:t>
            </a:r>
            <a:endParaRPr lang="pt-BR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Testemunhos Para a Igreja, v. 9, p. 91).</a:t>
            </a:r>
            <a:endParaRPr lang="pt-B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56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99892" y="2204864"/>
            <a:ext cx="48245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“À medida que a obra de Deus se amplia, pedidos de auxílio aparecerão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mais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mais frequentemente. [...] Se os professos cristãos levassem fielmente a Deus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seus dízimos e ofertas, o divino tesouro estaria repleto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167844" y="476672"/>
            <a:ext cx="5688632" cy="1384995"/>
          </a:xfrm>
          <a:prstGeom prst="rect">
            <a:avLst/>
          </a:prstGeom>
          <a:solidFill>
            <a:srgbClr val="01282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Sobre Métodos Questionáveis de Angariar Fundos</a:t>
            </a:r>
            <a:endParaRPr lang="pt-BR" sz="28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97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99892" y="2276872"/>
            <a:ext cx="4824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“Não haveria então ocasião para recorrer a quermesses, rifas ou reuniões de divertimento a fim de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angariar fundos para a manutenção do evangelho” (Atos dos Apóstolos, p. 338).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167844" y="476672"/>
            <a:ext cx="5688632" cy="1384995"/>
          </a:xfrm>
          <a:prstGeom prst="rect">
            <a:avLst/>
          </a:prstGeom>
          <a:solidFill>
            <a:srgbClr val="01282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Sobre Métodos Questionáveis de Angariar Fundos</a:t>
            </a:r>
            <a:endParaRPr lang="pt-BR" sz="28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5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4046" y="2924944"/>
            <a:ext cx="51120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dízimos e ofertas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entregues à igreja pelos membros não formam um depósito para futuro benefício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dos doadores. Esses fundos devem ser usados para os propósitos normais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os quais foram doados.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1340768"/>
            <a:ext cx="4824536" cy="1384995"/>
          </a:xfrm>
          <a:prstGeom prst="rect">
            <a:avLst/>
          </a:prstGeom>
          <a:solidFill>
            <a:srgbClr val="A7935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Dízimos e Ofertas Não São Para Depósito Pessoal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15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2708920"/>
            <a:ext cx="48245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 igrejas que planejam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comprar ou construir o templo ou outros edifícios, ou incorrer em débitos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qualquer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natureza, devem se aconselhar com os administradores 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Associação antes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assumir tais obrigações financeiras.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1340768"/>
            <a:ext cx="5688632" cy="954107"/>
          </a:xfrm>
          <a:prstGeom prst="rect">
            <a:avLst/>
          </a:prstGeom>
          <a:solidFill>
            <a:srgbClr val="01282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Financiamento Para Projetos de Construção</a:t>
            </a:r>
            <a:endParaRPr lang="pt-BR" sz="28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94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2708920"/>
            <a:ext cx="4824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Na compra ou construção de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propriedades da igreja, em nenhum caso deve-se assumir qualquer compromisso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ou começar obras de construção até que tenha sido dada a aprovação das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comissões diretivas da Associação e da União.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1340768"/>
            <a:ext cx="5688632" cy="954107"/>
          </a:xfrm>
          <a:prstGeom prst="rect">
            <a:avLst/>
          </a:prstGeom>
          <a:solidFill>
            <a:srgbClr val="01282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Financiamento Para Projetos de Construção</a:t>
            </a:r>
            <a:endParaRPr lang="pt-BR" sz="28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15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2708920"/>
            <a:ext cx="4824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Essas comissões darão sua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aprovação unicamente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depois de certificar-se de que o planejamento financeiro está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acordo com os regulamentos estabelecidos.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1340768"/>
            <a:ext cx="5688632" cy="954107"/>
          </a:xfrm>
          <a:prstGeom prst="rect">
            <a:avLst/>
          </a:prstGeom>
          <a:solidFill>
            <a:srgbClr val="01282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Financiamento Para Projetos de Construção</a:t>
            </a:r>
            <a:endParaRPr lang="pt-BR" sz="28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3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2708920"/>
            <a:ext cx="4824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Ao dar a orientação financeira,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Comissão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Diretiva da Associação deve considerar o tamanho da congregação,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suas possibilidades financeiras e a localização do edifício.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1340768"/>
            <a:ext cx="5688632" cy="954107"/>
          </a:xfrm>
          <a:prstGeom prst="rect">
            <a:avLst/>
          </a:prstGeom>
          <a:solidFill>
            <a:srgbClr val="01282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Financiamento Para Projetos de Construção</a:t>
            </a:r>
            <a:endParaRPr lang="pt-BR" sz="28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04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4046" y="2749183"/>
            <a:ext cx="51120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coleta e o emprego de fundos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a obra de Deus constituem uma sagrada responsabilidade. O canal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apropriado pelo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qual esses fundos tramitam é primeiramente dos membros para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igreja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local, onde o tesoureiro recebe tais fundos (ver p. 85-89).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1340768"/>
            <a:ext cx="4824536" cy="954107"/>
          </a:xfrm>
          <a:prstGeom prst="rect">
            <a:avLst/>
          </a:prstGeom>
          <a:solidFill>
            <a:srgbClr val="A7935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Uso e Prestação de Contas dos Fundos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46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4046" y="2749183"/>
            <a:ext cx="51120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Ele, então, desembolsa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 verbas destinadas aos propósitos da igreja local. Os fundos para a Associação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são mantidos em custódia e transferidos para o tesoureiro 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Campo. 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tesoureiro da igreja local atua sob a direção da Comissão da Igreja.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1340768"/>
            <a:ext cx="4824536" cy="954107"/>
          </a:xfrm>
          <a:prstGeom prst="rect">
            <a:avLst/>
          </a:prstGeom>
          <a:solidFill>
            <a:srgbClr val="A7935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Uso e Prestação de Contas dos Fundos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79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11960" y="1124744"/>
            <a:ext cx="42484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“Ele deu a seu povo um plano para levantamento de fundos suficientes para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empreendimento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manutenção própria. O plano divino do sistema do dízimo é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belo 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sua simplicidade e equidade. Todos podem dele lançar mão com fé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ânimo, pois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é divino em sua origem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45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4046" y="2749183"/>
            <a:ext cx="48240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tesoureiros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qualquer nível (igreja local, Associação, União ou Divisão/Associação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Geral) não atuam independentemente. Eles liberam fundos somente com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voto ou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autorização das comissões responsáveis.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1340768"/>
            <a:ext cx="4824536" cy="954107"/>
          </a:xfrm>
          <a:prstGeom prst="rect">
            <a:avLst/>
          </a:prstGeom>
          <a:solidFill>
            <a:srgbClr val="A7935B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Uso e Prestação de Contas dos Fundos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0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21136" y="1988840"/>
            <a:ext cx="48245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Cada livro contábil, desde os da igreja local até os 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Associação Geral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está sujeito à revisão pelos auditores designados para esse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propósito. Esta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regra, que também é aplicada a cada instituição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denominacional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provê 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máximo de segurança no manuseio das finanças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ver p. 88).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1340768"/>
            <a:ext cx="5688632" cy="523220"/>
          </a:xfrm>
          <a:prstGeom prst="rect">
            <a:avLst/>
          </a:prstGeom>
          <a:solidFill>
            <a:srgbClr val="01282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Revisão de Contas</a:t>
            </a:r>
            <a:endParaRPr lang="pt-BR" sz="28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99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79912" y="620688"/>
            <a:ext cx="46805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...Nele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aliam a simplicidade e a utilidade [...]. Todo homem,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mulher e jovem podem tornar-se tesoureiros do Senhor, e agentes em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atender às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exigências sobre o tesouro. Diz o apóstolo: ‘Cada um de vós ponha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parte 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puder ajuntar, conforme a sua prosperidade’ (1Co 16:2)” (ibid., v. 3, p. 388, 389).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90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27984" y="1484784"/>
            <a:ext cx="42484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“Deus tem feito depender a proclamação do evangelho do trabalho e dos donativos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seu povo. As ofertas voluntárias e os dízimos constituem o meio de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manutenção da obra do Senhor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27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7289</TotalTime>
  <Words>3101</Words>
  <Application>Microsoft Office PowerPoint</Application>
  <PresentationFormat>Apresentação na tela (4:3)</PresentationFormat>
  <Paragraphs>201</Paragraphs>
  <Slides>72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72</vt:i4>
      </vt:variant>
    </vt:vector>
  </HeadingPairs>
  <TitlesOfParts>
    <vt:vector size="73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TEOLOGIA-MANUAL DA IGREJA 2015</dc:subject>
  <dc:creator>4TONS - Pr. Marcelo Augusto de Carvalho</dc:creator>
  <cp:keywords>www.4tons.com.br</cp:keywords>
  <dc:description>COMÉRCIO PROIBIDO. USO PESSOAL</dc:description>
  <cp:lastModifiedBy>Alana</cp:lastModifiedBy>
  <cp:revision>222</cp:revision>
  <dcterms:created xsi:type="dcterms:W3CDTF">2016-04-24T19:33:28Z</dcterms:created>
  <dcterms:modified xsi:type="dcterms:W3CDTF">2016-05-04T02:04:11Z</dcterms:modified>
</cp:coreProperties>
</file>