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398" r:id="rId5"/>
    <p:sldId id="400" r:id="rId6"/>
    <p:sldId id="399" r:id="rId7"/>
    <p:sldId id="401" r:id="rId8"/>
    <p:sldId id="402" r:id="rId9"/>
    <p:sldId id="403" r:id="rId10"/>
    <p:sldId id="404" r:id="rId11"/>
    <p:sldId id="405" r:id="rId12"/>
    <p:sldId id="406" r:id="rId13"/>
    <p:sldId id="407" r:id="rId14"/>
    <p:sldId id="408" r:id="rId15"/>
    <p:sldId id="409" r:id="rId16"/>
    <p:sldId id="411" r:id="rId17"/>
    <p:sldId id="410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425" r:id="rId32"/>
    <p:sldId id="426" r:id="rId33"/>
    <p:sldId id="427" r:id="rId34"/>
    <p:sldId id="428" r:id="rId35"/>
    <p:sldId id="429" r:id="rId36"/>
    <p:sldId id="430" r:id="rId37"/>
    <p:sldId id="431" r:id="rId38"/>
    <p:sldId id="432" r:id="rId39"/>
    <p:sldId id="433" r:id="rId40"/>
    <p:sldId id="435" r:id="rId41"/>
    <p:sldId id="434" r:id="rId42"/>
    <p:sldId id="436" r:id="rId43"/>
    <p:sldId id="438" r:id="rId44"/>
    <p:sldId id="437" r:id="rId45"/>
    <p:sldId id="439" r:id="rId46"/>
    <p:sldId id="440" r:id="rId47"/>
    <p:sldId id="441" r:id="rId48"/>
    <p:sldId id="442" r:id="rId49"/>
    <p:sldId id="443" r:id="rId50"/>
    <p:sldId id="444" r:id="rId51"/>
    <p:sldId id="445" r:id="rId52"/>
    <p:sldId id="446" r:id="rId53"/>
    <p:sldId id="447" r:id="rId54"/>
    <p:sldId id="448" r:id="rId55"/>
    <p:sldId id="449" r:id="rId56"/>
    <p:sldId id="450" r:id="rId57"/>
    <p:sldId id="451" r:id="rId58"/>
    <p:sldId id="452" r:id="rId59"/>
    <p:sldId id="453" r:id="rId60"/>
    <p:sldId id="454" r:id="rId61"/>
    <p:sldId id="455" r:id="rId62"/>
    <p:sldId id="456" r:id="rId63"/>
    <p:sldId id="457" r:id="rId64"/>
    <p:sldId id="458" r:id="rId65"/>
    <p:sldId id="459" r:id="rId66"/>
    <p:sldId id="460" r:id="rId67"/>
    <p:sldId id="461" r:id="rId68"/>
    <p:sldId id="462" r:id="rId69"/>
    <p:sldId id="463" r:id="rId70"/>
    <p:sldId id="464" r:id="rId71"/>
    <p:sldId id="465" r:id="rId72"/>
    <p:sldId id="466" r:id="rId73"/>
    <p:sldId id="467" r:id="rId74"/>
    <p:sldId id="468" r:id="rId75"/>
    <p:sldId id="469" r:id="rId76"/>
    <p:sldId id="470" r:id="rId77"/>
    <p:sldId id="471" r:id="rId78"/>
    <p:sldId id="472" r:id="rId79"/>
    <p:sldId id="473" r:id="rId80"/>
    <p:sldId id="474" r:id="rId81"/>
    <p:sldId id="475" r:id="rId82"/>
    <p:sldId id="476" r:id="rId83"/>
    <p:sldId id="477" r:id="rId84"/>
    <p:sldId id="478" r:id="rId85"/>
    <p:sldId id="479" r:id="rId86"/>
    <p:sldId id="480" r:id="rId87"/>
    <p:sldId id="481" r:id="rId88"/>
    <p:sldId id="482" r:id="rId89"/>
    <p:sldId id="483" r:id="rId90"/>
    <p:sldId id="484" r:id="rId91"/>
    <p:sldId id="485" r:id="rId92"/>
    <p:sldId id="486" r:id="rId93"/>
    <p:sldId id="487" r:id="rId94"/>
    <p:sldId id="488" r:id="rId95"/>
    <p:sldId id="489" r:id="rId96"/>
    <p:sldId id="490" r:id="rId97"/>
    <p:sldId id="491" r:id="rId98"/>
    <p:sldId id="492" r:id="rId99"/>
    <p:sldId id="493" r:id="rId100"/>
    <p:sldId id="494" r:id="rId101"/>
    <p:sldId id="495" r:id="rId102"/>
    <p:sldId id="496" r:id="rId103"/>
    <p:sldId id="497" r:id="rId104"/>
    <p:sldId id="498" r:id="rId105"/>
    <p:sldId id="499" r:id="rId106"/>
    <p:sldId id="500" r:id="rId107"/>
    <p:sldId id="501" r:id="rId108"/>
    <p:sldId id="502" r:id="rId109"/>
    <p:sldId id="504" r:id="rId110"/>
    <p:sldId id="505" r:id="rId111"/>
    <p:sldId id="503" r:id="rId112"/>
    <p:sldId id="506" r:id="rId113"/>
    <p:sldId id="507" r:id="rId114"/>
    <p:sldId id="508" r:id="rId115"/>
    <p:sldId id="509" r:id="rId116"/>
    <p:sldId id="510" r:id="rId117"/>
    <p:sldId id="511" r:id="rId118"/>
    <p:sldId id="512" r:id="rId119"/>
    <p:sldId id="513" r:id="rId120"/>
    <p:sldId id="514" r:id="rId121"/>
    <p:sldId id="515" r:id="rId122"/>
    <p:sldId id="269" r:id="rId1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935B"/>
    <a:srgbClr val="012827"/>
    <a:srgbClr val="F9E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0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73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44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3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3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1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21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7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1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9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48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58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63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299532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Como o significado claro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passagens das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Escrituras (ver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Êx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20:14;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Lv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18:22, 29; 20:13; 1Co 6:9; 1Tm 1:10;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1:20-32)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é negado e suas advertências são rejeitadas e alteradas por opiniões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humanas, prevalece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muita incerteza e confusão.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1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628800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muitos desses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casos, a guarda dos filhos, o ajuste dos direitos de propriedade ou mesmo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proteção pessoal, podem tornar necessária uma mudança no status matrimonial.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80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201" y="1844824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tais casos, em alguns países, pode ser permissível obter o que é conhecido como separação legal. Contudo, em algumas jurisdições essa separação só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pode ser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obtida por meio do divórcio.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40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268760"/>
            <a:ext cx="45365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separação ou divórcio que resulta de fatores como violência física ou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que não está envolvida a “infidelidade ao voto matrimonial” (ver itens 1 e 2)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dá a nenhum dos cônjuges o direito bíblico de se casar novamente, a menos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no ínterim a outra parte se tenha casado novamente, haja cometido adultério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 fornicação ou tenha morrido.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2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700808"/>
            <a:ext cx="41044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um membro da igreja que se tenha assim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divorciado se casar novamente sem essas bases bíblicas, deve ser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removido 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rol de membros; e a pessoa com quem se casar, se for membro da igreja, também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deverá ser removida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ver p. 64-70).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81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63688" y="1268760"/>
            <a:ext cx="6552728" cy="41549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cônjuge que tenha quebrado o voto matrimonial e se tenha divorciado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sido removido do rol de membros e tenha se casado novamente, ou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se tenha divorciado por outros motivos que não as bases apresentadas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itens 1 e 2 e se tenha casado novamente e sido removido do rol de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membros, deve ser considerado inelegível à qualidade de membro, exceto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casos previstos a seguir: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06833" y="782122"/>
            <a:ext cx="16049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7</a:t>
            </a:r>
            <a:endParaRPr lang="pt-BR" sz="16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83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63688" y="1268760"/>
            <a:ext cx="6552728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vínculo do casamento é não apenas sagrado, mas também possivelmente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complexo quando, por exemplo, envolve filhos.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06833" y="782122"/>
            <a:ext cx="16049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8</a:t>
            </a:r>
            <a:endParaRPr lang="pt-BR" sz="16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92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740" y="1412776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Assim, em um pedido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readmissão à qualidade de membro, as opções disponíveis à pessoa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arrependida podem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 severamente limitadas.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67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030" y="1412776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Antes que a decisão final seja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tomada pela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igreja, o pedido de readmissão deve ser submetido pela igreja, por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meio 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pastor ou líder distrital, à Comissão Diretiva da Associação para conselho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recomendação quanto aos passos que a pessoa ou as pessoas arrependidas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podem dar para obter tal readmissão.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1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63688" y="1268760"/>
            <a:ext cx="6552728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readmissão ao rol de membros 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daqueles que tenham sido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removidos pelas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razões dadas nos parágrafos anteriores, se dá 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normalmente com base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 p. 51, 69, 70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06833" y="782122"/>
            <a:ext cx="16049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9</a:t>
            </a:r>
            <a:endParaRPr lang="pt-BR" sz="16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4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979712" y="1268760"/>
            <a:ext cx="6552728" cy="41549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uma pessoa que tenha sido removida do rol de membros for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readmitida, conforme estabelece o parágrafo 8, todo cuidado deve ser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exercido para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salvaguardar a unidade e harmonia da igreja, não se concedendo à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 responsabilidade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líder, especialmente em um ofício que requeira o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rito da ordenação, a não ser com cuidadosa consideração junto à administração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Associação.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4472" y="1130261"/>
            <a:ext cx="254428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10</a:t>
            </a:r>
            <a:endParaRPr lang="pt-BR" sz="138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70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700808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Desde os antigos tempos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civilizações,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plano de Satanás sempre tem sido levar o povo a se esquecer de Deus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como seu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Criador e de que quando Ele criou o ser humano à sua própria imagem, Ele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criou ambos “homem e mulher”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1:27).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83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979712" y="1268760"/>
            <a:ext cx="6552728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Nenhum pastor tem o direito de 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oficiar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uma cerimônia de novas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núpcias de uma pessoa que, sob a estipulação dos parágrafos 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precedentes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tenha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direito bíblico para o novo casamento.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4472" y="1130261"/>
            <a:ext cx="254428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11</a:t>
            </a:r>
            <a:endParaRPr lang="pt-BR" sz="138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20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63888" y="620688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Antes que a decisão final seja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tomada pela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igreja, o pedido de readmissão deve ser submetido pela igreja, por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meio 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pastor ou líder distrital, à Comissão Diretiva da Associação para conselho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recomendação quanto aos passos que a pessoa ou as pessoas arrependidas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podem dar para obter tal readmissão.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88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2864" y="2204864"/>
            <a:ext cx="6768752" cy="1584176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187336" y="1916832"/>
            <a:ext cx="6624736" cy="1446550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Ministério da Igreja Local Pelas Famílias</a:t>
            </a:r>
            <a:endParaRPr lang="pt-B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5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4" y="1628800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Como uma agência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redentiva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de Cristo, a igreja deve ministrar a seus membros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todas as suas necessidades e cuidar de cada um para que todos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possam desenvolver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experiência cristã madura.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1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1412776"/>
            <a:ext cx="4536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Isto é particularmente verdade quando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membros se deparam com decisões para a vida toda, tais como o casamento,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experiências desoladoras, como o divórcio.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09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268760"/>
            <a:ext cx="45365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o casamento está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perigo de sucumbir, todo esforço deve ser feito pelos cônjuges e por aqueles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na igreja ou na família que ministram em seu favor no sentido de trazê-los à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reconciliação em harmonia com os princípios divinos para restaurar relacionamentos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feridos (Os 3:1-3; 1Co 7:10, 11; 13:4-7;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6:1).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3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772816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Recursos que podem ser úteis para auxiliar os membros no desenvolvimento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um lar cristão forte estão disponíveis na igreja local ou em outras organizações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1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57559" y="1023119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Esses recursos incluem: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1484784"/>
            <a:ext cx="7632848" cy="1200329"/>
          </a:xfrm>
          <a:prstGeom prst="rect">
            <a:avLst/>
          </a:prstGeom>
          <a:solidFill>
            <a:srgbClr val="A793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Programas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orientação para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pessoas comprometidas que se preparam </a:t>
            </a:r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casar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600" y="2852936"/>
            <a:ext cx="7632848" cy="830997"/>
          </a:xfrm>
          <a:prstGeom prst="rect">
            <a:avLst/>
          </a:prstGeom>
          <a:solidFill>
            <a:srgbClr val="A793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Programas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instrução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casais com suas respectivas famílias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71600" y="3861048"/>
            <a:ext cx="7632848" cy="830997"/>
          </a:xfrm>
          <a:prstGeom prst="rect">
            <a:avLst/>
          </a:prstGeom>
          <a:solidFill>
            <a:srgbClr val="A793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programas de apoio às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famílias dilaceradas e pessoas divorciadas.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1600" y="148753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71600" y="2863762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3861602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052736"/>
            <a:ext cx="76676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apoio pastoral é vital nessa área de instrução e orientação no âmbito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casamento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e cura e restauração no caso de divórcio. A função pastoral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nesse último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caso é tanto de disciplina quanto de apoio.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0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88024" y="548680"/>
            <a:ext cx="38164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Inclui partilhar informações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relevantes, algumas das quais podem ser delicadas e devem ser trabalhadas com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muita discrição. Todavia, essa preocupação ética, somente, não deve servir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base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evitar as medidas disciplinares estabelecidas nos itens 1 a 11.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2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196752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Embora a Palavra de Deus nos alerte quanto aos degradantes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obsessão mundana pelo sexo e pela busca do prazer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sensual, Cristo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veio para destruir as obras de Satanás e restabelecer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relacionamento 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 humano com seu Criador.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5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3968" y="1124744"/>
            <a:ext cx="43139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Assim como Deus perdoa, os membros da igreja são chamados a perdoar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aceitar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aqueles que cometeram falhas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54:5-8;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6:14, 15;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4:32).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Bíblia exorta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à paciência, compaixão e ao perdão no cuidado cristão daqueles que erraram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18:10-20;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6:1, 2).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85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4" y="1844824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Enquanto indivíduos estão sob disciplina, seja por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censura ou por remoção do rol de membros, a igreja, como um instrumento da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missão de Deus, deve fazer todo esforço para manter solícito e edificante contato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espiritual com eles.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11960" y="1484784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Mesmo caídos em Adão e cativos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pecado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quando estamos em Cristo, recebemos perdão completo e o direito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escolher novamente o melhor caminho para uma renovação completa.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10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3968" y="1628800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 meio da cruz e do poder do Espírito Santo, todos nós podemos ser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livres das garras das práticas pecaminosas à medida que somos restaurados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à imagem de nosso Criador.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0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412776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Como pais e orientadores espirituais da juventude, devemos desenvolver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simpática compreensão de seus problemas, buscar prover ambiente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cristão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eles e aproximar-nos espiritualmente deles para que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possamos partilhar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ideais, a inspiração e o valor do cristianismo.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9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51920" y="692696"/>
            <a:ext cx="46085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Quaisquer que sejam os erros de nossos pais, é nossa responsabilidade 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privilégio conhecer e defender os mais altos ideais da varonilidade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feminilidade cristãs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Podemos construir um caráter cristão que nos fortalecerá contra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mal e nos elevará acima das influências da sociedade mediante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reverente estudo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Bíblia...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0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11960" y="764704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...profunda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familiaridade com as obras da natureza,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vigorosa vigilância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das sagradas faculdades do corpo, propósito firme, constância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oração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o sincero e abnegado serviço em favor dos outros.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0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628800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reuniões sociais tanto para jovens como para adultos devem ser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ocasiões para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feliz convivência e desenvolvimento das faculdades da mente e 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espírito, não para diversões superficiais e frívolas.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3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628800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Boa música, conversação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elevada, boa declamação, projeções paradas ou movimentadas, jogos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valor educacional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selecionados cuidadosamente e, acima de tudo, elaboração 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aplicação de planos para o esforço missionário.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72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4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484784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Esses elementos abençoarão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fortalecerão a vida de todos. O Departamento do Ministério Jovem da Associação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Geral tem publicado informações úteis e sugestões práticas para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condução de reuniões sociais e para guiar em outras relações sociais.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43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11960" y="1412776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Nossos lares são de longe os melhores lugares para as reuniões sociais. 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grandes centros onde é impossível realizar tais encontros nas casas e onde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não há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nenhum centro social de nossa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propriedade...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51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5976" y="836712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...devemos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assegurar um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lugar livre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das influências destrutivas das normas cristãs, em vez de um lugar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usado habitualmente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diversões e esportes comercializados, tais como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salões sociais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pistas de patinação, que podem sugerir uma atmosfera contrária às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normas cristãs.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6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2864" y="2852935"/>
            <a:ext cx="6768752" cy="1656185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187336" y="2564904"/>
            <a:ext cx="6624736" cy="1569660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Companhia Para os Jovens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3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692696"/>
            <a:ext cx="4464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associação feliz e cordial dos mais velhos com os jovens é uma das mais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fortes influências na vida de crianças e jovens. “Há perigo de tanto os pais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como 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professores [...] [deixarem] de se pôr suficientemente em relações sociais com 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filhos e alunos” (Conselhos aos Pais, Professores e Estudantes, p. 76).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11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980728"/>
            <a:ext cx="4608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É dever do lar, escolas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outras instituições, cuidar da moral e da reputação daqueles a quem é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dada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incumbência de cuidar dos jovens. Na qualidade de pais, devemos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apoiar energicamente 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regulamentos das instituições que servem nossos jovens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crianças,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instituir igual salvaguarda no lar.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9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99992" y="1412776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fim de possibilitar isso, devemos aprender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como ser companhia agradável para nossos filhos. Mas repousa principalmente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sobre os próprios jovens fazer do acompanhamento um convívio honrado e feliz.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54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2864" y="2852936"/>
            <a:ext cx="6768752" cy="936104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187336" y="2564904"/>
            <a:ext cx="6624736" cy="830997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Noivado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6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916832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noivado é reconhecido com um período preparatório durante o qual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 homem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uma mulher, mutuamente atraídos, se conhecem melhor um ao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outro 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preparação para o casamento futuro.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7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068242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“Pesem, os que pretendem se casar, todo sentimento e observem todas as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modalidades de caráter naquele com quem desejam unir o destino de sua vida.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Seja todo passo em direção ao casamento caracterizado pela modéstia, simplicidade,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 sincero propósito de agradar e honrar a Deus. O casamento afeta a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vida futura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tanto neste mundo como no vindouro. O cristão sincero não fará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planos que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Deus não possa aprovar” </a:t>
            </a:r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 Ciência do Bom Viver, p. 359).</a:t>
            </a:r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2864" y="2852935"/>
            <a:ext cx="6768752" cy="936105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187336" y="2564904"/>
            <a:ext cx="6624736" cy="830997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Relações Sociais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484784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Falhar em seguir esses princípios em um noivado cristão pode conduzir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trágicas consequências. A unidade de marido e mulher nos ideais e propósitos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 um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requisito para um lar feliz e bem-sucedido.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2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628800"/>
            <a:ext cx="4176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Divergências no aspecto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religioso provavelmente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arruinarão a felicidade do lar e conduzirão a confusão, perplexidade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fracasso na educação dos filhos. A Bíblia aconselha: “Não vos ponhais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jugo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desigual com os incrédulos”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2Co 6:14)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33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700808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“O vínculo da família é o mais íntimo, o mais terno e sagrado de todos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na Terra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 Foi designado a ser uma bênção à humanidade. E assim o é sempre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que se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entre para o casamento inteligentemente, no temor de Deus, e tomando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em devida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consideração suas responsabilidades” </a:t>
            </a:r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O Lar Adventista, p. 18).</a:t>
            </a:r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0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700808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adoração a Deus, a observância do sábado, a recreação, as relações sociais,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uso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recursos financeiros e a educação dos filhos são componentes responsáveis por felizes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relacionamentos familiares.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75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412776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Visto que as divergências nessas áreas podem frequentemente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conduzir à deterioração desses relacionamentos, ao desencorajamento e até a completa perda da experiência cristã, uma adequada preparação para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casamento deve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incluir aconselhamento pastoral pré-conjugal nessas áreas.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3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700808"/>
            <a:ext cx="4176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“‘Andarão dois juntos, se não estiverem de acordo?’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3:3). A felicidade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prosperidade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relação matrimonial depende da unidade dos cônjuges; mas entre o crente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o incrédulo há uma diferença radical de gostos, inclinações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propósitos...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268760"/>
            <a:ext cx="40324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...Estão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servir dois senhores, entre os quais não pode haver concórdia. Por mais puros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corretos que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sejam os princípios de um, a influência de um companheiro ou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companheira incrédula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terá uma tendência para afastar de Deus” (Patriarcas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Profetas,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174).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4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916832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Espírito de Profecia adverte consistentemente contra o casamento entre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 crente e o descrente” e também contra a união com outros cristãos que “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não [aceitaram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] a verdade para este tempo” (Testemunhos Para a Igreja, v. 5, p. 364).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23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772816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É mais provável que os casamentos perdurem e que a vida familiar cumpra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plano divino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se o marido e a mulher estiverem unidos e ligados pelos mesmos valores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espirituais e estilos de vida.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61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052736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 essas razões, a igreja desaconselha fortemente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casamento entre um adventista do sétimo dia e um membro de outra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religião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recomenda energicamente a seus pastores que não realizem tais casamentos.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14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895360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Deus nos deu o instinto social para nosso deleite e benefício. “Mediante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contato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mútuo, o caráter é polido e refinado; por meio do intercâmbio social,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formam‑se relações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amizades que resultam em certa unidade de coração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uma atmosfera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amor que agradam ao Céu”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Testemunhos Para a Igreja, v. 6, p. 172).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4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916832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 reconhece que é prerrogativa de cada membro individual tomar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decisão final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quanto à escolha de uma pessoa com quem se casar.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3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052736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 entanto, a igreja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espera que se um membro escolhe um(a) companheiro(a) que não é membro da igreja,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casal reconheça e aceite que um pastor adventista do sétimo dia, que se comprometeu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defender os princípios mencionados acima, não pode realizar o casamento.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0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64848" y="1844824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alguém contrair um casamento assim, a igreja demonstrará amor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solicitude com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propósito de motivar o casal a ter uma completa unidade em Cristo.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2864" y="2852936"/>
            <a:ext cx="6768752" cy="936104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187336" y="2564904"/>
            <a:ext cx="6624736" cy="830997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Casamento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49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556792"/>
            <a:ext cx="4176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casamento é uma instituição divina estabelecida pelo próprio Deus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antes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queda, quando tudo, inclusive o casamento, “era muito bom”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1:31). “Por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isso, deixa o homem pai e mãe e se une à sua mulher, tornando-se os dois uma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só carne”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2:24).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8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89804" y="1340768"/>
            <a:ext cx="7344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“Deus celebrou o primeiro casamento. Assim esta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instituição tem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como seu originador o Criador do universo. ‘Venerado seja [...] o matrimônio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 (</a:t>
            </a:r>
            <a:r>
              <a:rPr lang="pt-B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13:4); foi essa uma das primeiras dádivas de Deus ao ser humano, e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é uma das duas instituições que, depois da queda, Adão trouxe consigo aquém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das portas do paraíso” </a:t>
            </a:r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O Lar Adventista, p. 25, 26).</a:t>
            </a:r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556792"/>
            <a:ext cx="4176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Deus tencionava que o casamento de Adão e Eva servisse de modelo para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todos os casamentos posteriores, e Cristo endossou este conceito original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Então, respondeu Ele: Não tendes lido que o Criador, desde o princípio, os fez homem e mulher e que disse: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71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412776"/>
            <a:ext cx="4896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 esta causa deixará o homem pai e mãe e se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unirá a sua mulher, tornando-se os dois uma só carne? De modo que já não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são mais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dois, porém uma só carne. Portanto, o que Deus ajuntou não o separe 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homem”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19:4-6). O casamento, assim instituído por Deus, é um relacionamento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monogâmico e heterossexual entre um homem e uma mulher.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3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628800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Assim sendo, o casamento é um compromisso vitalício público e legalmente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válido que um homem e uma mulher fazem entre si e entre o casal e Deus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(Mc 10:2-9;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7:2).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31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772816"/>
            <a:ext cx="489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Paulo indica que o compromisso que Cristo tem para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 é um modelo do relacionamento entre marido e mulher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5:31, 32).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Deus planejou que o casamento fosse tão permanente quanto o relacionamento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Cristo com 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16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052736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devida associação entre os sexos é benéfica para ambos. Essa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associação deve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 conduzida em alto nível e com respeito pelas convenções sociais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foram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prescritas para nossa proteção. É propósito de Satanás perverter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tudo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é bom, e a perversão do que é melhor geralmente conduz ao que é pior.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72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916832"/>
            <a:ext cx="4464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intimidade sexual dentro do casamento é um dom sagrado de Deus para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família humana. É uma parte integral do casamento, reservada apenas para 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casamento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2:24;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5:5-20).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18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27984" y="1340768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Essa intimidade, designada para ser partilhada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exclusivamente entre marido e mulher, promove uma proximidade sempre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crescente, felicidade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segurança e possibilita a perpetuação da raça humana.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0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11960" y="692696"/>
            <a:ext cx="44644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unidade no casamento é alcançada por mútuo respeito e amor. Ninguém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 superior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5:21-28). “O casamento, uma união vitalícia, é símbolo da união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entre Cristo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sua igreja. O espírito que Cristo manifesta para com a igreja é o que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marido e mulher devem dedicar-se mutuamente” (Testemunhos Para a Igreja, v.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7, p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46).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96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3968" y="1052736"/>
            <a:ext cx="43204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Palavra de Deus condena a violência nas relações pessoais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6:11,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13;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11:5;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58:4;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13:10;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5:19-21). O espírito de Cristo é amar e aceitar,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buscar afirmar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elevar os outros, ao invés de maltratá-los ou rebaixá-los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12:10; 14:19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4:26; 5:28, 29; Cl 3:8-14; 1Ts 5:11).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1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00" y="908720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Entre os seguidores de Cristo não há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lugar para controle tirânico e abuso de poder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20:25-28;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6:4).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violência no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âmbito do casamento e da família é abominável (ver O Lar Adventista, p. 343).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88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052736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“Nem o marido nem a mulher deve tentar dominar. O Senhor expressou o princípio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orienta este assunto. O marido deve amar a mulher como Cristo à igreja. E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mulher deve respeitar e amar o marido. Ambos devem cultivar espírito de bondade,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resolvidos a nunca ofender ou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prejudicar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outro”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Testemunhos Para a Igreja, v. 7, p. 47).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3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07904" y="1340768"/>
            <a:ext cx="48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entrada do pecado afetou adversamente o casamento. Quando pecaram, Adão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Eva perderam a unidade que tinham experimentado com Deus e um com o outro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3:6-24). Seu relacionamento se tornou marcado pela culpa, vergonha, remorso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dor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4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35896" y="1484784"/>
            <a:ext cx="489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Onde quer que reine o pecado, seus deploráveis efeitos sobre o casamento incluem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alienação, infidelidade, negligência, abuso, perversão sexual, domínio de um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cônjuge sobre o outro, violência, separação, abandono e divórcio.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60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556792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Casamentos que envolvem mais do que um marido e uma esposa são igualmente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expressão dos efeitos do pecado sobre a instituição do matrimônio. Tais casamentos,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embora tenham sido praticados nos tempos do Antigo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Testamento, não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estão em harmonia com o desígnio divino.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8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7423" y="2276872"/>
            <a:ext cx="4032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plano de Deus para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casamento requer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seu povo se eleve acima dos costumes da cultura popular que estão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conflito com a perspectiva bíblica.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6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124744"/>
            <a:ext cx="46085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Hoje em dia, os ideais que fazem dessas interações sociais seguras e felizes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são degradados a um grau alarmante. Sob a influência da paixão não restringida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pelos princípios morais e religiosos, a associação entre os sexos se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degenerou 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libertinagem, licenciosidade, perversões sexuais, incesto e abuso sexual 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crianças, em elevada escala.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5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23728" y="404664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conceito cristão de casamento inclui o seguinte: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45581" y="1246958"/>
            <a:ext cx="6552728" cy="461665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Ideal Divino a Ser Restaurado em Cristo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4472" y="930756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1</a:t>
            </a:r>
            <a:endParaRPr lang="pt-BR" sz="9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41160" y="1722288"/>
            <a:ext cx="6552728" cy="41549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 redimir o mundo do pecado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suas consequências, Deus busca restaurar o casamento a seu ideal original.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Isso está previsto para a vida daqueles que nasceram de novo no reino 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Cristo, aqueles cujo coração está sendo santificado pelo Espírito Santo e que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têm como seu propósito primordial a exaltação do Senhor Jesus Cristo (ver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também 1Pe 3:7; O Maior Discurso de Cristo, p. 64).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98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15251" y="2059380"/>
            <a:ext cx="6552728" cy="304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evangelho enfatiza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amor e submissão mútuos de marido e mulher (1Co 7:3, 4;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5:21). O modelo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a liderança do marido é o abnegado amor e serviço que Cristo dedica à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5:24, 25). Pedro e Paulo falam sobre a necessidade de respeito nas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relações conjugais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(1Pe 3:7;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5:22, 23).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19672" y="1246958"/>
            <a:ext cx="6552728" cy="83099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e Igualdade a Ser Restauradas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Cristo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38563" y="889812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2</a:t>
            </a:r>
            <a:endParaRPr lang="pt-BR" sz="9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3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15251" y="1700808"/>
            <a:ext cx="6552728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Deus procura restaurar a integridade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reconciliar consigo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mesmo todos os que têm fracassado em atingir o padrão divino (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2Co 5:19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). Isso inclui aqueles que provaram o rompimento das relações matrimoniais.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19672" y="1246958"/>
            <a:ext cx="6552728" cy="461665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Graça Disponível a Todos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38563" y="889812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3</a:t>
            </a:r>
            <a:endParaRPr lang="pt-BR" sz="9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91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15251" y="1700808"/>
            <a:ext cx="6552728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Moisés no Antigo Testamento e Paulo no Novo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Testamento lidaram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problemas causados por casamentos rompidos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24:1-5; 1Co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7:11). Ao enaltecer e reafirmar o ideal, ambos trabalharam construtiva e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redentivamente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que tinham ficado aquém do padrão divino.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19672" y="1246958"/>
            <a:ext cx="6552728" cy="461665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Função da Igreja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38563" y="889812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4</a:t>
            </a:r>
            <a:endParaRPr lang="pt-BR" sz="9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9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15251" y="1700808"/>
            <a:ext cx="6552728" cy="304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Semelhantemente,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 hoje é chamada a enaltecer e reafirmar o ideal de Deus para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casamento e, ao mesmo tempo, ser uma comunidade perdoadora, reconciliadora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restauradora, revelando compreensão e compaixão quando ocorre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rompimento.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19672" y="1246958"/>
            <a:ext cx="6552728" cy="461665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Função da Igreja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38563" y="889812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4</a:t>
            </a:r>
            <a:endParaRPr lang="pt-BR" sz="9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86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2864" y="2852936"/>
            <a:ext cx="6768752" cy="936104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187336" y="2564904"/>
            <a:ext cx="6624736" cy="830997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Divórcio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4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11760" y="476672"/>
            <a:ext cx="6264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divórcio é contrário ao propósito original de Deus ao instituir o matrimônio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19:3-8; Mc 10:2-9), mas a Bíblia não é silenciosa a esse respeito. Visto que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divórcio ocorreu como parte da experiência humana caída, uma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regulamentação bíblica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foi dada para limitar o dano que ele tem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causado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24:1-4)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1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07904" y="476672"/>
            <a:ext cx="49685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Bíblia procura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consistentemente enaltecer o matrimônio e desencorajar o divórcio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descrevendo 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alegrias do amor e da fidelidade conjugal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5:18-20;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2:16; 4:9; 5:1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), referindo-se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 relacionamento de Deus com seu povo comparando-o com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casamento (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54:5; Jr 3:1), enfocando as possibilidades de perdão e restauração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matrimonial (Os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3:1-3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2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19672" y="620688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indicando a aversão de Deus pelo divórcio e a miséria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ele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causa (Ml 2:15, 16). Jesus restaurou o conceito original do casamento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como um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compromisso vitalício entre um homem e uma mulher e entre o casal e Deus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19:4-6; Mc 10:6-9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2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63888" y="908720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Muitas instruções bíblicas confirmam o casamento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procuram corrigir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problemas que tendem a enfraquecer ou destruir o seu fundamento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5:21-33;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13:4; 1Pe 3:7).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2132856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Milhões têm abandonado as normas bíblicas de conduta e estão substituindo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experiências sagradas do casamento e da paternidade pelos frutos do pecado,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amargos e cheios de remorso.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07904" y="548680"/>
            <a:ext cx="48965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casamento baseia-se nos princípios do amor, lealdade, exclusividade, confiança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amparo mantidos por ambos os cônjuges em obediência a Deus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2:24;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19:6; 1Co 13;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5:21-29; 1Ts 4:1-7). Quando esses princípios são violados,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Escrituras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reconhecem que trágicas circunstâncias podem destruir o casamento.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2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44008" y="404664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graça divina é o único remédio para os males do divórcio. Quando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casamento falha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os ex-cônjuges devem ser encorajados a examinar sua experiência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procurar conhecer a vontade de Deus para sua vida. Deus provê conforto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os que foram feridos.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6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60032" y="548680"/>
            <a:ext cx="3744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Senhor também aceita o arrependimento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pessoas que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cometeram os mais destrutivos pecados, mesmo aqueles que trazem consigo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consequências irreparáveis (2Sm 11; 12;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Sl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34:18; 86:5;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Jl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2:12, 13;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8:2-11;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1Jo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1:9).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86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052736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Escrituras reconhecem o adultério e a fornicação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5:32) e o abandono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 parte de um cônjuge incrédulo (1Co 7:10-15) como motivos para o divórcio.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9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196752"/>
            <a:ext cx="48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há na Escritura nenhum ensinamento direto sobre novo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casamento após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divórcio. Existe, no entanto, uma forte implicação nas palavras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Jesus 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Mateus 19:9 no sentido de permitir o novo casamento de uma pessoa que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permaneceu fiel, cujo cônjuge foi infiel ao voto matrimonial.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3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2864" y="2204864"/>
            <a:ext cx="6768752" cy="2232248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187336" y="1916832"/>
            <a:ext cx="6624736" cy="2123658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Posição da Igreja Sobre Divórcio e Novo Casamento</a:t>
            </a:r>
            <a:endParaRPr lang="pt-B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62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412776"/>
            <a:ext cx="4896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Reconhecendo os ensinos bíblicos acerca do casamento, a Igreja está ciente 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as relações matrimoniais ficam, em muitos casos, abaixo do ideal. O problema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divórcio e do novo casamento só poderá ser visto em sua verdadeira luz se for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observado do ponto de vista do Céu, tendo como pano de fundo o Jardim do Éden.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07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700808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Central no plano sagrado de Deus para o nosso mundo foi a criação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seres feitos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à sua imagem, que se multiplicassem e enchessem a terra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vivessem juntos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pureza, harmonia e felicidade.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484784"/>
            <a:ext cx="48965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Ele criou Eva do lado de Adão e a deu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ele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como sua esposa. Assim foi instituído o matrimônio. Deus, o Autor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instituição, também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foi o Oficiante do primeiro casamento. Depois de o Senhor ter revelado a Adão que Eva era verdadeiramente osso de seus ossos e carne de sua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carne, nunca poderia lhe surgir na mente dúvida de que os dois fossem uma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só carne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5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2276872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Nem deveria surgir dúvida na mente de nenhum dos dois no santo par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Deus queria que seu lar durasse para sempre.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7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052736"/>
            <a:ext cx="41764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Esses males estão não apenas destruindo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estrutura familiar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sociedade, mas a falência da família, em contrapartida, estimula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multiplica esses outros males. Os resultados em vidas distorcidas de crianças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jovens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são dolorosos. Os efeitos sobre a sociedade são desastrosos e crescentes.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22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844824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 adota, sem reserva, esse conceito do casamento e do lar, crendo que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qualquer diminuição dessa elevada visão é, na mesma medida, uma diminuição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ideal celestial.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3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340768"/>
            <a:ext cx="41764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crença de que o casamento é uma instituição divina se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baseia nas Sagradas Escrituras. Por conseguinte, todo pensamento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argumento no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intrincado campo do divórcio e novo casamento deve ser constantemente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harmonizado com aquele santo ideal revelado no Éden.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80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412776"/>
            <a:ext cx="4896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 crê na lei de Deus e também na misericórdia perdoadora de Deus.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Crê que vitória e salvação podem ser seguramente encontradas por aqueles que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transgrediram nesse assunto de divórcio e novo casamento da mesma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 que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 aqueles que falharam em quaisquer outras sagradas normas de Deus.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1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700808"/>
            <a:ext cx="4248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Nada do que é apresentado aqui tem a intenção de minimizar a misericórdia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Deus ou do seu perdão. No temor do Senhor, a Igreja estabelece aqui 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princípios e práticas que se devem aplicar nessa matéria de casamento,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divórcio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novo casamento.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77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5976" y="620688"/>
            <a:ext cx="4176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Embora o casamento tenha sido realizado primeiramente por Deus só,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sabe-se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as pessoas hoje vivem sob governos civis; portanto, o casamento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 dois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aspectos: o divino e o civil. O aspecto divino é regido pelas leis de Deus; 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civil, pelas leis do Estado.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7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23728" y="404664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harmonia com esses princípios, as seguintes declarações estabelecem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posição da Igreja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547664" y="2348880"/>
            <a:ext cx="6552728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Jesus disse: “Não o separe o homem”, Ele estabeleceu uma regra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conduta para a Igreja sob a dispensação da graça, a qual deve transcender todas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legislações civis que vão além de sua interpretação da divina lei que governa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relações de casamento.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4785" y="3014370"/>
            <a:ext cx="16049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1</a:t>
            </a:r>
            <a:endParaRPr lang="pt-BR" sz="16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4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268760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Aqui Ele dá uma norma à qual seus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seguidores devem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aderir mesmo quando as leis civis ou os costumes prevalecentes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permitam maior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liberdade. “No Sermão do Monte, Jesus declarou plenamente que não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podia haver dissolução do laço matrimonial, a não ser por infidelidade do voto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conjugal” (O Maior Discurso de Cristo, p. 63; ver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5:32; 19:9).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80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47664" y="2348880"/>
            <a:ext cx="6552728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infidelidade ao voto matrimonial geralmente tem sido considerada alusão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adultério ou fornicação.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0" y="1772816"/>
            <a:ext cx="16049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2</a:t>
            </a:r>
            <a:endParaRPr lang="pt-BR" sz="16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13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268760"/>
            <a:ext cx="47525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 entanto, a palavra do Novo Testamento usada para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fornicação inclui algumas outras irregularidades sexuais (1Co 6:9; 1Tm 1:9,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10;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1:24-27). Portanto, perversões sexuais, incluindo incesto, abuso sexual de criança e práticas homossexuais, são também reconhecidas como um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abuso das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faculdades sexuais e uma violação do plano divino no casamento.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45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35896" y="764704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Como tais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essas práticas são uma causa justa para separação e divórcio.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bem que as Escrituras permitam o divórcio pelas razões mencionadas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acima, bem como por abandono por parte do cônjuge incrédulo (1Co 7:10-15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8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908720"/>
            <a:ext cx="41764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Esses males têm se tornado mais abertos e ameaçadores para os ideais e propósitos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lar cristão. Adultério, pornografia, abuso em todas as suas formas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(inclusive abuso sexual de cônjuges, de crianças e de idosos), incesto e práticas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homossexuais e lésbicas estão entre as perversões do plano original de Deus 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ilustram a derrocada da humanidade.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44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62068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 e as pessoas envolvidas devem fazer esforços diligentes para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reconciliação, apelando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aos cônjuges que manifestem um ao outro um espírito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perdão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restauração. A igreja é instada a tratar amorável e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redentivamente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o casal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fim de auxiliar no processo de reconciliação.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47664" y="2348880"/>
            <a:ext cx="6552728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eventualidade de não se conseguir a reconciliação, o cônjuge que 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ermaneceu fiel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consorte que 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violou 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voto matrimonial tem o direito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bíblico de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obter o divórcio e também de se casar novamente.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0" y="1772816"/>
            <a:ext cx="16049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3</a:t>
            </a:r>
            <a:endParaRPr lang="pt-BR" sz="16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05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47664" y="2348880"/>
            <a:ext cx="6552728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cônjuge que violou o voto matrimonial (ver itens 1 e 2) estará sujeito à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disciplina pela igreja local 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 p. 64-70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0" y="1772816"/>
            <a:ext cx="16049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4</a:t>
            </a:r>
            <a:endParaRPr lang="pt-BR" sz="16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66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268760"/>
            <a:ext cx="4536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se arrependeu genuinamente, poderá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 posto sob censura por um tempo determinado em vez de ser removido 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rol de membros da igreja. Se não deu evidências de completo e sincero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arrependimento, deve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 removido do rol de membros.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32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988840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caso de violações que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tenham trazido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vergonha pública sobre a causa de Deus, a igreja, a fim de manter suas elevadas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normas e seu bom nome, pode remover o indivíduo da lista de membros.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80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268760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Qualquer dessas formas de disciplina deve ser aplicada pela igreja de uma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maneira que procure alcançar os dois objetivos da disciplina: corrigir e redimir.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 evangelho de Cristo, o lado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redentivo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da disciplina sempre está vinculado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transformação autêntica do pecador em uma nova criatura em Jesus Cristo.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6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47664" y="2348880"/>
            <a:ext cx="6552728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cônjuge que tenha violado o voto matrimonial e se tenha divorciado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tem o direito moral de casar-se 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outra pessoa enquanto o cônjuge 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 permaneceu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 ao voto ainda vive e permanece sem casar-se e casto.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0" y="1854704"/>
            <a:ext cx="16049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5</a:t>
            </a:r>
            <a:endParaRPr lang="pt-BR" sz="16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29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700808"/>
            <a:ext cx="4536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ele se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casar, deverá ser removido do rol de membros. A pessoa com quem se casar, se for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membro da igreja, também deverá ser removida do rol de membros.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99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47664" y="2348880"/>
            <a:ext cx="6552728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Reconhece-se que algumas vezes as relações matrimoniais se deterioram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tal ponto que é melhor para </a:t>
            </a:r>
            <a:endPara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marido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mulher que se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separem.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0" y="1854704"/>
            <a:ext cx="16049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6</a:t>
            </a:r>
            <a:endParaRPr lang="pt-BR" sz="16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60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556792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“Ora, aos casados,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ordeno, não eu, mas o Senhor, que a mulher não se separe do marido (se,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porém, ela vier a separar-se, que não se case ou que se reconcilie com seu marido);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que o marido não se aparte de sua mulher” (1Co 7:10, 11).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6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8022</TotalTime>
  <Words>5239</Words>
  <Application>Microsoft Office PowerPoint</Application>
  <PresentationFormat>Apresentação na tela (4:3)</PresentationFormat>
  <Paragraphs>353</Paragraphs>
  <Slides>122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122</vt:i4>
      </vt:variant>
    </vt:vector>
  </HeadingPairs>
  <TitlesOfParts>
    <vt:vector size="12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TEOLOGIA-MANUAL DA IGREJA 2015</dc:subject>
  <dc:creator>4TONS - Pr. Marcelo Augusto de Carvalho</dc:creator>
  <cp:keywords>www.4tons.com.br</cp:keywords>
  <dc:description>COMÉRCIO PROIBIDO. USO PESSOAL</dc:description>
  <cp:lastModifiedBy>Alana</cp:lastModifiedBy>
  <cp:revision>254</cp:revision>
  <dcterms:created xsi:type="dcterms:W3CDTF">2016-04-24T19:33:28Z</dcterms:created>
  <dcterms:modified xsi:type="dcterms:W3CDTF">2016-05-04T14:17:42Z</dcterms:modified>
</cp:coreProperties>
</file>