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A41609D-5F86-43BD-97BF-386D00CEE275}" type="datetimeFigureOut">
              <a:rPr lang="pt-BR" smtClean="0"/>
              <a:pPr/>
              <a:t>30/04/2014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28B22AA-BE5B-4A3F-B444-B00964150437}"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609D-5F86-43BD-97BF-386D00CEE275}" type="datetimeFigureOut">
              <a:rPr lang="pt-BR" smtClean="0"/>
              <a:pPr/>
              <a:t>30/04/2014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B22AA-BE5B-4A3F-B444-B00964150437}"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3059832" y="1391865"/>
            <a:ext cx="5616624" cy="4401205"/>
          </a:xfrm>
          <a:prstGeom prst="rect">
            <a:avLst/>
          </a:prstGeom>
        </p:spPr>
        <p:txBody>
          <a:bodyPr wrap="square">
            <a:spAutoFit/>
          </a:bodyPr>
          <a:lstStyle/>
          <a:p>
            <a:pPr algn="just"/>
            <a:r>
              <a:rPr lang="pt-BR" sz="2000" dirty="0" smtClean="0"/>
              <a:t>“Ora, naqueles dias, multiplicando-se o número dos </a:t>
            </a:r>
            <a:r>
              <a:rPr lang="pt-BR" sz="2000" dirty="0" err="1" smtClean="0"/>
              <a:t>discí-pulos</a:t>
            </a:r>
            <a:r>
              <a:rPr lang="pt-BR" sz="2000" dirty="0" smtClean="0"/>
              <a:t>, houve murmuração dos helenistas contra os hebreus, porque as viúvas deles estavam sendo esquecidas na </a:t>
            </a:r>
            <a:r>
              <a:rPr lang="pt-BR" sz="2000" dirty="0" err="1" smtClean="0"/>
              <a:t>distri-buição</a:t>
            </a:r>
            <a:r>
              <a:rPr lang="pt-BR" sz="2000" dirty="0" smtClean="0"/>
              <a:t> diária” (</a:t>
            </a:r>
            <a:r>
              <a:rPr lang="pt-BR" sz="2000" dirty="0" err="1" smtClean="0"/>
              <a:t>At</a:t>
            </a:r>
            <a:r>
              <a:rPr lang="pt-BR" sz="2000" dirty="0" smtClean="0"/>
              <a:t> 6:1). A igreja primitiva era constituída de muitas classes de pessoas de diferentes nacionalidades. Ao tempo do </a:t>
            </a:r>
            <a:r>
              <a:rPr lang="pt-BR" sz="2000" dirty="0" err="1" smtClean="0"/>
              <a:t>derra-mamento</a:t>
            </a:r>
            <a:r>
              <a:rPr lang="pt-BR" sz="2000" dirty="0" smtClean="0"/>
              <a:t> do Espírito Santo, no dia do Pentecostes, “estavam habitando em Jerusalém judeus, homens piedosos, vindos de todas as nações debaixo do céu” (</a:t>
            </a:r>
            <a:r>
              <a:rPr lang="pt-BR" sz="2000" dirty="0" err="1" smtClean="0"/>
              <a:t>At</a:t>
            </a:r>
            <a:r>
              <a:rPr lang="pt-BR" sz="2000" dirty="0" smtClean="0"/>
              <a:t> 2:5). Entre os que </a:t>
            </a:r>
            <a:r>
              <a:rPr lang="pt-BR" sz="2000" dirty="0" err="1" smtClean="0"/>
              <a:t>ado-tavam</a:t>
            </a:r>
            <a:r>
              <a:rPr lang="pt-BR" sz="2000" dirty="0" smtClean="0"/>
              <a:t> a fé dos hebreus, reunidos em Jerusalém, havia alguns comumente conhecidos como gregos. Entre estes e os judeus da Palestina tinha havido desde muito tempo desconfiança e mesmo antagonismo.” </a:t>
            </a:r>
            <a:endParaRPr lang="pt-B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Retângulo 3"/>
          <p:cNvSpPr/>
          <p:nvPr/>
        </p:nvSpPr>
        <p:spPr>
          <a:xfrm>
            <a:off x="2987824" y="1916832"/>
            <a:ext cx="5184576" cy="3170099"/>
          </a:xfrm>
          <a:prstGeom prst="rect">
            <a:avLst/>
          </a:prstGeom>
        </p:spPr>
        <p:txBody>
          <a:bodyPr wrap="square">
            <a:spAutoFit/>
          </a:bodyPr>
          <a:lstStyle/>
          <a:p>
            <a:pPr algn="just"/>
            <a:r>
              <a:rPr lang="pt-BR" sz="2000" dirty="0" smtClean="0"/>
              <a:t>A designação dos sete para tomarem a direção de ramos especiais da obra mostrou-se uma grande bênção para a igreja. Esses oficiais tomaram em cuidadosa consideração as necessidades individuais, bem como os interesses </a:t>
            </a:r>
            <a:r>
              <a:rPr lang="pt-BR" sz="2000" dirty="0" err="1" smtClean="0"/>
              <a:t>fi</a:t>
            </a:r>
            <a:r>
              <a:rPr lang="pt-BR" sz="2000" dirty="0" smtClean="0"/>
              <a:t> </a:t>
            </a:r>
            <a:r>
              <a:rPr lang="pt-BR" sz="2000" dirty="0" err="1" smtClean="0"/>
              <a:t>nan</a:t>
            </a:r>
            <a:r>
              <a:rPr lang="pt-BR" sz="2000" dirty="0" smtClean="0"/>
              <a:t>- </a:t>
            </a:r>
            <a:r>
              <a:rPr lang="pt-BR" sz="2000" dirty="0" err="1" smtClean="0"/>
              <a:t>ceiros</a:t>
            </a:r>
            <a:r>
              <a:rPr lang="pt-BR" sz="2000" dirty="0" smtClean="0"/>
              <a:t> gerais da igreja; e, pela sua gestão cautelosa e seu piedoso exemplo, foram, para seus colegas, um auxílio </a:t>
            </a:r>
            <a:r>
              <a:rPr lang="pt-BR" sz="2000" dirty="0" err="1" smtClean="0"/>
              <a:t>im</a:t>
            </a:r>
            <a:r>
              <a:rPr lang="pt-BR" sz="2000" dirty="0" smtClean="0"/>
              <a:t>- </a:t>
            </a:r>
            <a:r>
              <a:rPr lang="pt-BR" sz="2000" dirty="0" err="1" smtClean="0"/>
              <a:t>portante</a:t>
            </a:r>
            <a:r>
              <a:rPr lang="pt-BR" sz="2000" dirty="0" smtClean="0"/>
              <a:t> em conjugar os vários interesses da igreja em um todo unido. </a:t>
            </a:r>
            <a:endParaRPr lang="pt-B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3203848" y="620688"/>
            <a:ext cx="5328592" cy="5632311"/>
          </a:xfrm>
          <a:prstGeom prst="rect">
            <a:avLst/>
          </a:prstGeom>
        </p:spPr>
        <p:txBody>
          <a:bodyPr wrap="square">
            <a:spAutoFit/>
          </a:bodyPr>
          <a:lstStyle/>
          <a:p>
            <a:pPr algn="just"/>
            <a:r>
              <a:rPr lang="pt-BR" sz="2400" dirty="0" smtClean="0"/>
              <a:t>À igreja primitiva tinha sido confiada uma obra de constante ampliação – estabelecer centros de luz e bênção, onde quer que existissem pessoas sinceras e dispostas a se dedicarem ao serviço de Cristo. </a:t>
            </a:r>
          </a:p>
          <a:p>
            <a:pPr algn="just"/>
            <a:endParaRPr lang="pt-BR" sz="2400" smtClean="0"/>
          </a:p>
          <a:p>
            <a:pPr algn="just"/>
            <a:r>
              <a:rPr lang="pt-BR" sz="2400" smtClean="0"/>
              <a:t>A </a:t>
            </a:r>
            <a:r>
              <a:rPr lang="pt-BR" sz="2400" dirty="0" smtClean="0"/>
              <a:t>proclamação do evangelho devia abranger o mundo, e os mensageiros da cruz não poderiam esperar cumprir sua importante missão a menos que permanecessem unidos pelos laços da afinidade cristã, revelando assim ao mundo que eles eram um com Cristo em Deus. </a:t>
            </a:r>
            <a:endParaRPr lang="pt-B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3203848" y="692696"/>
            <a:ext cx="5472608" cy="5262979"/>
          </a:xfrm>
          <a:prstGeom prst="rect">
            <a:avLst/>
          </a:prstGeom>
        </p:spPr>
        <p:txBody>
          <a:bodyPr wrap="square">
            <a:spAutoFit/>
          </a:bodyPr>
          <a:lstStyle/>
          <a:p>
            <a:pPr algn="just"/>
            <a:r>
              <a:rPr lang="pt-BR" sz="2400" dirty="0" smtClean="0"/>
              <a:t>Não tinha seu divino Guia orado ao Pai: “Guarda em Teu nome que Me deste, para que eles sejam um, assim como Nós” (</a:t>
            </a:r>
            <a:r>
              <a:rPr lang="pt-BR" sz="2400" dirty="0" err="1" smtClean="0"/>
              <a:t>Jo</a:t>
            </a:r>
            <a:r>
              <a:rPr lang="pt-BR" sz="2400" dirty="0" smtClean="0"/>
              <a:t> 17:11). E não declarara Ele com respeito a Seus discípulos: “O mundo os aborreceu, porque não são do mundo”? (</a:t>
            </a:r>
            <a:r>
              <a:rPr lang="pt-BR" sz="2400" dirty="0" err="1" smtClean="0"/>
              <a:t>Jo</a:t>
            </a:r>
            <a:r>
              <a:rPr lang="pt-BR" sz="2400" dirty="0" smtClean="0"/>
              <a:t> 17:14).</a:t>
            </a:r>
          </a:p>
          <a:p>
            <a:pPr algn="just"/>
            <a:endParaRPr lang="pt-BR" sz="2400" dirty="0" smtClean="0"/>
          </a:p>
          <a:p>
            <a:pPr algn="just"/>
            <a:r>
              <a:rPr lang="pt-BR" sz="2400" dirty="0" smtClean="0"/>
              <a:t> Não pleiteara com o Pai que eles pudessem ser “perfeitos em unidade” “para que o mundo creia que Tu Me enviaste”? (</a:t>
            </a:r>
            <a:r>
              <a:rPr lang="pt-BR" sz="2400" dirty="0" err="1" smtClean="0"/>
              <a:t>Jo</a:t>
            </a:r>
            <a:r>
              <a:rPr lang="pt-BR" sz="2400" dirty="0" smtClean="0"/>
              <a:t> 17:23, 21). Sua vida e poder espirituais dependiam de íntima relação com Aquele que os havia comissionado para pregar o evangelho. </a:t>
            </a:r>
            <a:endParaRPr lang="pt-B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3059832" y="980728"/>
            <a:ext cx="5328592" cy="4893647"/>
          </a:xfrm>
          <a:prstGeom prst="rect">
            <a:avLst/>
          </a:prstGeom>
        </p:spPr>
        <p:txBody>
          <a:bodyPr wrap="square">
            <a:spAutoFit/>
          </a:bodyPr>
          <a:lstStyle/>
          <a:p>
            <a:pPr algn="just"/>
            <a:r>
              <a:rPr lang="pt-BR" sz="2400" dirty="0" smtClean="0"/>
              <a:t>Os mesmos princípios de piedade e justiça que deviam orientar os líderes entre o povo de Deus nos dias de Moisés e de Davi deviam ser igualmente seguidos por aqueles a quem foi entregue o cuidado da igreja de Deus </a:t>
            </a:r>
            <a:r>
              <a:rPr lang="pt-BR" sz="2400" dirty="0" err="1" smtClean="0"/>
              <a:t>recém-organizada</a:t>
            </a:r>
            <a:r>
              <a:rPr lang="pt-BR" sz="2400" dirty="0" smtClean="0"/>
              <a:t> na </a:t>
            </a:r>
            <a:r>
              <a:rPr lang="pt-BR" sz="2400" dirty="0" err="1" smtClean="0"/>
              <a:t>dispensação</a:t>
            </a:r>
            <a:r>
              <a:rPr lang="pt-BR" sz="2400" dirty="0" smtClean="0"/>
              <a:t> evangélica. Na obra de ordenar as coisas em todas as igrejas, e na ordenação de homens capazes para agir como oficiais, os apóstolos se orientaram pelas altas normas de governo contidas no Antigo Testamento. </a:t>
            </a:r>
            <a:endParaRPr lang="pt-B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Retângulo 2"/>
          <p:cNvSpPr/>
          <p:nvPr/>
        </p:nvSpPr>
        <p:spPr>
          <a:xfrm>
            <a:off x="3275856" y="836712"/>
            <a:ext cx="5400600" cy="5262979"/>
          </a:xfrm>
          <a:prstGeom prst="rect">
            <a:avLst/>
          </a:prstGeom>
        </p:spPr>
        <p:txBody>
          <a:bodyPr wrap="square">
            <a:spAutoFit/>
          </a:bodyPr>
          <a:lstStyle/>
          <a:p>
            <a:pPr algn="just"/>
            <a:r>
              <a:rPr lang="pt-BR" sz="2400" dirty="0" smtClean="0"/>
              <a:t>Mantiveram o princípio de que aquele que é chamado para ocupar posição de maior responsabilidade na igreja “seja irrepreensível, como despenseiro da casa de Deus, não arrogante, não irascível, não dado ao vinho, nem violento, nem cobiçoso de torpe ganância; antes, hospitaleiro, amigo do bem, sóbrio, justo, piedoso, que tenha domínio de si, apegado à palavra fiel, que é segundo a doutrina, para que seja poderoso, tanto para admoestar com a sã doutrina, como para convencer os que o </a:t>
            </a:r>
            <a:r>
              <a:rPr lang="pt-BR" sz="2400" dirty="0" err="1" smtClean="0"/>
              <a:t>contradizentes</a:t>
            </a:r>
            <a:r>
              <a:rPr lang="pt-BR" sz="2400" dirty="0" smtClean="0"/>
              <a:t>” (</a:t>
            </a:r>
            <a:r>
              <a:rPr lang="pt-BR" sz="2400" dirty="0" err="1" smtClean="0"/>
              <a:t>Tt</a:t>
            </a:r>
            <a:r>
              <a:rPr lang="pt-BR" sz="2400" dirty="0" smtClean="0"/>
              <a:t> 1:7-9). </a:t>
            </a:r>
            <a:endParaRPr lang="pt-B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Retângulo 3"/>
          <p:cNvSpPr/>
          <p:nvPr/>
        </p:nvSpPr>
        <p:spPr>
          <a:xfrm>
            <a:off x="2915816" y="1443841"/>
            <a:ext cx="5904656" cy="4093428"/>
          </a:xfrm>
          <a:prstGeom prst="rect">
            <a:avLst/>
          </a:prstGeom>
        </p:spPr>
        <p:txBody>
          <a:bodyPr wrap="square">
            <a:spAutoFit/>
          </a:bodyPr>
          <a:lstStyle/>
          <a:p>
            <a:pPr algn="just"/>
            <a:r>
              <a:rPr lang="pt-BR" sz="2000" dirty="0" smtClean="0"/>
              <a:t>“Porque Deus não é Deus de confusão, senão de paz, como em todas as igrejas dos santos” (1Co 14:33). Ele requer que o método e a ordem sejam observados na administração dos negócios da igreja hoje, não menos do que o foram nos tempos antigos. </a:t>
            </a:r>
          </a:p>
          <a:p>
            <a:pPr algn="just"/>
            <a:endParaRPr lang="pt-BR" sz="2000" dirty="0" smtClean="0"/>
          </a:p>
          <a:p>
            <a:pPr algn="just"/>
            <a:r>
              <a:rPr lang="pt-BR" sz="2000" dirty="0" smtClean="0"/>
              <a:t>Deseja que Sua obra seja levada avante com proficiência e exatidão, de modo que possa pôr sobre ela o selo de Sua aprovação. Cristão deve estar em união com cristão, igreja com igreja, cooperando o agente humano com o divino, achando-se cada agência subordinada ao Espírito Santo, e tudo em harmonia para dar ao mundo as boas-novas da graça de Deus. </a:t>
            </a:r>
            <a:endParaRPr lang="pt-BR" sz="2000"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693</Words>
  <Application>Microsoft Office PowerPoint</Application>
  <PresentationFormat>Apresentação na tela (4:3)</PresentationFormat>
  <Paragraphs>13</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Tema do Office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GUIA DO DIACONATO</dc:subject>
  <dc:creator>4TONS - Pr. Marcelo Augusto de Carvalho</dc:creator>
  <cp:keywords>www.4tons.com.br</cp:keywords>
  <dc:description>COMÉRCIO PROIBIDO. USO PESSOAL</dc:description>
  <cp:lastModifiedBy>selma.luz</cp:lastModifiedBy>
  <cp:revision>6</cp:revision>
  <dcterms:created xsi:type="dcterms:W3CDTF">2013-11-06T13:17:33Z</dcterms:created>
  <dcterms:modified xsi:type="dcterms:W3CDTF">2014-04-30T11:29:52Z</dcterms:modified>
  <cp:category>TEOLOGIA</cp:category>
</cp:coreProperties>
</file>