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4"/>
  </p:handoutMasterIdLst>
  <p:sldIdLst>
    <p:sldId id="272" r:id="rId2"/>
    <p:sldId id="273"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4" r:id="rId18"/>
    <p:sldId id="270" r:id="rId19"/>
    <p:sldId id="271" r:id="rId20"/>
    <p:sldId id="275" r:id="rId21"/>
    <p:sldId id="276" r:id="rId22"/>
    <p:sldId id="277" r:id="rId23"/>
  </p:sldIdLst>
  <p:sldSz cx="9144000" cy="6858000" type="screen4x3"/>
  <p:notesSz cx="7010400" cy="92964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pt-BR"/>
          </a:p>
        </p:txBody>
      </p:sp>
      <p:sp>
        <p:nvSpPr>
          <p:cNvPr id="3" name="Espaço Reservado para Data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320946D-C4D0-417B-8331-CB68A924BF28}" type="datetimeFigureOut">
              <a:rPr lang="pt-BR" smtClean="0"/>
              <a:pPr/>
              <a:t>10/04/2014</a:t>
            </a:fld>
            <a:endParaRPr lang="pt-BR"/>
          </a:p>
        </p:txBody>
      </p:sp>
      <p:sp>
        <p:nvSpPr>
          <p:cNvPr id="4" name="Espaço Reservado para Rodapé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06CD595-1F06-4050-93CD-3C2324BAB03C}" type="slidenum">
              <a:rPr lang="pt-BR" smtClean="0"/>
              <a:pPr/>
              <a:t>‹nº›</a:t>
            </a:fld>
            <a:endParaRPr lang="pt-BR"/>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27B65EF-E5AB-4CAF-9BE9-D5D94E1C4A77}" type="datetimeFigureOut">
              <a:rPr lang="pt-BR" smtClean="0"/>
              <a:pPr/>
              <a:t>10/04/2014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C7384C7-81D4-4E3A-9D0F-1793E2E6A537}"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27B65EF-E5AB-4CAF-9BE9-D5D94E1C4A77}" type="datetimeFigureOut">
              <a:rPr lang="pt-BR" smtClean="0"/>
              <a:pPr/>
              <a:t>10/04/2014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C7384C7-81D4-4E3A-9D0F-1793E2E6A537}"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27B65EF-E5AB-4CAF-9BE9-D5D94E1C4A77}" type="datetimeFigureOut">
              <a:rPr lang="pt-BR" smtClean="0"/>
              <a:pPr/>
              <a:t>10/04/2014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C7384C7-81D4-4E3A-9D0F-1793E2E6A537}"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27B65EF-E5AB-4CAF-9BE9-D5D94E1C4A77}" type="datetimeFigureOut">
              <a:rPr lang="pt-BR" smtClean="0"/>
              <a:pPr/>
              <a:t>10/04/2014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C7384C7-81D4-4E3A-9D0F-1793E2E6A537}"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F27B65EF-E5AB-4CAF-9BE9-D5D94E1C4A77}" type="datetimeFigureOut">
              <a:rPr lang="pt-BR" smtClean="0"/>
              <a:pPr/>
              <a:t>10/04/2014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C7384C7-81D4-4E3A-9D0F-1793E2E6A537}"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27B65EF-E5AB-4CAF-9BE9-D5D94E1C4A77}" type="datetimeFigureOut">
              <a:rPr lang="pt-BR" smtClean="0"/>
              <a:pPr/>
              <a:t>10/04/2014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C7384C7-81D4-4E3A-9D0F-1793E2E6A537}"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27B65EF-E5AB-4CAF-9BE9-D5D94E1C4A77}" type="datetimeFigureOut">
              <a:rPr lang="pt-BR" smtClean="0"/>
              <a:pPr/>
              <a:t>10/04/2014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C7384C7-81D4-4E3A-9D0F-1793E2E6A537}"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F27B65EF-E5AB-4CAF-9BE9-D5D94E1C4A77}" type="datetimeFigureOut">
              <a:rPr lang="pt-BR" smtClean="0"/>
              <a:pPr/>
              <a:t>10/04/2014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C7384C7-81D4-4E3A-9D0F-1793E2E6A537}"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65EF-E5AB-4CAF-9BE9-D5D94E1C4A77}" type="datetimeFigureOut">
              <a:rPr lang="pt-BR" smtClean="0"/>
              <a:pPr/>
              <a:t>10/04/2014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C7384C7-81D4-4E3A-9D0F-1793E2E6A537}"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F27B65EF-E5AB-4CAF-9BE9-D5D94E1C4A77}" type="datetimeFigureOut">
              <a:rPr lang="pt-BR" smtClean="0"/>
              <a:pPr/>
              <a:t>10/04/2014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C7384C7-81D4-4E3A-9D0F-1793E2E6A537}"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F27B65EF-E5AB-4CAF-9BE9-D5D94E1C4A77}" type="datetimeFigureOut">
              <a:rPr lang="pt-BR" smtClean="0"/>
              <a:pPr/>
              <a:t>10/04/2014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C7384C7-81D4-4E3A-9D0F-1793E2E6A537}"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B65EF-E5AB-4CAF-9BE9-D5D94E1C4A77}" type="datetimeFigureOut">
              <a:rPr lang="pt-BR" smtClean="0"/>
              <a:pPr/>
              <a:t>10/04/2014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7384C7-81D4-4E3A-9D0F-1793E2E6A537}"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3059832" y="980728"/>
            <a:ext cx="5832648" cy="5170646"/>
          </a:xfrm>
          <a:prstGeom prst="rect">
            <a:avLst/>
          </a:prstGeom>
        </p:spPr>
        <p:txBody>
          <a:bodyPr wrap="square">
            <a:spAutoFit/>
          </a:bodyPr>
          <a:lstStyle/>
          <a:p>
            <a:pPr algn="just"/>
            <a:r>
              <a:rPr lang="pt-BR" sz="2200" dirty="0" smtClean="0"/>
              <a:t>As reuniões da Comissão de Diáconos e da Comissão de Diaconisas poderão ser também uma excelente oportunidade para avaliar e identificar as necessidades dos membros e das famílias da igreja, a fim de que sejam atendidas.</a:t>
            </a:r>
          </a:p>
          <a:p>
            <a:pPr algn="just"/>
            <a:endParaRPr lang="pt-BR" sz="2200" dirty="0" smtClean="0"/>
          </a:p>
          <a:p>
            <a:pPr algn="just"/>
            <a:r>
              <a:rPr lang="pt-BR" sz="2200" dirty="0" smtClean="0"/>
              <a:t>Poderá ser também um momento adequado para a oração e preparo para o trabalho. Nas igrejas em que haja grande número de diáconos e diaconisas, pode ser apropriado que as reuniões sejam mensais. </a:t>
            </a:r>
          </a:p>
          <a:p>
            <a:pPr algn="just"/>
            <a:endParaRPr lang="pt-BR" sz="2200" dirty="0" smtClean="0"/>
          </a:p>
          <a:p>
            <a:pPr algn="just"/>
            <a:r>
              <a:rPr lang="pt-BR" sz="2200" dirty="0" smtClean="0"/>
              <a:t>Em igrejas menores, podem acontecer a cada dois ou três meses, ou em outros períodos que possibilitem o bom andamento das atividades. </a:t>
            </a:r>
            <a:endParaRPr lang="pt-BR" sz="2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915816" y="1556792"/>
            <a:ext cx="5904656" cy="3785652"/>
          </a:xfrm>
          <a:prstGeom prst="rect">
            <a:avLst/>
          </a:prstGeom>
        </p:spPr>
        <p:txBody>
          <a:bodyPr wrap="square">
            <a:spAutoFit/>
          </a:bodyPr>
          <a:lstStyle/>
          <a:p>
            <a:pPr algn="just"/>
            <a:r>
              <a:rPr lang="pt-BR" sz="2000" dirty="0" smtClean="0"/>
              <a:t>A agenda para cada reunião da Comissão de Diáconos e da Comissão de Diaconisas deverá conter os seguintes itens: </a:t>
            </a:r>
          </a:p>
          <a:p>
            <a:pPr algn="just"/>
            <a:endParaRPr lang="pt-BR" sz="2000" dirty="0" smtClean="0"/>
          </a:p>
          <a:p>
            <a:pPr algn="just"/>
            <a:endParaRPr lang="pt-BR" sz="2000" dirty="0" smtClean="0"/>
          </a:p>
          <a:p>
            <a:pPr marL="457200" indent="-457200" algn="just">
              <a:buAutoNum type="arabicPeriod"/>
            </a:pPr>
            <a:r>
              <a:rPr lang="pt-BR" sz="2000" b="1" dirty="0" smtClean="0"/>
              <a:t>Abertura com um devocional ou leitura de uma passagem bíblica. </a:t>
            </a:r>
          </a:p>
          <a:p>
            <a:pPr marL="457200" indent="-457200" algn="just"/>
            <a:endParaRPr lang="pt-BR" sz="2000" b="1" dirty="0" smtClean="0"/>
          </a:p>
          <a:p>
            <a:pPr marL="457200" indent="-457200" algn="just"/>
            <a:r>
              <a:rPr lang="pt-BR" sz="2000" b="1" dirty="0" smtClean="0"/>
              <a:t>2.     Momentos de oração.</a:t>
            </a:r>
          </a:p>
          <a:p>
            <a:pPr marL="457200" indent="-457200" algn="just"/>
            <a:endParaRPr lang="pt-BR" sz="2000" b="1" dirty="0" smtClean="0"/>
          </a:p>
          <a:p>
            <a:pPr marL="457200" indent="-457200" algn="just"/>
            <a:r>
              <a:rPr lang="pt-BR" sz="2000" b="1" dirty="0" smtClean="0"/>
              <a:t>3.     Breve relatório do andamento das atividades.</a:t>
            </a:r>
          </a:p>
          <a:p>
            <a:pPr marL="457200" indent="-457200" algn="just"/>
            <a:endParaRPr lang="pt-BR" sz="2000" b="1"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Retângulo 3"/>
          <p:cNvSpPr/>
          <p:nvPr/>
        </p:nvSpPr>
        <p:spPr>
          <a:xfrm>
            <a:off x="2987824" y="908720"/>
            <a:ext cx="5904656" cy="5016758"/>
          </a:xfrm>
          <a:prstGeom prst="rect">
            <a:avLst/>
          </a:prstGeom>
        </p:spPr>
        <p:txBody>
          <a:bodyPr wrap="square">
            <a:spAutoFit/>
          </a:bodyPr>
          <a:lstStyle/>
          <a:p>
            <a:pPr marL="457200" indent="-457200" algn="just"/>
            <a:r>
              <a:rPr lang="pt-BR" sz="2000" b="1" dirty="0" smtClean="0"/>
              <a:t>4.  Planejamento das atividades para o período seguinte:  </a:t>
            </a:r>
          </a:p>
          <a:p>
            <a:pPr marL="457200" indent="-457200" algn="just">
              <a:buAutoNum type="alphaLcParenR"/>
            </a:pPr>
            <a:r>
              <a:rPr lang="pt-BR" sz="2000" dirty="0" smtClean="0"/>
              <a:t>Escala para atuação nos cultos: recepção, preparativos, ordem, coleta dos dízimos e ofertas, cerimônia da comunhão, batismos, etc. </a:t>
            </a:r>
          </a:p>
          <a:p>
            <a:pPr marL="457200" indent="-457200" algn="just">
              <a:buAutoNum type="alphaLcParenR"/>
            </a:pPr>
            <a:r>
              <a:rPr lang="pt-BR" sz="2000" dirty="0" smtClean="0"/>
              <a:t>b) Planejamento da visitação: relação das famílias a serem visitadas e distribuição dos endereços entre os diáconos e diaconisas. </a:t>
            </a:r>
            <a:r>
              <a:rPr lang="pt-BR" sz="2000" b="1" dirty="0" smtClean="0"/>
              <a:t> </a:t>
            </a:r>
            <a:endParaRPr lang="pt-BR" sz="2000" dirty="0" smtClean="0"/>
          </a:p>
          <a:p>
            <a:pPr algn="just"/>
            <a:endParaRPr lang="pt-BR" sz="2000" b="1" dirty="0" smtClean="0"/>
          </a:p>
          <a:p>
            <a:pPr algn="just"/>
            <a:r>
              <a:rPr lang="pt-BR" sz="2000" b="1" dirty="0" smtClean="0"/>
              <a:t>5. Limpeza e cuidados gerais das dependências do templo. </a:t>
            </a:r>
          </a:p>
          <a:p>
            <a:pPr algn="just"/>
            <a:endParaRPr lang="pt-BR" sz="2000" b="1" dirty="0" smtClean="0"/>
          </a:p>
          <a:p>
            <a:pPr algn="just"/>
            <a:r>
              <a:rPr lang="pt-BR" sz="2000" b="1" dirty="0" smtClean="0"/>
              <a:t> 6. Outros itens importantes. </a:t>
            </a:r>
          </a:p>
          <a:p>
            <a:pPr algn="just"/>
            <a:endParaRPr lang="pt-BR" sz="2000" b="1" dirty="0" smtClean="0"/>
          </a:p>
          <a:p>
            <a:pPr algn="just"/>
            <a:r>
              <a:rPr lang="pt-BR" sz="2000" b="1" dirty="0" smtClean="0"/>
              <a:t>7. Encerramento com oração. Essas reuniões realizadas e conduzidas </a:t>
            </a:r>
            <a:endParaRPr lang="pt-BR" sz="20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915816" y="2060848"/>
            <a:ext cx="5760640" cy="2677656"/>
          </a:xfrm>
          <a:prstGeom prst="rect">
            <a:avLst/>
          </a:prstGeom>
        </p:spPr>
        <p:txBody>
          <a:bodyPr wrap="square">
            <a:spAutoFit/>
          </a:bodyPr>
          <a:lstStyle/>
          <a:p>
            <a:pPr algn="just"/>
            <a:r>
              <a:rPr lang="pt-BR" sz="2400" dirty="0" smtClean="0"/>
              <a:t>Após cada reunião, é importante que uma ata com as informações solicitadas pela secretaria da igreja seja entregue ao(à) secretário(a). Essas informações, juntamente com as de outras áreas da igreja, são enviadas para as organizações superiores da igreja. </a:t>
            </a:r>
            <a:endParaRPr lang="pt-B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987824" y="404664"/>
            <a:ext cx="5976664" cy="5509200"/>
          </a:xfrm>
          <a:prstGeom prst="rect">
            <a:avLst/>
          </a:prstGeom>
        </p:spPr>
        <p:txBody>
          <a:bodyPr wrap="square">
            <a:spAutoFit/>
          </a:bodyPr>
          <a:lstStyle/>
          <a:p>
            <a:pPr algn="ctr"/>
            <a:r>
              <a:rPr lang="pt-BR" sz="2200" b="1" dirty="0" smtClean="0"/>
              <a:t>       A equipe: diáconos, diaconisas, anciãos e pastor</a:t>
            </a:r>
          </a:p>
          <a:p>
            <a:pPr algn="just"/>
            <a:endParaRPr lang="pt-BR" sz="2200" b="1" dirty="0" smtClean="0"/>
          </a:p>
          <a:p>
            <a:pPr algn="just"/>
            <a:r>
              <a:rPr lang="pt-BR" sz="2200" dirty="0" smtClean="0"/>
              <a:t>O motivo da escolha dos sete servidores na igreja de Jerusalém foi diminuir a sobrecarga daqueles que deveriam se dedicar mais “à oração e ao ministério da Palavra” (</a:t>
            </a:r>
            <a:r>
              <a:rPr lang="pt-BR" sz="2200" dirty="0" err="1" smtClean="0"/>
              <a:t>At</a:t>
            </a:r>
            <a:r>
              <a:rPr lang="pt-BR" sz="2200" dirty="0" smtClean="0"/>
              <a:t> 6:4). Posteriormente, com a inclusão de mulheres no diaconato, o mesmo princípio também se aplica a elas, ou seja, fazer seu trabalho com o objetivo de permitir que os ministros da Palavra se dediquem ao seu ministério. </a:t>
            </a:r>
            <a:r>
              <a:rPr lang="pt-BR" sz="2200" b="1" dirty="0" smtClean="0"/>
              <a:t> </a:t>
            </a:r>
          </a:p>
          <a:p>
            <a:pPr algn="just"/>
            <a:endParaRPr lang="pt-BR" sz="2200" b="1" dirty="0" smtClean="0"/>
          </a:p>
          <a:p>
            <a:pPr algn="just"/>
            <a:r>
              <a:rPr lang="pt-BR" sz="2200" dirty="0" smtClean="0"/>
              <a:t>Assim, pastor, anciãos, diáconos e diaconisas se completam mutuamente no atendimento às necessidades da congregação. </a:t>
            </a:r>
            <a:endParaRPr lang="pt-BR" sz="2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3491880" y="1412776"/>
            <a:ext cx="4968552" cy="369332"/>
          </a:xfrm>
          <a:prstGeom prst="rect">
            <a:avLst/>
          </a:prstGeom>
        </p:spPr>
        <p:txBody>
          <a:bodyPr wrap="square">
            <a:spAutoFit/>
          </a:bodyPr>
          <a:lstStyle/>
          <a:p>
            <a:r>
              <a:rPr lang="pt-BR" b="1" dirty="0" smtClean="0"/>
              <a:t>Atividades da reunião de diáconos e diaconisas </a:t>
            </a:r>
            <a:endParaRPr lang="pt-BR" dirty="0"/>
          </a:p>
        </p:txBody>
      </p:sp>
      <p:graphicFrame>
        <p:nvGraphicFramePr>
          <p:cNvPr id="5" name="Tabela 4"/>
          <p:cNvGraphicFramePr>
            <a:graphicFrameLocks noGrp="1"/>
          </p:cNvGraphicFramePr>
          <p:nvPr/>
        </p:nvGraphicFramePr>
        <p:xfrm>
          <a:off x="3131840" y="2780928"/>
          <a:ext cx="5616624" cy="2062480"/>
        </p:xfrm>
        <a:graphic>
          <a:graphicData uri="http://schemas.openxmlformats.org/drawingml/2006/table">
            <a:tbl>
              <a:tblPr firstRow="1" bandRow="1">
                <a:tableStyleId>{5940675A-B579-460E-94D1-54222C63F5DA}</a:tableStyleId>
              </a:tblPr>
              <a:tblGrid>
                <a:gridCol w="1584176"/>
                <a:gridCol w="1512168"/>
                <a:gridCol w="1224136"/>
                <a:gridCol w="1296144"/>
              </a:tblGrid>
              <a:tr h="370840">
                <a:tc>
                  <a:txBody>
                    <a:bodyPr/>
                    <a:lstStyle/>
                    <a:p>
                      <a:r>
                        <a:rPr lang="pt-BR" sz="1600" b="1" kern="1200" baseline="0" dirty="0" smtClean="0">
                          <a:solidFill>
                            <a:schemeClr val="tx1"/>
                          </a:solidFill>
                          <a:latin typeface="+mn-lt"/>
                          <a:ea typeface="+mn-ea"/>
                          <a:cs typeface="+mn-cs"/>
                        </a:rPr>
                        <a:t>Metas (O quê?)</a:t>
                      </a:r>
                      <a:endParaRPr lang="pt-BR" sz="1600" b="1" dirty="0"/>
                    </a:p>
                  </a:txBody>
                  <a:tcPr/>
                </a:tc>
                <a:tc>
                  <a:txBody>
                    <a:bodyPr/>
                    <a:lstStyle/>
                    <a:p>
                      <a:r>
                        <a:rPr lang="pt-BR" sz="1600" b="1" kern="1200" baseline="0" dirty="0" smtClean="0">
                          <a:solidFill>
                            <a:schemeClr val="tx1"/>
                          </a:solidFill>
                          <a:latin typeface="+mn-lt"/>
                          <a:ea typeface="+mn-ea"/>
                          <a:cs typeface="+mn-cs"/>
                        </a:rPr>
                        <a:t>Como e quem? </a:t>
                      </a:r>
                      <a:endParaRPr lang="pt-BR" sz="1600" b="1" dirty="0"/>
                    </a:p>
                  </a:txBody>
                  <a:tcPr/>
                </a:tc>
                <a:tc>
                  <a:txBody>
                    <a:bodyPr/>
                    <a:lstStyle/>
                    <a:p>
                      <a:r>
                        <a:rPr lang="pt-BR" sz="1600" b="1" kern="1200" baseline="0" dirty="0" smtClean="0">
                          <a:solidFill>
                            <a:schemeClr val="tx1"/>
                          </a:solidFill>
                          <a:latin typeface="+mn-lt"/>
                          <a:ea typeface="+mn-ea"/>
                          <a:cs typeface="+mn-cs"/>
                        </a:rPr>
                        <a:t>Orçamento </a:t>
                      </a:r>
                      <a:endParaRPr lang="pt-BR" sz="1600" b="1" dirty="0"/>
                    </a:p>
                  </a:txBody>
                  <a:tcPr/>
                </a:tc>
                <a:tc>
                  <a:txBody>
                    <a:bodyPr/>
                    <a:lstStyle/>
                    <a:p>
                      <a:r>
                        <a:rPr lang="pt-BR" sz="1600" b="1" kern="1200" baseline="0" dirty="0" smtClean="0">
                          <a:solidFill>
                            <a:schemeClr val="tx1"/>
                          </a:solidFill>
                          <a:latin typeface="+mn-lt"/>
                          <a:ea typeface="+mn-ea"/>
                          <a:cs typeface="+mn-cs"/>
                        </a:rPr>
                        <a:t>Quando? (data) </a:t>
                      </a:r>
                      <a:endParaRPr lang="pt-BR" sz="1600" b="1" dirty="0"/>
                    </a:p>
                  </a:txBody>
                  <a:tcPr/>
                </a:tc>
              </a:tr>
              <a:tr h="370840">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r>
              <a:tr h="370840">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r>
              <a:tr h="370840">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r>
              <a:tr h="370840">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dirty="0"/>
                    </a:p>
                  </a:txBody>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graphicFrame>
        <p:nvGraphicFramePr>
          <p:cNvPr id="9" name="Tabela 8"/>
          <p:cNvGraphicFramePr>
            <a:graphicFrameLocks noGrp="1"/>
          </p:cNvGraphicFramePr>
          <p:nvPr/>
        </p:nvGraphicFramePr>
        <p:xfrm>
          <a:off x="3275856" y="1397000"/>
          <a:ext cx="4896544" cy="2966720"/>
        </p:xfrm>
        <a:graphic>
          <a:graphicData uri="http://schemas.openxmlformats.org/drawingml/2006/table">
            <a:tbl>
              <a:tblPr firstRow="1" bandRow="1">
                <a:tableStyleId>{5940675A-B579-460E-94D1-54222C63F5DA}</a:tableStyleId>
              </a:tblPr>
              <a:tblGrid>
                <a:gridCol w="1224136"/>
                <a:gridCol w="1224136"/>
                <a:gridCol w="1224136"/>
                <a:gridCol w="1224136"/>
              </a:tblGrid>
              <a:tr h="370840">
                <a:tc>
                  <a:txBody>
                    <a:bodyPr/>
                    <a:lstStyle/>
                    <a:p>
                      <a:pPr algn="ctr"/>
                      <a:r>
                        <a:rPr lang="pt-BR" dirty="0" smtClean="0"/>
                        <a:t>Data</a:t>
                      </a:r>
                      <a:endParaRPr lang="pt-BR" dirty="0"/>
                    </a:p>
                  </a:txBody>
                  <a:tcPr/>
                </a:tc>
                <a:tc>
                  <a:txBody>
                    <a:bodyPr/>
                    <a:lstStyle/>
                    <a:p>
                      <a:pPr algn="ctr"/>
                      <a:r>
                        <a:rPr lang="pt-BR" dirty="0" smtClean="0"/>
                        <a:t>Diáconos</a:t>
                      </a:r>
                      <a:endParaRPr lang="pt-BR" dirty="0"/>
                    </a:p>
                  </a:txBody>
                  <a:tcPr/>
                </a:tc>
                <a:tc>
                  <a:txBody>
                    <a:bodyPr/>
                    <a:lstStyle/>
                    <a:p>
                      <a:pPr algn="ctr"/>
                      <a:r>
                        <a:rPr lang="pt-BR" dirty="0" smtClean="0"/>
                        <a:t>Data</a:t>
                      </a:r>
                      <a:endParaRPr lang="pt-BR" dirty="0"/>
                    </a:p>
                  </a:txBody>
                  <a:tcPr/>
                </a:tc>
                <a:tc>
                  <a:txBody>
                    <a:bodyPr/>
                    <a:lstStyle/>
                    <a:p>
                      <a:pPr algn="ctr"/>
                      <a:r>
                        <a:rPr lang="pt-BR" dirty="0" smtClean="0"/>
                        <a:t>Diaconisas</a:t>
                      </a:r>
                      <a:endParaRPr lang="pt-BR" dirty="0"/>
                    </a:p>
                  </a:txBody>
                  <a:tcPr/>
                </a:tc>
              </a:tr>
              <a:tr h="370840">
                <a:tc>
                  <a:txBody>
                    <a:bodyPr/>
                    <a:lstStyle/>
                    <a:p>
                      <a:endParaRPr lang="pt-BR"/>
                    </a:p>
                  </a:txBody>
                  <a:tcPr/>
                </a:tc>
                <a:tc>
                  <a:txBody>
                    <a:bodyPr/>
                    <a:lstStyle/>
                    <a:p>
                      <a:endParaRPr lang="pt-BR" dirty="0"/>
                    </a:p>
                  </a:txBody>
                  <a:tcPr/>
                </a:tc>
                <a:tc>
                  <a:txBody>
                    <a:bodyPr/>
                    <a:lstStyle/>
                    <a:p>
                      <a:endParaRPr lang="pt-BR" dirty="0"/>
                    </a:p>
                  </a:txBody>
                  <a:tcPr/>
                </a:tc>
                <a:tc>
                  <a:txBody>
                    <a:bodyPr/>
                    <a:lstStyle/>
                    <a:p>
                      <a:endParaRPr lang="pt-BR" dirty="0"/>
                    </a:p>
                  </a:txBody>
                  <a:tcPr/>
                </a:tc>
              </a:tr>
              <a:tr h="370840">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r>
              <a:tr h="370840">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r>
              <a:tr h="370840">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r>
              <a:tr h="370840">
                <a:tc>
                  <a:txBody>
                    <a:bodyPr/>
                    <a:lstStyle/>
                    <a:p>
                      <a:endParaRPr lang="pt-BR"/>
                    </a:p>
                  </a:txBody>
                  <a:tcPr/>
                </a:tc>
                <a:tc>
                  <a:txBody>
                    <a:bodyPr/>
                    <a:lstStyle/>
                    <a:p>
                      <a:endParaRPr lang="pt-BR" dirty="0"/>
                    </a:p>
                  </a:txBody>
                  <a:tcPr/>
                </a:tc>
                <a:tc>
                  <a:txBody>
                    <a:bodyPr/>
                    <a:lstStyle/>
                    <a:p>
                      <a:endParaRPr lang="pt-BR"/>
                    </a:p>
                  </a:txBody>
                  <a:tcPr/>
                </a:tc>
                <a:tc>
                  <a:txBody>
                    <a:bodyPr/>
                    <a:lstStyle/>
                    <a:p>
                      <a:endParaRPr lang="pt-BR"/>
                    </a:p>
                  </a:txBody>
                  <a:tcPr/>
                </a:tc>
              </a:tr>
              <a:tr h="370840">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r>
              <a:tr h="370840">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dirty="0"/>
                    </a:p>
                  </a:txBody>
                  <a:tcPr/>
                </a:tc>
              </a:tr>
            </a:tbl>
          </a:graphicData>
        </a:graphic>
      </p:graphicFrame>
      <p:sp>
        <p:nvSpPr>
          <p:cNvPr id="10" name="Retângulo 9"/>
          <p:cNvSpPr/>
          <p:nvPr/>
        </p:nvSpPr>
        <p:spPr>
          <a:xfrm>
            <a:off x="4211960" y="764704"/>
            <a:ext cx="3223511" cy="369332"/>
          </a:xfrm>
          <a:prstGeom prst="rect">
            <a:avLst/>
          </a:prstGeom>
        </p:spPr>
        <p:txBody>
          <a:bodyPr wrap="none">
            <a:spAutoFit/>
          </a:bodyPr>
          <a:lstStyle/>
          <a:p>
            <a:r>
              <a:rPr lang="pt-BR" b="1" dirty="0" smtClean="0"/>
              <a:t>Escala de diáconos e diaconisas </a:t>
            </a:r>
            <a:endParaRPr lang="pt-BR" dirty="0"/>
          </a:p>
        </p:txBody>
      </p:sp>
      <p:sp>
        <p:nvSpPr>
          <p:cNvPr id="11" name="Retângulo 10"/>
          <p:cNvSpPr/>
          <p:nvPr/>
        </p:nvSpPr>
        <p:spPr>
          <a:xfrm>
            <a:off x="2411760" y="4869160"/>
            <a:ext cx="6264696" cy="1477328"/>
          </a:xfrm>
          <a:prstGeom prst="rect">
            <a:avLst/>
          </a:prstGeom>
        </p:spPr>
        <p:txBody>
          <a:bodyPr wrap="square">
            <a:spAutoFit/>
          </a:bodyPr>
          <a:lstStyle/>
          <a:p>
            <a:r>
              <a:rPr lang="pt-BR" b="1" dirty="0" smtClean="0"/>
              <a:t>Programas especiais: quem atenderá? </a:t>
            </a:r>
          </a:p>
          <a:p>
            <a:r>
              <a:rPr lang="pt-BR" b="1" dirty="0" smtClean="0"/>
              <a:t>1. ___________________________________________________ 2. ___________________________________________________ 3. ___________________________________________________ 4. ___________________________________________________ </a:t>
            </a:r>
            <a:endParaRPr lang="pt-B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10" name="Retângulo 9"/>
          <p:cNvSpPr/>
          <p:nvPr/>
        </p:nvSpPr>
        <p:spPr>
          <a:xfrm>
            <a:off x="4211960" y="764704"/>
            <a:ext cx="184731" cy="369332"/>
          </a:xfrm>
          <a:prstGeom prst="rect">
            <a:avLst/>
          </a:prstGeom>
        </p:spPr>
        <p:txBody>
          <a:bodyPr wrap="none">
            <a:spAutoFit/>
          </a:bodyPr>
          <a:lstStyle/>
          <a:p>
            <a:endParaRPr lang="pt-BR" dirty="0"/>
          </a:p>
        </p:txBody>
      </p:sp>
      <p:sp>
        <p:nvSpPr>
          <p:cNvPr id="11" name="Retângulo 10"/>
          <p:cNvSpPr/>
          <p:nvPr/>
        </p:nvSpPr>
        <p:spPr>
          <a:xfrm>
            <a:off x="2771800" y="2610778"/>
            <a:ext cx="6264696" cy="1754326"/>
          </a:xfrm>
          <a:prstGeom prst="rect">
            <a:avLst/>
          </a:prstGeom>
        </p:spPr>
        <p:txBody>
          <a:bodyPr wrap="square">
            <a:spAutoFit/>
          </a:bodyPr>
          <a:lstStyle/>
          <a:p>
            <a:r>
              <a:rPr lang="pt-BR" b="1" dirty="0" smtClean="0"/>
              <a:t>Programas especiais: quem atenderá? </a:t>
            </a:r>
            <a:endParaRPr lang="pt-BR" b="1" dirty="0" smtClean="0"/>
          </a:p>
          <a:p>
            <a:endParaRPr lang="pt-BR" b="1" dirty="0" smtClean="0"/>
          </a:p>
          <a:p>
            <a:r>
              <a:rPr lang="pt-BR" b="1" dirty="0" smtClean="0"/>
              <a:t>1. ___________________________________________________ 2. ___________________________________________________ 3. ___________________________________________________ 4. ___________________________________________________ </a:t>
            </a:r>
            <a:endParaRPr lang="pt-B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448</Words>
  <Application>Microsoft Office PowerPoint</Application>
  <PresentationFormat>Apresentação na tela (4:3)</PresentationFormat>
  <Paragraphs>43</Paragraphs>
  <Slides>22</Slides>
  <Notes>0</Notes>
  <HiddenSlides>0</HiddenSlides>
  <MMClips>0</MMClips>
  <ScaleCrop>false</ScaleCrop>
  <HeadingPairs>
    <vt:vector size="4" baseType="variant">
      <vt:variant>
        <vt:lpstr>Tema</vt:lpstr>
      </vt:variant>
      <vt:variant>
        <vt:i4>1</vt:i4>
      </vt:variant>
      <vt:variant>
        <vt:lpstr>Títulos de slides</vt:lpstr>
      </vt:variant>
      <vt:variant>
        <vt:i4>22</vt:i4>
      </vt:variant>
    </vt:vector>
  </HeadingPairs>
  <TitlesOfParts>
    <vt:vector size="23"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GUIA DO DIACONATO</dc:subject>
  <dc:creator>4TONS - Pr. Marcelo Augusto de Carvalho</dc:creator>
  <cp:keywords>www.4tons.com.br</cp:keywords>
  <dc:description>COMÉRCIO PROIBIDO. USO PESSOAL</dc:description>
  <cp:lastModifiedBy>selma.luz</cp:lastModifiedBy>
  <cp:revision>17</cp:revision>
  <dcterms:created xsi:type="dcterms:W3CDTF">2014-03-10T12:32:44Z</dcterms:created>
  <dcterms:modified xsi:type="dcterms:W3CDTF">2014-04-10T16:50:59Z</dcterms:modified>
  <cp:category>TEOLOGIA</cp:category>
</cp:coreProperties>
</file>