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69" r:id="rId5"/>
    <p:sldId id="268" r:id="rId6"/>
    <p:sldId id="262" r:id="rId7"/>
    <p:sldId id="263" r:id="rId8"/>
    <p:sldId id="271" r:id="rId9"/>
    <p:sldId id="264" r:id="rId10"/>
    <p:sldId id="265" r:id="rId11"/>
    <p:sldId id="260" r:id="rId12"/>
    <p:sldId id="261" r:id="rId13"/>
    <p:sldId id="272" r:id="rId1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177A79-8A7D-4882-83D1-FA0A0572F6F5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1BEF8-1006-4FDD-A300-248660AF6E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1944-0FAC-445C-96B8-4ECB4DF2C399}" type="datetimeFigureOut">
              <a:rPr lang="pt-BR" smtClean="0"/>
              <a:pPr/>
              <a:t>16/04/2014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96CB-D149-4F5D-B5B9-1DB2129AE5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521465"/>
            <a:ext cx="5904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de ministério aos novos membros </a:t>
            </a:r>
            <a:endParaRPr lang="pt-BR" sz="20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i="1" dirty="0" smtClean="0"/>
              <a:t>Equipe </a:t>
            </a:r>
            <a:r>
              <a:rPr lang="pt-BR" sz="2000" b="1" i="1" dirty="0" smtClean="0"/>
              <a:t>do ministério em situações de </a:t>
            </a:r>
            <a:r>
              <a:rPr lang="pt-BR" sz="2000" b="1" i="1" dirty="0" smtClean="0"/>
              <a:t>crise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de ação missionária e de </a:t>
            </a:r>
            <a:r>
              <a:rPr lang="pt-BR" sz="2000" b="1" dirty="0" smtClean="0"/>
              <a:t>evangelismo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da </a:t>
            </a:r>
            <a:r>
              <a:rPr lang="pt-BR" sz="2000" b="1" dirty="0" smtClean="0"/>
              <a:t>beneficência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a membros ausentes da </a:t>
            </a:r>
            <a:r>
              <a:rPr lang="pt-BR" sz="2000" b="1" dirty="0" smtClean="0"/>
              <a:t>igreja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de ministério a pessoas novas </a:t>
            </a:r>
            <a:r>
              <a:rPr lang="pt-BR" sz="2000" b="1" dirty="0" smtClean="0"/>
              <a:t>na comunidade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a membros </a:t>
            </a:r>
            <a:r>
              <a:rPr lang="pt-BR" sz="2000" b="1" dirty="0" smtClean="0"/>
              <a:t>inativos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de apoio às mulheres na primeira </a:t>
            </a:r>
            <a:r>
              <a:rPr lang="pt-BR" sz="2000" b="1" dirty="0" smtClean="0"/>
              <a:t>gravidez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Equipe do ministério de apoio aos </a:t>
            </a:r>
            <a:r>
              <a:rPr lang="pt-BR" sz="2000" b="1" dirty="0" smtClean="0"/>
              <a:t>desempregados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98884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Periodicamente, é necessário que seja apresentado à Comissão da Igreja um relatório dos gastos e recursos utilizados no atendimento aos pobres e necessitados, a </a:t>
            </a:r>
            <a:r>
              <a:rPr lang="pt-BR" sz="2400" dirty="0" smtClean="0"/>
              <a:t>fim </a:t>
            </a:r>
            <a:r>
              <a:rPr lang="pt-BR" sz="2400" dirty="0" smtClean="0"/>
              <a:t>de que o apoio </a:t>
            </a:r>
            <a:r>
              <a:rPr lang="pt-BR" sz="2400" dirty="0" smtClean="0"/>
              <a:t>financeiro </a:t>
            </a:r>
            <a:r>
              <a:rPr lang="pt-BR" sz="2400" dirty="0" smtClean="0"/>
              <a:t>seja autorizado. 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059832" y="1772816"/>
          <a:ext cx="5760640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1904180"/>
                <a:gridCol w="1192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baseline="0" dirty="0" smtClean="0"/>
                        <a:t>Situação de pessoas a serem auxiliadas</a:t>
                      </a:r>
                      <a:endParaRPr lang="pt-BR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baseline="0" dirty="0" smtClean="0"/>
                        <a:t>Quem vai auxiliar </a:t>
                      </a:r>
                      <a:endParaRPr lang="pt-BR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baseline="0" dirty="0" smtClean="0"/>
                        <a:t>Quando </a:t>
                      </a:r>
                      <a:endParaRPr lang="pt-BR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1. Novos membros: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2. Beneficência (alimento, crises, desemprego):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3. Interessados: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4. Faltosos / inativos: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5. Grávidas: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kern="1200" baseline="0" dirty="0" smtClean="0"/>
                        <a:t>6. Enfermos: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911617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Sobre a importância do trabalho em favor das pessoas e famílias necessitadas, Ellen G. White faz as seguintes declarações que se aplicam a todos os membros da igreja: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 smtClean="0"/>
              <a:t>luz que por anos tem estado perante as igrejas tem sido desconsiderada. A obra que deveria ser feita pela </a:t>
            </a:r>
            <a:r>
              <a:rPr lang="pt-BR" sz="2400" dirty="0" smtClean="0"/>
              <a:t>humanidade </a:t>
            </a:r>
            <a:r>
              <a:rPr lang="pt-BR" sz="2400" dirty="0" smtClean="0"/>
              <a:t>sofredora em cada igreja não tem sido realizada. Os </a:t>
            </a:r>
            <a:r>
              <a:rPr lang="pt-BR" sz="2400" dirty="0" smtClean="0"/>
              <a:t>membros </a:t>
            </a:r>
            <a:r>
              <a:rPr lang="pt-BR" sz="2400" dirty="0" smtClean="0"/>
              <a:t>da igreja têm falhado em atender a Palavra do Senhor e isso nos tem privado de uma experiência que devia ter sido alcançada na obra evangélica (</a:t>
            </a:r>
            <a:r>
              <a:rPr lang="pt-BR" sz="2400" i="1" dirty="0" smtClean="0"/>
              <a:t>Beneficência Social, p. 182).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256490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Trabalhem de casa em casa, não negligenciem os pobres, que são em geral passados por alto (</a:t>
            </a:r>
            <a:r>
              <a:rPr lang="pt-BR" sz="2400" i="1" dirty="0" smtClean="0"/>
              <a:t>Beneficência Social, p. 78). 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548680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50" dirty="0" smtClean="0"/>
              <a:t>O </a:t>
            </a:r>
            <a:r>
              <a:rPr lang="pt-BR" sz="2250" i="1" dirty="0" smtClean="0"/>
              <a:t>Manual da Igreja declara</a:t>
            </a:r>
            <a:r>
              <a:rPr lang="pt-BR" sz="2250" i="1" dirty="0" smtClean="0"/>
              <a:t>:</a:t>
            </a:r>
          </a:p>
          <a:p>
            <a:pPr algn="just"/>
            <a:endParaRPr lang="pt-BR" sz="2250" i="1" dirty="0" smtClean="0"/>
          </a:p>
          <a:p>
            <a:pPr algn="just"/>
            <a:r>
              <a:rPr lang="pt-BR" sz="2250" i="1" dirty="0" smtClean="0"/>
              <a:t> </a:t>
            </a:r>
            <a:r>
              <a:rPr lang="pt-BR" sz="2250" i="1" dirty="0" smtClean="0"/>
              <a:t>Os diáconos e diaconisas são encarregados de auxiliar os doentes, pobres e infelizes e devem manter a igreja </a:t>
            </a:r>
            <a:r>
              <a:rPr lang="pt-BR" sz="2250" i="1" dirty="0" smtClean="0"/>
              <a:t>informada </a:t>
            </a:r>
            <a:r>
              <a:rPr lang="pt-BR" sz="2250" i="1" dirty="0" smtClean="0"/>
              <a:t>de suas necessidades e obter o apoio dos membros. Para essa obra, deve haver provisão </a:t>
            </a:r>
            <a:r>
              <a:rPr lang="pt-BR" sz="2250" i="1" dirty="0" smtClean="0"/>
              <a:t>financeira </a:t>
            </a:r>
            <a:r>
              <a:rPr lang="pt-BR" sz="2250" i="1" dirty="0" smtClean="0"/>
              <a:t>oriunda dos </a:t>
            </a:r>
            <a:r>
              <a:rPr lang="pt-BR" sz="2250" i="1" dirty="0" smtClean="0"/>
              <a:t>recursos </a:t>
            </a:r>
            <a:r>
              <a:rPr lang="pt-BR" sz="2250" i="1" dirty="0" smtClean="0"/>
              <a:t>para os pobres e necessitados. O tesoureiro, com </a:t>
            </a:r>
            <a:r>
              <a:rPr lang="pt-BR" sz="2250" i="1" dirty="0" smtClean="0"/>
              <a:t>recomendação </a:t>
            </a:r>
            <a:r>
              <a:rPr lang="pt-BR" sz="2250" i="1" dirty="0" smtClean="0"/>
              <a:t>da Comissão da Igreja, entregará aos diáconos ou às diaconisas o que for necessário para usar no atendimento dos casos de necessidade (Manual da Igreja, p. 81). </a:t>
            </a:r>
            <a:endParaRPr lang="pt-BR" sz="2250" i="1" dirty="0" smtClean="0"/>
          </a:p>
          <a:p>
            <a:pPr algn="just"/>
            <a:r>
              <a:rPr lang="pt-BR" sz="2250" i="1" dirty="0" smtClean="0"/>
              <a:t>“</a:t>
            </a:r>
            <a:r>
              <a:rPr lang="pt-BR" sz="2250" i="1" dirty="0" smtClean="0"/>
              <a:t>As diaconisas ajudam os diáconos no cuidado pelos </a:t>
            </a:r>
            <a:r>
              <a:rPr lang="pt-BR" sz="2250" i="1" dirty="0" smtClean="0"/>
              <a:t>doentes</a:t>
            </a:r>
            <a:r>
              <a:rPr lang="pt-BR" sz="2250" i="1" dirty="0" smtClean="0"/>
              <a:t>, necessitados e infelizes” (Manual da Igreja, p. 83). </a:t>
            </a:r>
            <a:endParaRPr lang="pt-BR" sz="2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764704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Diáconos e diaconisas, juntamente com a Ação Solidária Adventista </a:t>
            </a:r>
            <a:r>
              <a:rPr lang="pt-BR" sz="2400" dirty="0" smtClean="0"/>
              <a:t>(antigamente </a:t>
            </a:r>
            <a:r>
              <a:rPr lang="pt-BR" sz="2400" dirty="0" smtClean="0"/>
              <a:t>Sociedade de </a:t>
            </a:r>
            <a:r>
              <a:rPr lang="pt-BR" sz="2400" dirty="0" err="1" smtClean="0"/>
              <a:t>Dorcas</a:t>
            </a:r>
            <a:r>
              <a:rPr lang="pt-BR" sz="2400" dirty="0" smtClean="0"/>
              <a:t>), precisam estar em acordo quanto ao programa de atendimento aos pobres e necessitados da igreja. 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Essa </a:t>
            </a:r>
            <a:r>
              <a:rPr lang="pt-BR" sz="2400" dirty="0" smtClean="0"/>
              <a:t>organização (ASA) recolhe e prepara roupas, comida e outros suprimentos para os necessitados e atua estreitamente ligada aos diáconos e diaconisas (</a:t>
            </a:r>
            <a:r>
              <a:rPr lang="pt-BR" sz="2400" i="1" dirty="0" smtClean="0"/>
              <a:t>Manual da Igreja, p. 104). </a:t>
            </a:r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Enquanto o Serviço </a:t>
            </a:r>
            <a:r>
              <a:rPr lang="pt-BR" sz="2400" dirty="0" smtClean="0"/>
              <a:t>Beneficente </a:t>
            </a:r>
            <a:r>
              <a:rPr lang="pt-BR" sz="2400" dirty="0" smtClean="0"/>
              <a:t>e Social Adventista (ASA) atende todos os pobres, o diaconato concentra seus esforços no auxílio aos pobres da igreja.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476672"/>
            <a:ext cx="59046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organização e o planejamento para essa tarefa são </a:t>
            </a:r>
            <a:r>
              <a:rPr lang="pt-BR" sz="2400" dirty="0" smtClean="0"/>
              <a:t>importantíssimos </a:t>
            </a:r>
            <a:r>
              <a:rPr lang="pt-BR" sz="2400" dirty="0" smtClean="0"/>
              <a:t>para que os objetivos sejam satisfatoriamente alcançados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 smtClean="0"/>
              <a:t>primeiro passo consiste em </a:t>
            </a:r>
            <a:r>
              <a:rPr lang="pt-BR" sz="2400" dirty="0" smtClean="0"/>
              <a:t>identificar </a:t>
            </a:r>
            <a:r>
              <a:rPr lang="pt-BR" sz="2400" dirty="0" smtClean="0"/>
              <a:t>e catalogar os nomes das pessoas ou famílias que precisam ser atendidas.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Deve-se </a:t>
            </a:r>
            <a:r>
              <a:rPr lang="pt-BR" sz="2400" dirty="0" smtClean="0"/>
              <a:t>ter uma descrição resumida da situação </a:t>
            </a:r>
            <a:r>
              <a:rPr lang="pt-BR" sz="2400" dirty="0" smtClean="0"/>
              <a:t>específica </a:t>
            </a:r>
            <a:r>
              <a:rPr lang="pt-BR" sz="2400" dirty="0" smtClean="0"/>
              <a:t>em que a pessoa ou família se encontra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Finalmente</a:t>
            </a:r>
            <a:r>
              <a:rPr lang="pt-BR" sz="2400" dirty="0" smtClean="0"/>
              <a:t>, e por meio de um programa sistemático de visitação, procura-se, dentro das possibilidades da igreja, suprir tais necessidades.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554</Words>
  <Application>Microsoft Office PowerPoint</Application>
  <PresentationFormat>Apresentação na tela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10</cp:revision>
  <dcterms:created xsi:type="dcterms:W3CDTF">2014-03-10T13:23:55Z</dcterms:created>
  <dcterms:modified xsi:type="dcterms:W3CDTF">2014-04-16T18:39:48Z</dcterms:modified>
  <cp:category>TEOLOGIA</cp:category>
</cp:coreProperties>
</file>