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6" r:id="rId4"/>
    <p:sldId id="258" r:id="rId5"/>
    <p:sldId id="310" r:id="rId6"/>
    <p:sldId id="259" r:id="rId7"/>
    <p:sldId id="280" r:id="rId8"/>
    <p:sldId id="288" r:id="rId9"/>
    <p:sldId id="326" r:id="rId10"/>
    <p:sldId id="287" r:id="rId11"/>
    <p:sldId id="309" r:id="rId12"/>
    <p:sldId id="289" r:id="rId13"/>
    <p:sldId id="260" r:id="rId14"/>
    <p:sldId id="311" r:id="rId15"/>
    <p:sldId id="273" r:id="rId16"/>
    <p:sldId id="312" r:id="rId17"/>
    <p:sldId id="290" r:id="rId18"/>
    <p:sldId id="327" r:id="rId19"/>
    <p:sldId id="291" r:id="rId20"/>
    <p:sldId id="313" r:id="rId21"/>
    <p:sldId id="294" r:id="rId22"/>
    <p:sldId id="274" r:id="rId23"/>
    <p:sldId id="314" r:id="rId24"/>
    <p:sldId id="275" r:id="rId25"/>
    <p:sldId id="315" r:id="rId26"/>
    <p:sldId id="293" r:id="rId27"/>
    <p:sldId id="328" r:id="rId28"/>
    <p:sldId id="292" r:id="rId29"/>
    <p:sldId id="316" r:id="rId30"/>
    <p:sldId id="295" r:id="rId31"/>
    <p:sldId id="276" r:id="rId32"/>
    <p:sldId id="317" r:id="rId33"/>
    <p:sldId id="277" r:id="rId34"/>
    <p:sldId id="318" r:id="rId35"/>
    <p:sldId id="296" r:id="rId36"/>
    <p:sldId id="329" r:id="rId37"/>
    <p:sldId id="297" r:id="rId38"/>
    <p:sldId id="319" r:id="rId39"/>
    <p:sldId id="298" r:id="rId40"/>
    <p:sldId id="261" r:id="rId41"/>
    <p:sldId id="320" r:id="rId42"/>
    <p:sldId id="262" r:id="rId43"/>
    <p:sldId id="321" r:id="rId44"/>
    <p:sldId id="300" r:id="rId45"/>
    <p:sldId id="330" r:id="rId46"/>
    <p:sldId id="299" r:id="rId47"/>
    <p:sldId id="322" r:id="rId48"/>
    <p:sldId id="301" r:id="rId49"/>
    <p:sldId id="263" r:id="rId50"/>
    <p:sldId id="323" r:id="rId51"/>
    <p:sldId id="264" r:id="rId52"/>
    <p:sldId id="324" r:id="rId53"/>
    <p:sldId id="303" r:id="rId54"/>
    <p:sldId id="331" r:id="rId55"/>
    <p:sldId id="302" r:id="rId56"/>
    <p:sldId id="325" r:id="rId57"/>
    <p:sldId id="304" r:id="rId58"/>
    <p:sldId id="265" r:id="rId59"/>
    <p:sldId id="332" r:id="rId60"/>
    <p:sldId id="271" r:id="rId61"/>
    <p:sldId id="333" r:id="rId62"/>
    <p:sldId id="306" r:id="rId63"/>
    <p:sldId id="278" r:id="rId64"/>
    <p:sldId id="279" r:id="rId65"/>
    <p:sldId id="334" r:id="rId6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55EC-A9E1-45F6-A9D2-00445A60C08A}" type="datetimeFigureOut">
              <a:rPr lang="pt-BR" smtClean="0"/>
              <a:pPr/>
              <a:t>23/04/2014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36A6-F8C1-46FB-ACE5-C55F9237A29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55EC-A9E1-45F6-A9D2-00445A60C08A}" type="datetimeFigureOut">
              <a:rPr lang="pt-BR" smtClean="0"/>
              <a:pPr/>
              <a:t>23/04/2014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36A6-F8C1-46FB-ACE5-C55F9237A29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55EC-A9E1-45F6-A9D2-00445A60C08A}" type="datetimeFigureOut">
              <a:rPr lang="pt-BR" smtClean="0"/>
              <a:pPr/>
              <a:t>23/04/2014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36A6-F8C1-46FB-ACE5-C55F9237A29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55EC-A9E1-45F6-A9D2-00445A60C08A}" type="datetimeFigureOut">
              <a:rPr lang="pt-BR" smtClean="0"/>
              <a:pPr/>
              <a:t>23/04/2014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36A6-F8C1-46FB-ACE5-C55F9237A29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55EC-A9E1-45F6-A9D2-00445A60C08A}" type="datetimeFigureOut">
              <a:rPr lang="pt-BR" smtClean="0"/>
              <a:pPr/>
              <a:t>23/04/2014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36A6-F8C1-46FB-ACE5-C55F9237A29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55EC-A9E1-45F6-A9D2-00445A60C08A}" type="datetimeFigureOut">
              <a:rPr lang="pt-BR" smtClean="0"/>
              <a:pPr/>
              <a:t>23/04/2014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36A6-F8C1-46FB-ACE5-C55F9237A29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55EC-A9E1-45F6-A9D2-00445A60C08A}" type="datetimeFigureOut">
              <a:rPr lang="pt-BR" smtClean="0"/>
              <a:pPr/>
              <a:t>23/04/2014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36A6-F8C1-46FB-ACE5-C55F9237A29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55EC-A9E1-45F6-A9D2-00445A60C08A}" type="datetimeFigureOut">
              <a:rPr lang="pt-BR" smtClean="0"/>
              <a:pPr/>
              <a:t>23/04/2014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36A6-F8C1-46FB-ACE5-C55F9237A29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55EC-A9E1-45F6-A9D2-00445A60C08A}" type="datetimeFigureOut">
              <a:rPr lang="pt-BR" smtClean="0"/>
              <a:pPr/>
              <a:t>23/04/2014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36A6-F8C1-46FB-ACE5-C55F9237A29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55EC-A9E1-45F6-A9D2-00445A60C08A}" type="datetimeFigureOut">
              <a:rPr lang="pt-BR" smtClean="0"/>
              <a:pPr/>
              <a:t>23/04/2014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36A6-F8C1-46FB-ACE5-C55F9237A29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55EC-A9E1-45F6-A9D2-00445A60C08A}" type="datetimeFigureOut">
              <a:rPr lang="pt-BR" smtClean="0"/>
              <a:pPr/>
              <a:t>23/04/2014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36A6-F8C1-46FB-ACE5-C55F9237A29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455EC-A9E1-45F6-A9D2-00445A60C08A}" type="datetimeFigureOut">
              <a:rPr lang="pt-BR" smtClean="0"/>
              <a:pPr/>
              <a:t>23/04/2014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236A6-F8C1-46FB-ACE5-C55F9237A29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3131840" y="476672"/>
            <a:ext cx="583264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• Combine a visita com antecedência.</a:t>
            </a:r>
          </a:p>
          <a:p>
            <a:pPr algn="just"/>
            <a:endParaRPr lang="pt-BR" sz="1000" dirty="0" smtClean="0"/>
          </a:p>
          <a:p>
            <a:pPr algn="just"/>
            <a:r>
              <a:rPr lang="pt-BR" sz="2400" dirty="0" smtClean="0"/>
              <a:t>• Não demore desnecessariamente. Em geral, uma visita espiritual não deve ir além de vinte minutos. </a:t>
            </a:r>
          </a:p>
          <a:p>
            <a:pPr algn="just"/>
            <a:endParaRPr lang="pt-BR" sz="1000" dirty="0" smtClean="0"/>
          </a:p>
          <a:p>
            <a:pPr algn="just"/>
            <a:r>
              <a:rPr lang="pt-BR" sz="2400" dirty="0" smtClean="0"/>
              <a:t>• Antes de orar, pergunte se há algum pedido especial a ser feito. </a:t>
            </a:r>
          </a:p>
          <a:p>
            <a:pPr algn="just"/>
            <a:endParaRPr lang="pt-BR" sz="1000" dirty="0" smtClean="0"/>
          </a:p>
          <a:p>
            <a:pPr algn="just"/>
            <a:r>
              <a:rPr lang="pt-BR" sz="2400" dirty="0" smtClean="0"/>
              <a:t>• Evite que a conversa se dirija a assuntos periféricos ou improdutivos. </a:t>
            </a:r>
          </a:p>
          <a:p>
            <a:pPr algn="just"/>
            <a:endParaRPr lang="pt-BR" sz="1000" dirty="0" smtClean="0"/>
          </a:p>
          <a:p>
            <a:pPr algn="just"/>
            <a:r>
              <a:rPr lang="pt-BR" sz="2400" dirty="0" smtClean="0"/>
              <a:t>• Diante de alguma situação ou assunto complexo, aconselha-se que, posteriormente, um ancião ou, se for o caso, o pastor faça uma visita a essa família.  </a:t>
            </a:r>
            <a:endParaRPr lang="pt-BR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3275856" y="1772816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400" b="1" dirty="0" smtClean="0"/>
              <a:t> </a:t>
            </a:r>
            <a:endParaRPr lang="pt-BR" sz="2400" b="1" dirty="0" smtClean="0"/>
          </a:p>
          <a:p>
            <a:pPr>
              <a:buFont typeface="Arial" pitchFamily="34" charset="0"/>
              <a:buChar char="•"/>
            </a:pPr>
            <a:r>
              <a:rPr lang="pt-BR" sz="2400" b="1" dirty="0" smtClean="0"/>
              <a:t>Romanos 8:38, 39;</a:t>
            </a:r>
          </a:p>
          <a:p>
            <a:pPr>
              <a:buFont typeface="Arial" pitchFamily="34" charset="0"/>
              <a:buChar char="•"/>
            </a:pPr>
            <a:endParaRPr lang="pt-BR" sz="2400" b="1" dirty="0" smtClean="0"/>
          </a:p>
          <a:p>
            <a:pPr>
              <a:buFont typeface="Arial" pitchFamily="34" charset="0"/>
              <a:buChar char="•"/>
            </a:pPr>
            <a:r>
              <a:rPr lang="pt-BR" sz="2400" b="1" dirty="0" smtClean="0"/>
              <a:t> </a:t>
            </a:r>
            <a:r>
              <a:rPr lang="pt-BR" sz="2400" b="1" dirty="0" err="1" smtClean="0"/>
              <a:t>Filipenses</a:t>
            </a:r>
            <a:r>
              <a:rPr lang="pt-BR" sz="2400" b="1" dirty="0" smtClean="0"/>
              <a:t> 3:13, 14; 4:13; </a:t>
            </a:r>
          </a:p>
          <a:p>
            <a:pPr>
              <a:buFont typeface="Arial" pitchFamily="34" charset="0"/>
              <a:buChar char="•"/>
            </a:pPr>
            <a:endParaRPr lang="pt-BR" sz="2400" b="1" dirty="0" smtClean="0"/>
          </a:p>
          <a:p>
            <a:pPr>
              <a:buFont typeface="Arial" pitchFamily="34" charset="0"/>
              <a:buChar char="•"/>
            </a:pPr>
            <a:r>
              <a:rPr lang="pt-BR" sz="2400" b="1" dirty="0" err="1" smtClean="0"/>
              <a:t>Colossenses</a:t>
            </a:r>
            <a:r>
              <a:rPr lang="pt-BR" sz="2400" b="1" dirty="0" smtClean="0"/>
              <a:t> 3:16, 17; 2 </a:t>
            </a:r>
          </a:p>
          <a:p>
            <a:pPr>
              <a:buFont typeface="Arial" pitchFamily="34" charset="0"/>
              <a:buChar char="•"/>
            </a:pPr>
            <a:endParaRPr lang="pt-BR" sz="2400" b="1" dirty="0" smtClean="0"/>
          </a:p>
          <a:p>
            <a:pPr>
              <a:buFont typeface="Arial" pitchFamily="34" charset="0"/>
              <a:buChar char="•"/>
            </a:pPr>
            <a:r>
              <a:rPr lang="pt-BR" sz="2400" b="1" dirty="0" smtClean="0"/>
              <a:t>Pedro 1:3, 4; 1 </a:t>
            </a:r>
          </a:p>
          <a:p>
            <a:pPr>
              <a:buFont typeface="Arial" pitchFamily="34" charset="0"/>
              <a:buChar char="•"/>
            </a:pPr>
            <a:endParaRPr lang="pt-BR" sz="2400" b="1" dirty="0" smtClean="0"/>
          </a:p>
          <a:p>
            <a:pPr>
              <a:buFont typeface="Arial" pitchFamily="34" charset="0"/>
              <a:buChar char="•"/>
            </a:pPr>
            <a:r>
              <a:rPr lang="pt-BR" sz="2400" b="1" dirty="0" smtClean="0"/>
              <a:t>João 5:4. </a:t>
            </a:r>
            <a:endParaRPr lang="pt-BR" sz="2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3419872" y="1052736"/>
            <a:ext cx="5184576" cy="3418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endParaRPr lang="pt-BR" sz="2800" dirty="0" smtClean="0"/>
          </a:p>
          <a:p>
            <a:pPr>
              <a:lnSpc>
                <a:spcPct val="200000"/>
              </a:lnSpc>
            </a:pPr>
            <a:r>
              <a:rPr lang="pt-BR" sz="2800" dirty="0" smtClean="0"/>
              <a:t>• Demonstrar amor e interesse. </a:t>
            </a:r>
          </a:p>
          <a:p>
            <a:pPr>
              <a:lnSpc>
                <a:spcPct val="200000"/>
              </a:lnSpc>
            </a:pPr>
            <a:r>
              <a:rPr lang="pt-BR" sz="2800" dirty="0" smtClean="0"/>
              <a:t>• Fortalecer a experiência cristã.</a:t>
            </a:r>
          </a:p>
          <a:p>
            <a:pPr>
              <a:lnSpc>
                <a:spcPct val="200000"/>
              </a:lnSpc>
            </a:pPr>
            <a:r>
              <a:rPr lang="pt-BR" sz="2800" dirty="0" smtClean="0"/>
              <a:t>• Instruir na verdade. </a:t>
            </a:r>
            <a:endParaRPr lang="pt-BR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3131840" y="332656"/>
            <a:ext cx="568863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• Fale sobre a importância da frequência aos cultos na igreja. </a:t>
            </a:r>
          </a:p>
          <a:p>
            <a:pPr algn="just"/>
            <a:r>
              <a:rPr lang="pt-BR" sz="2400" dirty="0" smtClean="0"/>
              <a:t>• Incentive a prática da devoção pessoal e do culto familiar. Se possível, acompanhe e ensine a fazer o culto em família. </a:t>
            </a:r>
          </a:p>
          <a:p>
            <a:pPr algn="just"/>
            <a:r>
              <a:rPr lang="pt-BR" sz="2400" dirty="0" smtClean="0"/>
              <a:t>• Ensine a observância do sábado de maneira prática. </a:t>
            </a:r>
          </a:p>
          <a:p>
            <a:pPr algn="just"/>
            <a:r>
              <a:rPr lang="pt-BR" sz="2400" dirty="0" smtClean="0"/>
              <a:t>• Motive a fazer o Seminário de Enriquecimento Espiritual. </a:t>
            </a:r>
          </a:p>
          <a:p>
            <a:pPr algn="just"/>
            <a:r>
              <a:rPr lang="pt-BR" sz="2400" dirty="0" smtClean="0"/>
              <a:t>• Leia um texto bíblico e faça um breve comentário. </a:t>
            </a:r>
          </a:p>
          <a:p>
            <a:pPr algn="just"/>
            <a:r>
              <a:rPr lang="pt-BR" sz="2400" dirty="0" smtClean="0"/>
              <a:t>• Ajude a esclarecer alguma dúvida que porventura haja sobre algum ponto doutrinário ou administrativo da igreja. </a:t>
            </a:r>
          </a:p>
          <a:p>
            <a:pPr algn="just"/>
            <a:r>
              <a:rPr lang="pt-BR" sz="2400" dirty="0" smtClean="0"/>
              <a:t>• Se possível, ore com toda a família unida. </a:t>
            </a:r>
            <a:endParaRPr lang="pt-BR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3059832" y="1268760"/>
            <a:ext cx="56166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400" b="1" dirty="0" smtClean="0"/>
          </a:p>
          <a:p>
            <a:pPr algn="just"/>
            <a:r>
              <a:rPr lang="pt-BR" sz="2400" dirty="0" smtClean="0"/>
              <a:t>• Combine a visita com antecedência.</a:t>
            </a:r>
          </a:p>
          <a:p>
            <a:pPr algn="just"/>
            <a:r>
              <a:rPr lang="pt-BR" sz="2400" dirty="0" smtClean="0"/>
              <a:t> </a:t>
            </a:r>
          </a:p>
          <a:p>
            <a:pPr algn="just"/>
            <a:r>
              <a:rPr lang="pt-BR" sz="2400" dirty="0" smtClean="0"/>
              <a:t>• Não demore demasiadamente. Uma visita espiritual deve ser breve. Salvo exceções. 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• Antes de orar, pergunte se há algum pedido especial a ser feito.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• Evite que a conversa se dirija para assuntos periféricos ou improdutivos. </a:t>
            </a:r>
            <a:endParaRPr lang="pt-BR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3131840" y="788506"/>
            <a:ext cx="57606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/>
              <a:t>Com o propósito de manter a unidade da família da igreja e apoiar o pastor e os anciãos no cuidado do rebanho, o ministério de visitação aos membros é obra primordial no ministério do diaconato. 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Na verdade, essa é uma tarefa para todo cristão. Cada membro da igreja deve ter parte nesse ministério, de modo a fortalecer a espiritualidade uns dos outros e desenvolver a própria experiência cristã. 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Para o pastor, os anciãos, os diáconos e as diaconisas, a visitação nos lares faz parte da obra para a qual foram chamados e designados a realizar. Eles devem se dedicar a essa tarefa como parte essencial de seu ministério. Em palavras convincentes, Ellen G. White nos fala do exemplo deixado por Cristo: </a:t>
            </a:r>
            <a:endParaRPr lang="pt-BR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3419872" y="1484784"/>
            <a:ext cx="51845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800" dirty="0" smtClean="0"/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Salmos 23; 37:3-5; 40:1; 119:105;</a:t>
            </a:r>
          </a:p>
          <a:p>
            <a:pPr>
              <a:buFont typeface="Arial" pitchFamily="34" charset="0"/>
              <a:buChar char="•"/>
            </a:pPr>
            <a:endParaRPr lang="pt-BR" sz="2800" dirty="0" smtClean="0"/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 </a:t>
            </a:r>
            <a:r>
              <a:rPr lang="pt-BR" sz="2800" dirty="0" err="1" smtClean="0"/>
              <a:t>Filipenses</a:t>
            </a:r>
            <a:r>
              <a:rPr lang="pt-BR" sz="2800" dirty="0" smtClean="0"/>
              <a:t> 4:6, 7; 1</a:t>
            </a:r>
          </a:p>
          <a:p>
            <a:pPr>
              <a:buFont typeface="Arial" pitchFamily="34" charset="0"/>
              <a:buChar char="•"/>
            </a:pPr>
            <a:endParaRPr lang="pt-BR" sz="2800" dirty="0" smtClean="0"/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Tessalonicenses 5:17;</a:t>
            </a:r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Hebreus 10:25. </a:t>
            </a:r>
            <a:endParaRPr lang="pt-BR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2699792" y="3068960"/>
            <a:ext cx="614745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t-BR" sz="3200" dirty="0" smtClean="0"/>
          </a:p>
          <a:p>
            <a:r>
              <a:rPr lang="pt-BR" sz="3200" dirty="0" smtClean="0"/>
              <a:t>• Reavivar a fé e o fervor espiritual. </a:t>
            </a:r>
            <a:endParaRPr lang="pt-BR" sz="3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3131840" y="808831"/>
            <a:ext cx="5544616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 smtClean="0"/>
          </a:p>
          <a:p>
            <a:r>
              <a:rPr lang="pt-BR" sz="2400" dirty="0" smtClean="0"/>
              <a:t>• Fale sobre o poder da Bíblia em nossa vida espiritual. </a:t>
            </a:r>
          </a:p>
          <a:p>
            <a:endParaRPr lang="pt-BR" sz="1000" dirty="0" smtClean="0"/>
          </a:p>
          <a:p>
            <a:r>
              <a:rPr lang="pt-BR" sz="2400" dirty="0" smtClean="0"/>
              <a:t>• Incentive a leitura diária da Palavra de Deus.</a:t>
            </a:r>
          </a:p>
          <a:p>
            <a:endParaRPr lang="pt-BR" sz="1000" dirty="0" smtClean="0"/>
          </a:p>
          <a:p>
            <a:r>
              <a:rPr lang="pt-BR" sz="2400" dirty="0" smtClean="0"/>
              <a:t> • Ressalte a importância da devoção pessoal. </a:t>
            </a:r>
          </a:p>
          <a:p>
            <a:endParaRPr lang="pt-BR" sz="1000" dirty="0" smtClean="0"/>
          </a:p>
          <a:p>
            <a:r>
              <a:rPr lang="pt-BR" sz="2400" dirty="0" smtClean="0"/>
              <a:t>• Motive a frequência aos cultos e reuniões da igreja. </a:t>
            </a:r>
          </a:p>
          <a:p>
            <a:endParaRPr lang="pt-BR" sz="1000" dirty="0" smtClean="0"/>
          </a:p>
          <a:p>
            <a:r>
              <a:rPr lang="pt-BR" sz="2400" dirty="0" smtClean="0"/>
              <a:t>• Leia uma passagem bíblica. </a:t>
            </a:r>
          </a:p>
          <a:p>
            <a:endParaRPr lang="pt-BR" sz="1000" dirty="0" smtClean="0"/>
          </a:p>
          <a:p>
            <a:r>
              <a:rPr lang="pt-BR" sz="2400" dirty="0" smtClean="0"/>
              <a:t>• Ore. </a:t>
            </a:r>
            <a:endParaRPr lang="pt-BR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3131840" y="548680"/>
            <a:ext cx="54726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• Evite palavras de repreensão ou de condenação. “Ameaças religiosas” dificilmente surtem efeitos positivos. </a:t>
            </a:r>
          </a:p>
          <a:p>
            <a:pPr algn="just"/>
            <a:endParaRPr lang="pt-BR" sz="800" dirty="0" smtClean="0"/>
          </a:p>
          <a:p>
            <a:pPr algn="just"/>
            <a:r>
              <a:rPr lang="pt-BR" sz="2400" dirty="0" smtClean="0"/>
              <a:t>• Deixe com a pessoa alguma literatura apropriada. </a:t>
            </a:r>
          </a:p>
          <a:p>
            <a:pPr algn="just"/>
            <a:endParaRPr lang="pt-BR" sz="800" dirty="0" smtClean="0"/>
          </a:p>
          <a:p>
            <a:pPr algn="just"/>
            <a:r>
              <a:rPr lang="pt-BR" sz="2400" dirty="0" smtClean="0"/>
              <a:t>• Não faça perguntas indiscretas. Por exemplo: “Você cometeu algum pecado grave?” </a:t>
            </a:r>
          </a:p>
          <a:p>
            <a:pPr algn="just"/>
            <a:endParaRPr lang="pt-BR" sz="800" dirty="0" smtClean="0"/>
          </a:p>
          <a:p>
            <a:pPr algn="just"/>
            <a:r>
              <a:rPr lang="pt-BR" sz="2400" dirty="0" smtClean="0"/>
              <a:t>• Se, voluntariamente, a pessoa expressar o motivo de sua apatia espiritual (pecado, desânimo, decepção com Deus ou com a igreja, etc.), procure encontrar palavras e meios para ajudá-la de forma específica. </a:t>
            </a:r>
            <a:endParaRPr lang="pt-BR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3203848" y="1412776"/>
            <a:ext cx="52565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O planejamento para a visitação deve ser feito nas reuniões da comissão dos diáconos e das diaconisas em comum acordo com os anciãos e o pastor do distrito. Assim se pode evitar que sejam feitas visitas em excesso a algumas famílias, enquanto outras são negligenciadas. 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Orientações práticas para um ministério eficaz de visitação são dadas a seguir: </a:t>
            </a:r>
            <a:endParaRPr lang="pt-BR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3347864" y="1196752"/>
            <a:ext cx="49685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/>
              <a:t> Salmos 34:18, 19; 51:10, 12; 84:1, 2;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/>
              <a:t> Provérbios 2:1-5;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/>
              <a:t>Jeremias 15:16;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/>
              <a:t>Mateus 11:28-30;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/>
              <a:t>Hebreus 4:15, 16; 10:25; 12:2;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/>
              <a:t>1 João 2:1. </a:t>
            </a:r>
            <a:endParaRPr lang="pt-BR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3131840" y="2348880"/>
            <a:ext cx="56166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• Demonstrar atenção, carinho e interesse.</a:t>
            </a:r>
          </a:p>
          <a:p>
            <a:pPr algn="just"/>
            <a:r>
              <a:rPr lang="pt-BR" sz="2400" dirty="0" smtClean="0"/>
              <a:t> </a:t>
            </a:r>
          </a:p>
          <a:p>
            <a:pPr algn="just"/>
            <a:r>
              <a:rPr lang="pt-BR" sz="2400" dirty="0" smtClean="0"/>
              <a:t>• Levar conforto espiritual e fortalecer a esperança na breve volta de Jesus. </a:t>
            </a:r>
            <a:endParaRPr lang="pt-BR" sz="2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3131840" y="620688"/>
            <a:ext cx="576064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 • Pergunte sobre boas coisas do passado.</a:t>
            </a:r>
          </a:p>
          <a:p>
            <a:pPr algn="just"/>
            <a:r>
              <a:rPr lang="pt-BR" sz="2400" dirty="0" smtClean="0"/>
              <a:t> </a:t>
            </a:r>
          </a:p>
          <a:p>
            <a:pPr algn="just"/>
            <a:r>
              <a:rPr lang="pt-BR" sz="2400" dirty="0" smtClean="0"/>
              <a:t>• Se for apropriado, cante hinos de louvor durante a visita. </a:t>
            </a:r>
          </a:p>
          <a:p>
            <a:pPr algn="just"/>
            <a:endParaRPr lang="pt-BR" sz="800" dirty="0" smtClean="0"/>
          </a:p>
          <a:p>
            <a:pPr algn="just"/>
            <a:r>
              <a:rPr lang="pt-BR" sz="2400" dirty="0" smtClean="0"/>
              <a:t>• Leia a Bíblia (histórias, milagres). 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400" dirty="0" smtClean="0"/>
              <a:t>• Fale sobre a importância da fé e da perseverança nos caminhos de Deus.</a:t>
            </a:r>
          </a:p>
          <a:p>
            <a:pPr algn="just"/>
            <a:r>
              <a:rPr lang="pt-BR" sz="2400" dirty="0" smtClean="0"/>
              <a:t> </a:t>
            </a:r>
            <a:endParaRPr lang="pt-BR" sz="800" dirty="0" smtClean="0"/>
          </a:p>
          <a:p>
            <a:pPr algn="just"/>
            <a:r>
              <a:rPr lang="pt-BR" sz="2400" dirty="0" smtClean="0"/>
              <a:t>• Tente identificar alguma necessidade específica que deva ser suprida pela igreja. 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• Faça uma oração. </a:t>
            </a:r>
            <a:endParaRPr lang="pt-BR" sz="2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3059832" y="764704"/>
            <a:ext cx="576064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 smtClean="0"/>
              <a:t>           </a:t>
            </a:r>
            <a:endParaRPr lang="pt-BR" sz="3200" b="1" dirty="0" smtClean="0"/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• Fale de forma clara e audível. </a:t>
            </a:r>
          </a:p>
          <a:p>
            <a:pPr algn="just"/>
            <a:endParaRPr lang="pt-BR" sz="1000" dirty="0" smtClean="0"/>
          </a:p>
          <a:p>
            <a:pPr algn="just"/>
            <a:r>
              <a:rPr lang="pt-BR" sz="2400" dirty="0" smtClean="0"/>
              <a:t>• Ressalte a importância da experiência e sabedoria dos idosos para a família e para a sociedade.</a:t>
            </a:r>
          </a:p>
          <a:p>
            <a:pPr algn="just"/>
            <a:endParaRPr lang="pt-BR" sz="1000" dirty="0" smtClean="0"/>
          </a:p>
          <a:p>
            <a:pPr algn="just"/>
            <a:r>
              <a:rPr lang="pt-BR" sz="2400" dirty="0" smtClean="0"/>
              <a:t> • Se for cantar um hino, pergunte qual é o hino preferido da pessoa. </a:t>
            </a:r>
          </a:p>
          <a:p>
            <a:pPr algn="just"/>
            <a:endParaRPr lang="pt-BR" sz="1000" dirty="0" smtClean="0"/>
          </a:p>
          <a:p>
            <a:pPr algn="just"/>
            <a:r>
              <a:rPr lang="pt-BR" sz="2400" dirty="0" smtClean="0"/>
              <a:t>• Pergunte se ela gostaria de receber outras visitas e, de acordo com o interesse, envolva outras pessoas da igreja nesse tipo de visitação. </a:t>
            </a:r>
            <a:endParaRPr lang="pt-BR" sz="24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3491880" y="1700808"/>
            <a:ext cx="45720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sz="2400" b="1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/>
              <a:t> Salmos 27:1; 62:5, 6;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/>
              <a:t> Isaías 25:9; João 14:1-3;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/>
              <a:t> Hebreus 10:35;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/>
              <a:t>2 Pedro 3:13;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/>
              <a:t>Apocalipse 2:10; 11:15; 22:20. </a:t>
            </a:r>
            <a:endParaRPr lang="pt-BR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3131840" y="1844824"/>
            <a:ext cx="51845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/>
              <a:t> </a:t>
            </a:r>
            <a:endParaRPr lang="pt-BR" sz="2800" b="1" dirty="0" smtClean="0"/>
          </a:p>
          <a:p>
            <a:endParaRPr lang="pt-BR" sz="2800" b="1" dirty="0" smtClean="0"/>
          </a:p>
          <a:p>
            <a:r>
              <a:rPr lang="pt-BR" sz="2800" dirty="0" smtClean="0"/>
              <a:t>• Demonstrar atenção e interesse. </a:t>
            </a:r>
          </a:p>
          <a:p>
            <a:endParaRPr lang="pt-BR" sz="2800" dirty="0" smtClean="0"/>
          </a:p>
          <a:p>
            <a:r>
              <a:rPr lang="pt-BR" sz="2800" dirty="0" smtClean="0"/>
              <a:t>• Motivar a comunhão com Deus. </a:t>
            </a:r>
            <a:endParaRPr lang="pt-BR" sz="28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987824" y="908720"/>
            <a:ext cx="590465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400" b="1" dirty="0" smtClean="0"/>
          </a:p>
          <a:p>
            <a:pPr algn="just"/>
            <a:r>
              <a:rPr lang="pt-BR" sz="2400" b="1" dirty="0" smtClean="0"/>
              <a:t> </a:t>
            </a:r>
            <a:r>
              <a:rPr lang="pt-BR" sz="2400" dirty="0" smtClean="0"/>
              <a:t>• De preferência, fale sobre assuntos alegres e que despertem esperança e paz. </a:t>
            </a:r>
            <a:endParaRPr lang="pt-BR" sz="2400" dirty="0" smtClean="0"/>
          </a:p>
          <a:p>
            <a:pPr algn="just"/>
            <a:endParaRPr lang="pt-BR" sz="800" dirty="0" smtClean="0"/>
          </a:p>
          <a:p>
            <a:pPr algn="just"/>
            <a:r>
              <a:rPr lang="pt-BR" sz="2400" dirty="0" smtClean="0"/>
              <a:t>• Demonstre otimismo quanto à recuperação do paciente. </a:t>
            </a:r>
            <a:endParaRPr lang="pt-BR" sz="2400" dirty="0" smtClean="0"/>
          </a:p>
          <a:p>
            <a:pPr algn="just"/>
            <a:endParaRPr lang="pt-BR" sz="800" dirty="0" smtClean="0"/>
          </a:p>
          <a:p>
            <a:pPr algn="just"/>
            <a:r>
              <a:rPr lang="pt-BR" sz="2400" dirty="0" smtClean="0"/>
              <a:t>• Leia um texto bíblico apropriado. </a:t>
            </a:r>
            <a:endParaRPr lang="pt-BR" sz="2400" dirty="0" smtClean="0"/>
          </a:p>
          <a:p>
            <a:pPr algn="just"/>
            <a:endParaRPr lang="pt-BR" sz="800" dirty="0" smtClean="0"/>
          </a:p>
          <a:p>
            <a:pPr algn="just"/>
            <a:r>
              <a:rPr lang="pt-BR" sz="2400" dirty="0" smtClean="0"/>
              <a:t>• Tente identificar alguma necessidade específica que deva ser suprida pela igreja. </a:t>
            </a:r>
            <a:endParaRPr lang="pt-BR" sz="2400" dirty="0" smtClean="0"/>
          </a:p>
          <a:p>
            <a:pPr algn="just"/>
            <a:endParaRPr lang="pt-BR" sz="800" dirty="0" smtClean="0"/>
          </a:p>
          <a:p>
            <a:pPr algn="just"/>
            <a:r>
              <a:rPr lang="pt-BR" sz="2400" dirty="0" smtClean="0"/>
              <a:t>• Além da recuperação da saúde, pergunte se há algum pedido especial de oração. </a:t>
            </a:r>
            <a:endParaRPr lang="pt-BR" sz="2400" dirty="0" smtClean="0"/>
          </a:p>
          <a:p>
            <a:pPr algn="just"/>
            <a:endParaRPr lang="pt-BR" sz="800" dirty="0" smtClean="0"/>
          </a:p>
          <a:p>
            <a:pPr algn="just"/>
            <a:r>
              <a:rPr lang="pt-BR" sz="2400" dirty="0" smtClean="0"/>
              <a:t>• Ore pela restauração da saúde do doente e por toda a sua família.</a:t>
            </a:r>
            <a:endParaRPr lang="pt-BR" sz="24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3059832" y="335846"/>
            <a:ext cx="5904656" cy="6201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100" b="1" dirty="0" smtClean="0"/>
          </a:p>
          <a:p>
            <a:pPr algn="just"/>
            <a:r>
              <a:rPr lang="pt-BR" sz="2100" dirty="0" smtClean="0"/>
              <a:t>• Busque informação no hospital sobre os horários de visitação e assegure-se de estar dentro do horário especificado</a:t>
            </a:r>
            <a:r>
              <a:rPr lang="pt-BR" sz="2100" dirty="0" smtClean="0"/>
              <a:t>. </a:t>
            </a:r>
          </a:p>
          <a:p>
            <a:pPr algn="just"/>
            <a:endParaRPr lang="pt-BR" sz="800" dirty="0" smtClean="0"/>
          </a:p>
          <a:p>
            <a:pPr algn="just"/>
            <a:r>
              <a:rPr lang="pt-BR" sz="2100" dirty="0" smtClean="0"/>
              <a:t>• Verifique se o paciente tem alguma restrição médica quanto a receber visitas. </a:t>
            </a:r>
            <a:endParaRPr lang="pt-BR" sz="2100" dirty="0" smtClean="0"/>
          </a:p>
          <a:p>
            <a:pPr algn="just"/>
            <a:endParaRPr lang="pt-BR" sz="800" dirty="0" smtClean="0"/>
          </a:p>
          <a:p>
            <a:pPr algn="just"/>
            <a:r>
              <a:rPr lang="pt-BR" sz="2100" dirty="0" smtClean="0"/>
              <a:t>• Não permaneça mais que alguns minutos. </a:t>
            </a:r>
            <a:endParaRPr lang="pt-BR" sz="2100" dirty="0" smtClean="0"/>
          </a:p>
          <a:p>
            <a:pPr algn="just"/>
            <a:endParaRPr lang="pt-BR" sz="800" dirty="0" smtClean="0"/>
          </a:p>
          <a:p>
            <a:pPr algn="just"/>
            <a:r>
              <a:rPr lang="pt-BR" sz="2100" dirty="0" smtClean="0"/>
              <a:t>• Você não é médico. Portanto, não receite nada para o paciente. </a:t>
            </a:r>
            <a:endParaRPr lang="pt-BR" sz="2100" dirty="0" smtClean="0"/>
          </a:p>
          <a:p>
            <a:pPr algn="just"/>
            <a:endParaRPr lang="pt-BR" sz="800" dirty="0" smtClean="0"/>
          </a:p>
          <a:p>
            <a:pPr algn="just"/>
            <a:r>
              <a:rPr lang="pt-BR" sz="2100" dirty="0" smtClean="0"/>
              <a:t>• Não faça perguntas detalhadas sobre a enfermidade nem sobre o tratamento. </a:t>
            </a:r>
            <a:endParaRPr lang="pt-BR" sz="2100" dirty="0" smtClean="0"/>
          </a:p>
          <a:p>
            <a:pPr algn="just"/>
            <a:endParaRPr lang="pt-BR" sz="800" dirty="0" smtClean="0"/>
          </a:p>
          <a:p>
            <a:pPr algn="just"/>
            <a:r>
              <a:rPr lang="pt-BR" sz="2100" dirty="0" smtClean="0"/>
              <a:t> • Se houver outros pacientes no mesmo aposento, ofereça-se para orar com eles também</a:t>
            </a:r>
            <a:r>
              <a:rPr lang="pt-BR" sz="2100" dirty="0" smtClean="0"/>
              <a:t>.</a:t>
            </a:r>
          </a:p>
          <a:p>
            <a:pPr algn="just"/>
            <a:endParaRPr lang="pt-BR" sz="800" dirty="0" smtClean="0"/>
          </a:p>
          <a:p>
            <a:pPr algn="just"/>
            <a:r>
              <a:rPr lang="pt-BR" sz="2100" dirty="0" smtClean="0"/>
              <a:t> • Deixe alguma literatura religiosa e pergunte se eles têm interesse em receber visitas de outras pessoas da igreja. </a:t>
            </a:r>
            <a:endParaRPr lang="pt-BR" sz="21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3419872" y="808310"/>
            <a:ext cx="4572000" cy="442089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endParaRPr lang="pt-BR" sz="2400" dirty="0" smtClean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pt-BR" sz="2400" dirty="0" smtClean="0"/>
              <a:t> João 14:16; 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pt-BR" sz="2400" dirty="0" smtClean="0"/>
              <a:t>Salmos 23; 27:1; 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pt-BR" sz="2400" dirty="0" smtClean="0"/>
              <a:t>Romanos 8:38, 39; 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pt-BR" sz="2400" dirty="0" smtClean="0"/>
              <a:t>Romanos 8:26-28; 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pt-BR" sz="2400" dirty="0" smtClean="0"/>
              <a:t>Apocalipse 21:4. </a:t>
            </a:r>
            <a:endParaRPr lang="pt-BR" sz="24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3347864" y="2636912"/>
            <a:ext cx="4248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800" b="1" dirty="0" smtClean="0"/>
          </a:p>
          <a:p>
            <a:r>
              <a:rPr lang="pt-BR" sz="2800" dirty="0" smtClean="0"/>
              <a:t>• Levar simpatia e conforto. </a:t>
            </a:r>
            <a:endParaRPr lang="pt-BR" sz="28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3203848" y="1052736"/>
            <a:ext cx="56886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• Fale sobre a presença de Deus e como o Espírito Santo pode dar forças para superar a tristeza e a saudade. 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• Fale sobre a promessa de Deus de que um dia estaremos libertos do poder do pecado e da morte. Incentive o enlutado a crer e aceitar.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 • Ore pedindo que Deus conforte toda a família. </a:t>
            </a:r>
            <a:endParaRPr lang="pt-BR" sz="24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3203848" y="1052736"/>
            <a:ext cx="56886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400" b="1" dirty="0" smtClean="0"/>
          </a:p>
          <a:p>
            <a:pPr algn="just"/>
            <a:r>
              <a:rPr lang="pt-BR" sz="2400" b="1" dirty="0" smtClean="0"/>
              <a:t> </a:t>
            </a:r>
            <a:r>
              <a:rPr lang="pt-BR" sz="2400" dirty="0" smtClean="0"/>
              <a:t>• Volte a visitar o enlutado alguns dias após o sepultamento do ente querido. Esse é o momento mais crítico. 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• Ofereça-se para ajudar a família em algumas tarefas da casa. 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• Deixe um telefone de contato e insista para que haja comunicação caso necessitem de apoio. </a:t>
            </a:r>
            <a:endParaRPr lang="pt-BR" sz="24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3491880" y="177281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sz="2400" dirty="0" smtClean="0"/>
          </a:p>
          <a:p>
            <a:r>
              <a:rPr lang="pt-BR" sz="2400" dirty="0" smtClean="0"/>
              <a:t>• João 11:25, 26; </a:t>
            </a:r>
          </a:p>
          <a:p>
            <a:endParaRPr lang="pt-BR" sz="2400" dirty="0" smtClean="0"/>
          </a:p>
          <a:p>
            <a:r>
              <a:rPr lang="pt-BR" sz="2400" dirty="0" smtClean="0"/>
              <a:t>1 Coríntios 15:50-55;</a:t>
            </a:r>
          </a:p>
          <a:p>
            <a:endParaRPr lang="pt-BR" sz="2400" dirty="0" smtClean="0"/>
          </a:p>
          <a:p>
            <a:r>
              <a:rPr lang="pt-BR" sz="2400" dirty="0" smtClean="0"/>
              <a:t> 1 Tessalonicenses 4:13-18;</a:t>
            </a:r>
          </a:p>
          <a:p>
            <a:endParaRPr lang="pt-BR" sz="2400" dirty="0" smtClean="0"/>
          </a:p>
          <a:p>
            <a:r>
              <a:rPr lang="pt-BR" sz="2400" dirty="0" smtClean="0"/>
              <a:t> Apocalipse 21:1-4. </a:t>
            </a:r>
            <a:endParaRPr lang="pt-BR" sz="24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3203848" y="1412776"/>
            <a:ext cx="56166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 smtClean="0"/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 Mostrar interesse e companheirismo cristãos. </a:t>
            </a:r>
          </a:p>
          <a:p>
            <a:pPr>
              <a:buFont typeface="Arial" pitchFamily="34" charset="0"/>
              <a:buChar char="•"/>
            </a:pPr>
            <a:endParaRPr lang="pt-BR" sz="2400" dirty="0" smtClean="0"/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Conhecer de perto as necessidades de cada família. </a:t>
            </a:r>
          </a:p>
          <a:p>
            <a:pPr>
              <a:buFont typeface="Arial" pitchFamily="34" charset="0"/>
              <a:buChar char="•"/>
            </a:pPr>
            <a:endParaRPr lang="pt-BR" sz="2400" dirty="0" smtClean="0"/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 Incentivar a consagração e a vida devocional. </a:t>
            </a:r>
            <a:endParaRPr lang="pt-BR" sz="240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3203848" y="2204864"/>
            <a:ext cx="53285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/>
              <a:t> </a:t>
            </a:r>
            <a:endParaRPr lang="pt-BR" sz="2800" b="1" dirty="0" smtClean="0"/>
          </a:p>
          <a:p>
            <a:endParaRPr lang="pt-BR" sz="2800" b="1" dirty="0" smtClean="0"/>
          </a:p>
          <a:p>
            <a:r>
              <a:rPr lang="pt-BR" sz="2800" dirty="0" smtClean="0"/>
              <a:t>• Levar companheirismo cristão.</a:t>
            </a:r>
          </a:p>
          <a:p>
            <a:endParaRPr lang="pt-BR" sz="2800" dirty="0" smtClean="0"/>
          </a:p>
          <a:p>
            <a:r>
              <a:rPr lang="pt-BR" sz="2800" dirty="0" smtClean="0"/>
              <a:t> • Demonstrar atenção e interesse </a:t>
            </a:r>
            <a:endParaRPr lang="pt-BR" sz="28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3491880" y="1340768"/>
            <a:ext cx="51845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b="1" dirty="0" smtClean="0"/>
          </a:p>
          <a:p>
            <a:r>
              <a:rPr lang="pt-BR" sz="2400" dirty="0" smtClean="0"/>
              <a:t>• Fale sobre a importância dessa pessoa para Deus e para a igreja. </a:t>
            </a:r>
          </a:p>
          <a:p>
            <a:endParaRPr lang="pt-BR" sz="2400" dirty="0" smtClean="0"/>
          </a:p>
          <a:p>
            <a:r>
              <a:rPr lang="pt-BR" sz="2400" dirty="0" smtClean="0"/>
              <a:t>• Leia um texto bíblico e faça um breve comentário. </a:t>
            </a:r>
          </a:p>
          <a:p>
            <a:endParaRPr lang="pt-BR" sz="2400" dirty="0" smtClean="0"/>
          </a:p>
          <a:p>
            <a:r>
              <a:rPr lang="pt-BR" sz="2400" dirty="0" smtClean="0"/>
              <a:t>• Incentive a presença aos cultos e programações da igreja. </a:t>
            </a:r>
          </a:p>
          <a:p>
            <a:endParaRPr lang="pt-BR" sz="2400" dirty="0" smtClean="0"/>
          </a:p>
          <a:p>
            <a:r>
              <a:rPr lang="pt-BR" sz="2400" dirty="0" smtClean="0"/>
              <a:t>• Ore. </a:t>
            </a:r>
            <a:endParaRPr lang="pt-BR" sz="2400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3059832" y="1772816"/>
            <a:ext cx="57606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• </a:t>
            </a:r>
            <a:r>
              <a:rPr lang="pt-BR" sz="2400" dirty="0" smtClean="0"/>
              <a:t>Não dê a impressão de que viver sozinho seja algo anormal. Há pessoas que estão sozinhas por causa de alguma circunstância especial e há pessoas que simplesmente optaram por isso. </a:t>
            </a:r>
            <a:endParaRPr lang="pt-BR" sz="2400" dirty="0" smtClean="0"/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• Evite uma abordagem </a:t>
            </a:r>
            <a:r>
              <a:rPr lang="pt-BR" sz="2400" dirty="0" smtClean="0"/>
              <a:t>específica</a:t>
            </a:r>
            <a:r>
              <a:rPr lang="pt-BR" sz="2400" dirty="0" smtClean="0"/>
              <a:t>, mencionando o fato de viver sozinho, ou de não ter casado. Trate como trataria qualquer outro membro da igreja. </a:t>
            </a:r>
            <a:endParaRPr lang="pt-BR" sz="2400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selma.luz.DSA\Pictures\Minhas digitalizações\digitalizar0060.jpg"/>
          <p:cNvPicPr>
            <a:picLocks noChangeAspect="1" noChangeArrowheads="1"/>
          </p:cNvPicPr>
          <p:nvPr/>
        </p:nvPicPr>
        <p:blipFill>
          <a:blip r:embed="rId3" cstate="print"/>
          <a:srcRect l="7407" r="1852"/>
          <a:stretch>
            <a:fillRect/>
          </a:stretch>
        </p:blipFill>
        <p:spPr bwMode="auto">
          <a:xfrm>
            <a:off x="3995936" y="404664"/>
            <a:ext cx="3600400" cy="583530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3059832" y="980728"/>
            <a:ext cx="590465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• Fale sobre a importância que a pessoa tem para Deus e para a igreja. </a:t>
            </a:r>
          </a:p>
          <a:p>
            <a:pPr algn="just"/>
            <a:endParaRPr lang="pt-BR" sz="1000" dirty="0" smtClean="0"/>
          </a:p>
          <a:p>
            <a:pPr algn="just"/>
            <a:r>
              <a:rPr lang="pt-BR" sz="2400" dirty="0" smtClean="0"/>
              <a:t>• Leia um texto bíblico e faça um breve comentário. </a:t>
            </a:r>
          </a:p>
          <a:p>
            <a:pPr algn="just"/>
            <a:endParaRPr lang="pt-BR" sz="1000" dirty="0" smtClean="0"/>
          </a:p>
          <a:p>
            <a:pPr algn="just"/>
            <a:r>
              <a:rPr lang="pt-BR" sz="2400" dirty="0" smtClean="0"/>
              <a:t>• Incentive a frequência aos cultos e às programações da igreja. </a:t>
            </a:r>
          </a:p>
          <a:p>
            <a:pPr algn="just"/>
            <a:endParaRPr lang="pt-BR" sz="1000" dirty="0" smtClean="0"/>
          </a:p>
          <a:p>
            <a:pPr algn="just"/>
            <a:r>
              <a:rPr lang="pt-BR" sz="2400" dirty="0" smtClean="0"/>
              <a:t>• Motive os irmãos a adquirir a literatura da igreja (Meditações Diárias, Lição da Escola Sabatina, Revista Adventista e outras).</a:t>
            </a:r>
          </a:p>
          <a:p>
            <a:pPr algn="just"/>
            <a:endParaRPr lang="pt-BR" sz="1000" dirty="0" smtClean="0"/>
          </a:p>
          <a:p>
            <a:pPr algn="just"/>
            <a:r>
              <a:rPr lang="pt-BR" sz="2400" dirty="0" smtClean="0"/>
              <a:t> • Se possível, ore com toda a família unida. </a:t>
            </a:r>
            <a:endParaRPr lang="pt-BR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1438</Words>
  <Application>Microsoft Office PowerPoint</Application>
  <PresentationFormat>Apresentação na tela (4:3)</PresentationFormat>
  <Paragraphs>207</Paragraphs>
  <Slides>65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65</vt:i4>
      </vt:variant>
    </vt:vector>
  </HeadingPairs>
  <TitlesOfParts>
    <vt:vector size="66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GUIA DO DIACONATO</dc:subject>
  <dc:creator>4TONS - Pr. Marcelo Augusto de Carvalho</dc:creator>
  <cp:keywords>www.4tons.com.br</cp:keywords>
  <dc:description>COMÉRCIO PROIBIDO. USO PESSOAL</dc:description>
  <cp:lastModifiedBy>selma.luz</cp:lastModifiedBy>
  <cp:revision>39</cp:revision>
  <dcterms:created xsi:type="dcterms:W3CDTF">2014-03-10T13:30:54Z</dcterms:created>
  <dcterms:modified xsi:type="dcterms:W3CDTF">2014-04-23T18:32:11Z</dcterms:modified>
  <cp:category>TEOLOGIA</cp:category>
</cp:coreProperties>
</file>