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89" r:id="rId7"/>
    <p:sldId id="352" r:id="rId8"/>
    <p:sldId id="290" r:id="rId9"/>
    <p:sldId id="354" r:id="rId10"/>
    <p:sldId id="355" r:id="rId11"/>
    <p:sldId id="353" r:id="rId12"/>
    <p:sldId id="292" r:id="rId13"/>
    <p:sldId id="261" r:id="rId14"/>
    <p:sldId id="282" r:id="rId15"/>
    <p:sldId id="284" r:id="rId16"/>
    <p:sldId id="286" r:id="rId17"/>
    <p:sldId id="288" r:id="rId18"/>
    <p:sldId id="264" r:id="rId19"/>
    <p:sldId id="273" r:id="rId20"/>
    <p:sldId id="272" r:id="rId21"/>
    <p:sldId id="265" r:id="rId22"/>
    <p:sldId id="266" r:id="rId23"/>
    <p:sldId id="267" r:id="rId24"/>
    <p:sldId id="268" r:id="rId25"/>
    <p:sldId id="269" r:id="rId26"/>
    <p:sldId id="270" r:id="rId27"/>
    <p:sldId id="274" r:id="rId28"/>
    <p:sldId id="275" r:id="rId29"/>
    <p:sldId id="276" r:id="rId30"/>
    <p:sldId id="280" r:id="rId31"/>
    <p:sldId id="277" r:id="rId32"/>
    <p:sldId id="294" r:id="rId33"/>
    <p:sldId id="296" r:id="rId34"/>
    <p:sldId id="298" r:id="rId35"/>
    <p:sldId id="300" r:id="rId36"/>
    <p:sldId id="302" r:id="rId37"/>
    <p:sldId id="304" r:id="rId38"/>
    <p:sldId id="306" r:id="rId39"/>
    <p:sldId id="308" r:id="rId40"/>
    <p:sldId id="310" r:id="rId41"/>
    <p:sldId id="312" r:id="rId42"/>
    <p:sldId id="314" r:id="rId43"/>
    <p:sldId id="316" r:id="rId44"/>
    <p:sldId id="318" r:id="rId45"/>
    <p:sldId id="320" r:id="rId46"/>
    <p:sldId id="326" r:id="rId47"/>
    <p:sldId id="328" r:id="rId48"/>
    <p:sldId id="322" r:id="rId49"/>
    <p:sldId id="356" r:id="rId50"/>
    <p:sldId id="324" r:id="rId51"/>
    <p:sldId id="325" r:id="rId52"/>
    <p:sldId id="330" r:id="rId53"/>
    <p:sldId id="331" r:id="rId54"/>
    <p:sldId id="332" r:id="rId55"/>
    <p:sldId id="333" r:id="rId56"/>
    <p:sldId id="334" r:id="rId57"/>
    <p:sldId id="335" r:id="rId58"/>
    <p:sldId id="336"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Estilo Mé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104"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1C0B8E96-E93E-4395-9511-F61764B625BA}" type="datetimeFigureOut">
              <a:rPr lang="pt-BR" smtClean="0"/>
              <a:pPr/>
              <a:t>02/05/2014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796ECAF-09F3-43FB-AE5F-B95DD3168C60}"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C0B8E96-E93E-4395-9511-F61764B625BA}" type="datetimeFigureOut">
              <a:rPr lang="pt-BR" smtClean="0"/>
              <a:pPr/>
              <a:t>02/05/2014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796ECAF-09F3-43FB-AE5F-B95DD3168C60}"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C0B8E96-E93E-4395-9511-F61764B625BA}" type="datetimeFigureOut">
              <a:rPr lang="pt-BR" smtClean="0"/>
              <a:pPr/>
              <a:t>02/05/2014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796ECAF-09F3-43FB-AE5F-B95DD3168C60}"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C0B8E96-E93E-4395-9511-F61764B625BA}" type="datetimeFigureOut">
              <a:rPr lang="pt-BR" smtClean="0"/>
              <a:pPr/>
              <a:t>02/05/2014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796ECAF-09F3-43FB-AE5F-B95DD3168C60}"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1C0B8E96-E93E-4395-9511-F61764B625BA}" type="datetimeFigureOut">
              <a:rPr lang="pt-BR" smtClean="0"/>
              <a:pPr/>
              <a:t>02/05/2014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796ECAF-09F3-43FB-AE5F-B95DD3168C60}"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1C0B8E96-E93E-4395-9511-F61764B625BA}" type="datetimeFigureOut">
              <a:rPr lang="pt-BR" smtClean="0"/>
              <a:pPr/>
              <a:t>02/05/2014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796ECAF-09F3-43FB-AE5F-B95DD3168C60}"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1C0B8E96-E93E-4395-9511-F61764B625BA}" type="datetimeFigureOut">
              <a:rPr lang="pt-BR" smtClean="0"/>
              <a:pPr/>
              <a:t>02/05/2014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796ECAF-09F3-43FB-AE5F-B95DD3168C60}"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1C0B8E96-E93E-4395-9511-F61764B625BA}" type="datetimeFigureOut">
              <a:rPr lang="pt-BR" smtClean="0"/>
              <a:pPr/>
              <a:t>02/05/2014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796ECAF-09F3-43FB-AE5F-B95DD3168C60}"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C0B8E96-E93E-4395-9511-F61764B625BA}" type="datetimeFigureOut">
              <a:rPr lang="pt-BR" smtClean="0"/>
              <a:pPr/>
              <a:t>02/05/2014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796ECAF-09F3-43FB-AE5F-B95DD3168C60}"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1C0B8E96-E93E-4395-9511-F61764B625BA}" type="datetimeFigureOut">
              <a:rPr lang="pt-BR" smtClean="0"/>
              <a:pPr/>
              <a:t>02/05/2014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796ECAF-09F3-43FB-AE5F-B95DD3168C60}"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1C0B8E96-E93E-4395-9511-F61764B625BA}" type="datetimeFigureOut">
              <a:rPr lang="pt-BR" smtClean="0"/>
              <a:pPr/>
              <a:t>02/05/2014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796ECAF-09F3-43FB-AE5F-B95DD3168C60}"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B8E96-E93E-4395-9511-F61764B625BA}" type="datetimeFigureOut">
              <a:rPr lang="pt-BR" smtClean="0"/>
              <a:pPr/>
              <a:t>02/05/2014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6ECAF-09F3-43FB-AE5F-B95DD3168C60}"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graphicFrame>
        <p:nvGraphicFramePr>
          <p:cNvPr id="7" name="Tabela 6"/>
          <p:cNvGraphicFramePr>
            <a:graphicFrameLocks noGrp="1"/>
          </p:cNvGraphicFramePr>
          <p:nvPr/>
        </p:nvGraphicFramePr>
        <p:xfrm>
          <a:off x="3563888" y="296400"/>
          <a:ext cx="4536504" cy="5989284"/>
        </p:xfrm>
        <a:graphic>
          <a:graphicData uri="http://schemas.openxmlformats.org/drawingml/2006/table">
            <a:tbl>
              <a:tblPr firstRow="1" bandRow="1">
                <a:tableStyleId>{616DA210-FB5B-4158-B5E0-FEB733F419BA}</a:tableStyleId>
              </a:tblPr>
              <a:tblGrid>
                <a:gridCol w="2268252"/>
                <a:gridCol w="2268252"/>
              </a:tblGrid>
              <a:tr h="310586">
                <a:tc>
                  <a:txBody>
                    <a:bodyPr/>
                    <a:lstStyle/>
                    <a:p>
                      <a:r>
                        <a:rPr lang="pt-BR" sz="1800" kern="1200" baseline="0" dirty="0" smtClean="0"/>
                        <a:t>Cargo </a:t>
                      </a:r>
                      <a:endParaRPr lang="pt-BR" dirty="0"/>
                    </a:p>
                  </a:txBody>
                  <a:tcPr/>
                </a:tc>
                <a:tc>
                  <a:txBody>
                    <a:bodyPr/>
                    <a:lstStyle/>
                    <a:p>
                      <a:r>
                        <a:rPr lang="pt-BR" sz="1800" kern="1200" baseline="0" dirty="0" smtClean="0"/>
                        <a:t>Atribuição </a:t>
                      </a:r>
                      <a:endParaRPr lang="pt-BR" dirty="0"/>
                    </a:p>
                  </a:txBody>
                  <a:tcPr/>
                </a:tc>
              </a:tr>
              <a:tr h="388233">
                <a:tc>
                  <a:txBody>
                    <a:bodyPr/>
                    <a:lstStyle/>
                    <a:p>
                      <a:r>
                        <a:rPr lang="pt-BR" sz="1200" kern="1200" baseline="0" dirty="0" smtClean="0"/>
                        <a:t>Coordenador da recepção</a:t>
                      </a:r>
                      <a:endParaRPr lang="pt-BR" sz="1200" dirty="0"/>
                    </a:p>
                  </a:txBody>
                  <a:tcPr/>
                </a:tc>
                <a:tc>
                  <a:txBody>
                    <a:bodyPr/>
                    <a:lstStyle/>
                    <a:p>
                      <a:r>
                        <a:rPr lang="pt-BR" sz="1200" kern="1200" baseline="0" dirty="0" smtClean="0"/>
                        <a:t>Organizar e acompanhar o trabalho da recepção. </a:t>
                      </a:r>
                      <a:endParaRPr lang="pt-BR" sz="1200" dirty="0"/>
                    </a:p>
                  </a:txBody>
                  <a:tcPr/>
                </a:tc>
              </a:tr>
              <a:tr h="388233">
                <a:tc>
                  <a:txBody>
                    <a:bodyPr/>
                    <a:lstStyle/>
                    <a:p>
                      <a:r>
                        <a:rPr lang="pt-BR" sz="1200" kern="1200" baseline="0" dirty="0" smtClean="0"/>
                        <a:t>Ancião conselheiro </a:t>
                      </a:r>
                      <a:endParaRPr lang="pt-BR" sz="1200" dirty="0"/>
                    </a:p>
                  </a:txBody>
                  <a:tcPr/>
                </a:tc>
                <a:tc>
                  <a:txBody>
                    <a:bodyPr/>
                    <a:lstStyle/>
                    <a:p>
                      <a:r>
                        <a:rPr lang="pt-BR" sz="1200" kern="1200" baseline="0" dirty="0" smtClean="0"/>
                        <a:t>Apoiar o coordenador da Recepção e trabalhar com ele. </a:t>
                      </a:r>
                      <a:endParaRPr lang="pt-BR" sz="1200" dirty="0"/>
                    </a:p>
                  </a:txBody>
                  <a:tcPr/>
                </a:tc>
              </a:tr>
              <a:tr h="388233">
                <a:tc>
                  <a:txBody>
                    <a:bodyPr/>
                    <a:lstStyle/>
                    <a:p>
                      <a:r>
                        <a:rPr lang="pt-BR" sz="1200" kern="1200" baseline="0" dirty="0" smtClean="0"/>
                        <a:t>Pastor distrital </a:t>
                      </a:r>
                      <a:endParaRPr lang="pt-BR" sz="1200" dirty="0"/>
                    </a:p>
                  </a:txBody>
                  <a:tcPr/>
                </a:tc>
                <a:tc>
                  <a:txBody>
                    <a:bodyPr/>
                    <a:lstStyle/>
                    <a:p>
                      <a:r>
                        <a:rPr lang="pt-BR" sz="1200" kern="1200" baseline="0" dirty="0" smtClean="0"/>
                        <a:t>Apoiar os esforços do ministério da recepção. </a:t>
                      </a:r>
                      <a:endParaRPr lang="pt-BR" sz="1200" dirty="0"/>
                    </a:p>
                  </a:txBody>
                  <a:tcPr/>
                </a:tc>
              </a:tr>
              <a:tr h="289548">
                <a:tc>
                  <a:txBody>
                    <a:bodyPr/>
                    <a:lstStyle/>
                    <a:p>
                      <a:r>
                        <a:rPr lang="pt-BR" sz="1200" kern="1200" baseline="0" dirty="0" smtClean="0"/>
                        <a:t>Diretora do Ministério da Mulher </a:t>
                      </a:r>
                      <a:endParaRPr lang="pt-BR" sz="1200" dirty="0"/>
                    </a:p>
                  </a:txBody>
                  <a:tcPr/>
                </a:tc>
                <a:tc>
                  <a:txBody>
                    <a:bodyPr/>
                    <a:lstStyle/>
                    <a:p>
                      <a:r>
                        <a:rPr lang="pt-BR" sz="1200" kern="1200" baseline="0" dirty="0" smtClean="0"/>
                        <a:t>Trabalhar junto com o coordenador. </a:t>
                      </a:r>
                      <a:endParaRPr lang="pt-BR" sz="1200" dirty="0"/>
                    </a:p>
                  </a:txBody>
                  <a:tcPr/>
                </a:tc>
              </a:tr>
              <a:tr h="388233">
                <a:tc>
                  <a:txBody>
                    <a:bodyPr/>
                    <a:lstStyle/>
                    <a:p>
                      <a:r>
                        <a:rPr lang="pt-BR" sz="1200" kern="1200" baseline="0" dirty="0" smtClean="0"/>
                        <a:t>Diretor do Ministério Pessoal </a:t>
                      </a:r>
                      <a:endParaRPr lang="pt-BR" sz="1200" dirty="0"/>
                    </a:p>
                  </a:txBody>
                  <a:tcPr/>
                </a:tc>
                <a:tc>
                  <a:txBody>
                    <a:bodyPr/>
                    <a:lstStyle/>
                    <a:p>
                      <a:r>
                        <a:rPr lang="pt-BR" sz="1200" kern="1200" baseline="0" dirty="0" smtClean="0"/>
                        <a:t>Ajudar no treinamento e trabalhar com a equipe de recepção. </a:t>
                      </a:r>
                      <a:endParaRPr lang="pt-BR" sz="1200" dirty="0"/>
                    </a:p>
                  </a:txBody>
                  <a:tcPr/>
                </a:tc>
              </a:tr>
              <a:tr h="388233">
                <a:tc>
                  <a:txBody>
                    <a:bodyPr/>
                    <a:lstStyle/>
                    <a:p>
                      <a:r>
                        <a:rPr lang="pt-BR" sz="1200" kern="1200" baseline="0" dirty="0" smtClean="0"/>
                        <a:t>Secretária/o </a:t>
                      </a:r>
                      <a:endParaRPr lang="pt-BR" sz="1200" dirty="0"/>
                    </a:p>
                  </a:txBody>
                  <a:tcPr/>
                </a:tc>
                <a:tc>
                  <a:txBody>
                    <a:bodyPr/>
                    <a:lstStyle/>
                    <a:p>
                      <a:r>
                        <a:rPr lang="pt-BR" sz="1200" kern="1200" baseline="0" dirty="0" smtClean="0"/>
                        <a:t>Responsável pelos materiais, anotações e informes. </a:t>
                      </a:r>
                      <a:endParaRPr lang="pt-BR" sz="1200" dirty="0"/>
                    </a:p>
                  </a:txBody>
                  <a:tcPr/>
                </a:tc>
              </a:tr>
              <a:tr h="388233">
                <a:tc>
                  <a:txBody>
                    <a:bodyPr/>
                    <a:lstStyle/>
                    <a:p>
                      <a:r>
                        <a:rPr lang="pt-BR" sz="1200" kern="1200" baseline="0" dirty="0" smtClean="0"/>
                        <a:t>Recepcionista </a:t>
                      </a:r>
                      <a:endParaRPr lang="pt-BR" sz="1200" dirty="0"/>
                    </a:p>
                  </a:txBody>
                  <a:tcPr/>
                </a:tc>
                <a:tc>
                  <a:txBody>
                    <a:bodyPr/>
                    <a:lstStyle/>
                    <a:p>
                      <a:r>
                        <a:rPr lang="pt-BR" sz="1200" kern="1200" baseline="0" dirty="0" smtClean="0"/>
                        <a:t>Atuar na porta da igreja ou nas dependências. </a:t>
                      </a:r>
                      <a:endParaRPr lang="pt-BR" sz="1200" dirty="0"/>
                    </a:p>
                  </a:txBody>
                  <a:tcPr/>
                </a:tc>
              </a:tr>
              <a:tr h="289548">
                <a:tc>
                  <a:txBody>
                    <a:bodyPr/>
                    <a:lstStyle/>
                    <a:p>
                      <a:r>
                        <a:rPr lang="pt-BR" sz="1200" kern="1200" baseline="0" dirty="0" smtClean="0"/>
                        <a:t>Recepcionista acompanhante </a:t>
                      </a:r>
                      <a:endParaRPr lang="pt-BR" sz="1200" dirty="0"/>
                    </a:p>
                  </a:txBody>
                  <a:tcPr/>
                </a:tc>
                <a:tc>
                  <a:txBody>
                    <a:bodyPr/>
                    <a:lstStyle/>
                    <a:p>
                      <a:r>
                        <a:rPr lang="pt-BR" sz="1200" kern="1200" baseline="0" dirty="0" smtClean="0"/>
                        <a:t>Atuar na nave da igreja. </a:t>
                      </a:r>
                      <a:endParaRPr lang="pt-BR" sz="1200" dirty="0"/>
                    </a:p>
                  </a:txBody>
                  <a:tcPr/>
                </a:tc>
              </a:tr>
              <a:tr h="289548">
                <a:tc>
                  <a:txBody>
                    <a:bodyPr/>
                    <a:lstStyle/>
                    <a:p>
                      <a:r>
                        <a:rPr lang="pt-BR" sz="1200" kern="1200" baseline="0" dirty="0" smtClean="0"/>
                        <a:t>Recepcionista de contatos </a:t>
                      </a:r>
                      <a:endParaRPr lang="pt-BR" sz="1200" dirty="0"/>
                    </a:p>
                  </a:txBody>
                  <a:tcPr/>
                </a:tc>
                <a:tc>
                  <a:txBody>
                    <a:bodyPr/>
                    <a:lstStyle/>
                    <a:p>
                      <a:r>
                        <a:rPr lang="pt-BR" sz="1200" kern="1200" baseline="0" dirty="0" smtClean="0"/>
                        <a:t>Atuar no contato com o visitante. </a:t>
                      </a:r>
                      <a:endParaRPr lang="pt-BR" sz="1200" dirty="0"/>
                    </a:p>
                  </a:txBody>
                  <a:tcPr/>
                </a:tc>
              </a:tr>
              <a:tr h="289548">
                <a:tc>
                  <a:txBody>
                    <a:bodyPr/>
                    <a:lstStyle/>
                    <a:p>
                      <a:r>
                        <a:rPr lang="pt-BR" sz="1200" kern="1200" baseline="0" dirty="0" smtClean="0"/>
                        <a:t>Diáconos e diaconisas </a:t>
                      </a:r>
                      <a:endParaRPr lang="pt-BR" sz="1200" dirty="0"/>
                    </a:p>
                  </a:txBody>
                  <a:tcPr/>
                </a:tc>
                <a:tc>
                  <a:txBody>
                    <a:bodyPr/>
                    <a:lstStyle/>
                    <a:p>
                      <a:r>
                        <a:rPr lang="pt-BR" sz="1200" kern="1200" baseline="0" dirty="0" smtClean="0"/>
                        <a:t>Atuar como recepcionistas. </a:t>
                      </a:r>
                      <a:endParaRPr lang="pt-BR" sz="1200" dirty="0"/>
                    </a:p>
                  </a:txBody>
                  <a:tcPr/>
                </a:tc>
              </a:tr>
              <a:tr h="388233">
                <a:tc>
                  <a:txBody>
                    <a:bodyPr/>
                    <a:lstStyle/>
                    <a:p>
                      <a:r>
                        <a:rPr lang="pt-BR" sz="1200" kern="1200" baseline="0" dirty="0" smtClean="0"/>
                        <a:t>Diretor da classe bíblica </a:t>
                      </a:r>
                      <a:endParaRPr lang="pt-BR" sz="1200" dirty="0"/>
                    </a:p>
                  </a:txBody>
                  <a:tcPr/>
                </a:tc>
                <a:tc>
                  <a:txBody>
                    <a:bodyPr/>
                    <a:lstStyle/>
                    <a:p>
                      <a:r>
                        <a:rPr lang="pt-BR" sz="1200" kern="1200" baseline="0" dirty="0" smtClean="0"/>
                        <a:t>Cumprimentar e receber visitantes na classe bíblica. </a:t>
                      </a:r>
                      <a:endParaRPr lang="pt-BR" sz="1200" dirty="0"/>
                    </a:p>
                  </a:txBody>
                  <a:tcPr/>
                </a:tc>
              </a:tr>
              <a:tr h="289548">
                <a:tc>
                  <a:txBody>
                    <a:bodyPr/>
                    <a:lstStyle/>
                    <a:p>
                      <a:r>
                        <a:rPr lang="pt-BR" sz="1200" kern="1200" baseline="0" dirty="0" smtClean="0"/>
                        <a:t>Duplas missionárias </a:t>
                      </a:r>
                      <a:endParaRPr lang="pt-BR" sz="1200" dirty="0"/>
                    </a:p>
                  </a:txBody>
                  <a:tcPr/>
                </a:tc>
                <a:tc>
                  <a:txBody>
                    <a:bodyPr/>
                    <a:lstStyle/>
                    <a:p>
                      <a:r>
                        <a:rPr lang="pt-BR" sz="1200" kern="1200" baseline="0" dirty="0" smtClean="0"/>
                        <a:t>Visitar amigos e dar estudos bíblicos. </a:t>
                      </a:r>
                      <a:endParaRPr lang="pt-BR" sz="1200" dirty="0"/>
                    </a:p>
                  </a:txBody>
                  <a:tcPr/>
                </a:tc>
              </a:tr>
              <a:tr h="388233">
                <a:tc>
                  <a:txBody>
                    <a:bodyPr/>
                    <a:lstStyle/>
                    <a:p>
                      <a:r>
                        <a:rPr lang="pt-BR" sz="1200" kern="1200" baseline="0" dirty="0" smtClean="0"/>
                        <a:t>Grupos de oração </a:t>
                      </a:r>
                      <a:endParaRPr lang="pt-BR" sz="1200" dirty="0"/>
                    </a:p>
                  </a:txBody>
                  <a:tcPr/>
                </a:tc>
                <a:tc>
                  <a:txBody>
                    <a:bodyPr/>
                    <a:lstStyle/>
                    <a:p>
                      <a:r>
                        <a:rPr lang="pt-BR" sz="1200" kern="1200" baseline="0" dirty="0" smtClean="0"/>
                        <a:t>Orar pelos visitantes e seus pedidos de oração. </a:t>
                      </a:r>
                      <a:endParaRPr lang="pt-BR" sz="1200" dirty="0"/>
                    </a:p>
                  </a:txBody>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Seção 03 - Diaconato em ação\Cap. 13 Apoio ao Ministério da Recepção\Cópia de Subtitulo 7\PPT_Guia dos diaconos _Cap13_01_0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Seção 03 - Diaconato em ação\Cap. 13 Apoio ao Ministério da Recepção\Cópia de Subtitulo 8\PPT_Guia dos diaconos _Cap13_01_0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Seção 03 - Diaconato em ação\Cap. 13 Apoio ao Ministério da Recepção\Cópia de Subtitulo 9\PPT_Guia dos diaconos _Cap13_02_09.jpg"/>
          <p:cNvPicPr>
            <a:picLocks noChangeAspect="1" noChangeArrowheads="1"/>
          </p:cNvPicPr>
          <p:nvPr/>
        </p:nvPicPr>
        <p:blipFill>
          <a:blip r:embed="rId2" cstate="print"/>
          <a:srcRect/>
          <a:stretch>
            <a:fillRect/>
          </a:stretch>
        </p:blipFill>
        <p:spPr bwMode="auto">
          <a:xfrm>
            <a:off x="3352800" y="2514600"/>
            <a:ext cx="2438400" cy="1828800"/>
          </a:xfrm>
          <a:prstGeom prst="rect">
            <a:avLst/>
          </a:prstGeom>
          <a:noFill/>
        </p:spPr>
      </p:pic>
      <p:pic>
        <p:nvPicPr>
          <p:cNvPr id="17411" name="Picture 3" descr="E:\Seção 03 - Diaconato em ação\Cap. 13 Apoio ao Ministério da Recepção\Cópia de Subtitulo 9\PPT_Guia dos diaconos _Cap13_01_0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Seção 03 - Diaconato em ação\Cap. 13 Apoio ao Ministério da Recepção\Cópia de Subtitulo 10\PPT_Guia dos diaconos _Cap13_01_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Seção 03 - Diaconato em ação\Cap. 13 Apoio ao Ministério da Recepção\Cópia de Subtitulo 11\PPT_Guia dos diaconos _Cap13_01_1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Seção 03 - Diaconato em ação\Cap. 13 Apoio ao Ministério da Recepção\Cópia de Subtitulo 12\PPT_Guia dos diaconos _Cap13_01_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tângulo 2"/>
          <p:cNvSpPr/>
          <p:nvPr/>
        </p:nvSpPr>
        <p:spPr>
          <a:xfrm>
            <a:off x="3131840" y="908720"/>
            <a:ext cx="5472608" cy="5262979"/>
          </a:xfrm>
          <a:prstGeom prst="rect">
            <a:avLst/>
          </a:prstGeom>
        </p:spPr>
        <p:txBody>
          <a:bodyPr wrap="square">
            <a:spAutoFit/>
          </a:bodyPr>
          <a:lstStyle/>
          <a:p>
            <a:pPr algn="just"/>
            <a:r>
              <a:rPr lang="pt-BR" sz="2400" dirty="0"/>
              <a:t>O Espírito Santo conduz as pessoas à igreja e nossa </a:t>
            </a:r>
            <a:r>
              <a:rPr lang="pt-BR" sz="2400" dirty="0" smtClean="0"/>
              <a:t>responsabilidade </a:t>
            </a:r>
            <a:r>
              <a:rPr lang="pt-BR" sz="2400" dirty="0"/>
              <a:t>é fazer o melhor para que elas apreciem a programação e sintam o desejo de voltar. Cada visitante precisa ver o amor de Deus nas atitudes dos membros da igreja. A primeira impressão é a que fica. A maneira pela qual as pessoas são tratadas vai definir se elas voltarão ou não. Por esse motivo, “devemos nos aproximar [...] (delas) </a:t>
            </a:r>
            <a:r>
              <a:rPr lang="pt-BR" sz="2400" dirty="0" smtClean="0"/>
              <a:t>individualmente</a:t>
            </a:r>
            <a:r>
              <a:rPr lang="pt-BR" sz="2400" dirty="0"/>
              <a:t>, com simpatia semelhante à de Cristo e procurar </a:t>
            </a:r>
            <a:r>
              <a:rPr lang="pt-BR" sz="2400" dirty="0" smtClean="0"/>
              <a:t>despertar lhes </a:t>
            </a:r>
            <a:r>
              <a:rPr lang="pt-BR" sz="2400" dirty="0"/>
              <a:t>o interesse nas coisas da vida eterna” (ver </a:t>
            </a:r>
            <a:r>
              <a:rPr lang="pt-BR" sz="2400" i="1" dirty="0"/>
              <a:t>Serviço Cristão, p. 117). </a:t>
            </a:r>
            <a:endParaRPr lang="pt-B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Seção 03 - Diaconato em ação\Cap. 13 Apoio ao Ministério da Recepção\Cópia de Subtitulo 12\PPT_Guia dos diaconos _Cap13_02_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419872" y="1556792"/>
            <a:ext cx="4572000" cy="3785652"/>
          </a:xfrm>
          <a:prstGeom prst="rect">
            <a:avLst/>
          </a:prstGeom>
        </p:spPr>
        <p:txBody>
          <a:bodyPr>
            <a:spAutoFit/>
          </a:bodyPr>
          <a:lstStyle/>
          <a:p>
            <a:pPr algn="just"/>
            <a:r>
              <a:rPr lang="pt-BR" sz="2400" dirty="0" smtClean="0"/>
              <a:t>Incluir na equipe: jovens, adolescentes, mulheres, homens, crianças, além dos diáconos e diaconisas. Escolher pessoas dispostas a assumir compromisso com esse ministério na igreja. Devem ser pessoas alegres, corteses, pontuais, comunicativas, com bom gosto, boa postura e tato. </a:t>
            </a:r>
            <a:endParaRPr lang="pt-BR"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Seção 03 - Diaconato em ação\Cap. 13 Apoio ao Ministério da Recepção\Cópia de Subtitulo 13\PPT_Guia dos diaconos _Cap13_02_13.jpg"/>
          <p:cNvPicPr>
            <a:picLocks noChangeAspect="1" noChangeArrowheads="1"/>
          </p:cNvPicPr>
          <p:nvPr/>
        </p:nvPicPr>
        <p:blipFill>
          <a:blip r:embed="rId2" cstate="print"/>
          <a:srcRect/>
          <a:stretch>
            <a:fillRect/>
          </a:stretch>
        </p:blipFill>
        <p:spPr bwMode="auto">
          <a:xfrm>
            <a:off x="2051720" y="2564904"/>
            <a:ext cx="2438400" cy="1828800"/>
          </a:xfrm>
          <a:prstGeom prst="rect">
            <a:avLst/>
          </a:prstGeom>
          <a:noFill/>
        </p:spPr>
      </p:pic>
      <p:pic>
        <p:nvPicPr>
          <p:cNvPr id="25603" name="Picture 3" descr="E:\Seção 03 - Diaconato em ação\Cap. 13 Apoio ao Ministério da Recepção\Cópia de Subtitulo 13\PPT_Guia dos diaconos _Cap13_01_1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Seção 03 - Diaconato em ação\Cap. 13 Apoio ao Ministério da Recepção\Cópia de Subtitulo 13\PPT_Guia dos diaconos _Cap13_02_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275856" y="1443548"/>
            <a:ext cx="5364088" cy="3785652"/>
          </a:xfrm>
          <a:prstGeom prst="rect">
            <a:avLst/>
          </a:prstGeom>
        </p:spPr>
        <p:txBody>
          <a:bodyPr wrap="square">
            <a:spAutoFit/>
          </a:bodyPr>
          <a:lstStyle/>
          <a:p>
            <a:pPr algn="just"/>
            <a:r>
              <a:rPr lang="pt-BR" sz="2400" dirty="0" smtClean="0"/>
              <a:t>Essa equipe deve promover reuniões de oração a fim de que, com o auxílio divino, esteja preparada espiritualmente para essa missão. Além do preparo espiritual, dever haver encontros de treinamento e capacitação para melhor desempenho como recepcionistas.</a:t>
            </a:r>
          </a:p>
          <a:p>
            <a:pPr algn="just"/>
            <a:r>
              <a:rPr lang="pt-BR" sz="2400" dirty="0" smtClean="0"/>
              <a:t>Os participantes devem estar bem familiarizados com os materiais da recepção e a dinâmica do trabalho.  </a:t>
            </a:r>
            <a:endParaRPr lang="pt-BR"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Seção 03 - Diaconato em ação\Cap. 13 Apoio ao Ministério da Recepção\Cópia de Subtitulo 14\PPT_Guia dos diaconos _Cap13_01_1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Seção 03 - Diaconato em ação\Cap. 13 Apoio ao Ministério da Recepção\Cópia de Subtitulo 14\PPT_Guia dos diaconos _Cap13_02_1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2934072" y="1844824"/>
            <a:ext cx="5886400" cy="3785652"/>
          </a:xfrm>
          <a:prstGeom prst="rect">
            <a:avLst/>
          </a:prstGeom>
        </p:spPr>
        <p:txBody>
          <a:bodyPr wrap="square">
            <a:spAutoFit/>
          </a:bodyPr>
          <a:lstStyle/>
          <a:p>
            <a:pPr algn="just"/>
            <a:r>
              <a:rPr lang="pt-BR" sz="2400" dirty="0" smtClean="0"/>
              <a:t>Solicitar ao líder do Ministério Pessoal e ao coordenador de interessados que providenciem duplas missionárias e grupos de oração para atender as solicitações de visitas, orações e estudos bíblicos nos lares por parte dos amigos visitantes. Sempre que for possível, esses grupos de apoio devem participar das reuniões de oração e dos seminários de capacitação do Ministério da Recepção. </a:t>
            </a:r>
            <a:endParaRPr lang="pt-BR"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E:\Seção 03 - Diaconato em ação\Cap. 13 Apoio ao Ministério da Recepção\Cópia de Subtitulo 15\PPT_Guia dos diaconos _Cap13_01_1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Seção 03 - Diaconato em ação\Cap. 13 Apoio ao Ministério da Recepção\Cópia de Subtitulo 15\PPT_Guia dos diaconos _Cap13_02_1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2843808" y="2828836"/>
            <a:ext cx="5760640" cy="1569660"/>
          </a:xfrm>
          <a:prstGeom prst="rect">
            <a:avLst/>
          </a:prstGeom>
        </p:spPr>
        <p:txBody>
          <a:bodyPr wrap="square">
            <a:spAutoFit/>
          </a:bodyPr>
          <a:lstStyle/>
          <a:p>
            <a:pPr algn="just"/>
            <a:r>
              <a:rPr lang="pt-BR" sz="2400" dirty="0" smtClean="0"/>
              <a:t>Elaborar uma escala de atuação para todas as programações e definir as tarefas dos participantes das frentes de trabalho, encorajando-os na execução de cada tarefa. </a:t>
            </a:r>
            <a:endParaRPr lang="pt-BR"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Seção 03 - Diaconato em ação\Cap. 13 Apoio ao Ministério da Recepção\Cópia de Subtitulo 16\PPT_Guia dos diaconos _Cap13_01_1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Seção 03 - Diaconato em ação\Cap. 13 Apoio ao Ministério da Recepção\Cópia de Subtitulo 16\PPT_Guia dos diaconos _Cap13_02_1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2718048" y="2551837"/>
            <a:ext cx="6174432" cy="1938992"/>
          </a:xfrm>
          <a:prstGeom prst="rect">
            <a:avLst/>
          </a:prstGeom>
        </p:spPr>
        <p:txBody>
          <a:bodyPr wrap="square">
            <a:spAutoFit/>
          </a:bodyPr>
          <a:lstStyle/>
          <a:p>
            <a:pPr algn="just"/>
            <a:r>
              <a:rPr lang="pt-BR" sz="2400" dirty="0" smtClean="0"/>
              <a:t>As reuniões de oração, avaliação e capacitação podem ocorrer trimestralmente ou quando a coordenação da recepção julgar necessário. Mas é imprescindível que haja um encontro de todos antes do início das programações da igreja </a:t>
            </a:r>
            <a:endParaRPr lang="pt-BR" sz="2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Seção 03 - Diaconato em ação\Cap. 13 Apoio ao Ministério da Recepção\Cópia de Subtitulo 17\PPT_Guia dos diaconos _Cap13_01_1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Seção 03 - Diaconato em ação\Cap. 13 Apoio ao Ministério da Recepção\Cópia de Subtitulo 18\PPT_Guia dos diaconos _Cap13_01_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Seção 03 - Diaconato em ação\Cap. 13 Apoio ao Ministério da Recepção\Cópia de Subtitulo 19\PPT_Guia dos diaconos _Cap13_01_1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E:\Seção 03 - Diaconato em ação\Cap. 13 Apoio ao Ministério da Recepção\Cópia de Subtitulo 20\PPT_Guia dos diaconos _Cap13_01_20.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E:\Seção 03 - Diaconato em ação\Cap. 13 Apoio ao Ministério da Recepção\Cópia de Subtitulo 21\PPT_Guia dos diaconos _Cap13_01_21.jpg"/>
          <p:cNvPicPr>
            <a:picLocks noChangeAspect="1" noChangeArrowheads="1"/>
          </p:cNvPicPr>
          <p:nvPr/>
        </p:nvPicPr>
        <p:blipFill>
          <a:blip r:embed="rId2" cstate="print"/>
          <a:srcRect/>
          <a:stretch>
            <a:fillRect/>
          </a:stretch>
        </p:blipFill>
        <p:spPr bwMode="auto">
          <a:xfrm>
            <a:off x="-2" y="0"/>
            <a:ext cx="9144001"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Seção 03 - Diaconato em ação\Cap. 13 Apoio ao Ministério da Recepção\Cópia de Subtitulo 22\PPT_Guia dos diaconos _Cap13_01_2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E:\Seção 03 - Diaconato em ação\Cap. 13 Apoio ao Ministério da Recepção\Cópia de Subtitulo 23\PPT_Guia dos diaconos _Cap13_01_23.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Seção 03 - Diaconato em ação\Cap. 13 Apoio ao Ministério da Recepção\Cópia de Subtitulo 24\PPT_Guia dos diaconos _Cap13_01_2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E:\Seção 03 - Diaconato em ação\Cap. 13 Apoio ao Ministério da Recepção\Cópia de Subtitulo 25\PPT_Guia dos diaconos _Cap13_01_25.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E:\Seção 03 - Diaconato em ação\Cap. 13 Apoio ao Ministério da Recepção\Cópia de Subtitulo 26\PPT_Guia dos diaconos _Cap13_01_26.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E:\Seção 03 - Diaconato em ação\Cap. 13 Apoio ao Ministério da Recepção\Cópia de Subtitulo 27\PPT_Guia dos diaconos _Cap13_01_27.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elma.luz.DSA\Desktop\PPT_Guia dos diaconos _Cap13_02_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563888" y="1772816"/>
            <a:ext cx="4572000" cy="3416320"/>
          </a:xfrm>
          <a:prstGeom prst="rect">
            <a:avLst/>
          </a:prstGeom>
        </p:spPr>
        <p:txBody>
          <a:bodyPr>
            <a:spAutoFit/>
          </a:bodyPr>
          <a:lstStyle/>
          <a:p>
            <a:pPr algn="just"/>
            <a:r>
              <a:rPr lang="pt-BR" sz="2400" dirty="0"/>
              <a:t>Assim como a igreja não pode funcionar sem ter a Escola </a:t>
            </a:r>
            <a:r>
              <a:rPr lang="pt-BR" sz="2400" dirty="0" smtClean="0"/>
              <a:t>Sabatina</a:t>
            </a:r>
            <a:r>
              <a:rPr lang="pt-BR" sz="2400" dirty="0"/>
              <a:t>, o Culto Divino e outras reuniões oficiais, ela também não pode funcionar sem ter o Ministério da Recepção organizado e </a:t>
            </a:r>
            <a:r>
              <a:rPr lang="pt-BR" sz="2400" dirty="0" smtClean="0"/>
              <a:t>atuante</a:t>
            </a:r>
            <a:r>
              <a:rPr lang="pt-BR" sz="2400" dirty="0"/>
              <a:t>. </a:t>
            </a:r>
            <a:endParaRPr lang="pt-BR" sz="2400" dirty="0" smtClean="0"/>
          </a:p>
          <a:p>
            <a:pPr algn="just"/>
            <a:r>
              <a:rPr lang="pt-BR" sz="2400" dirty="0" smtClean="0"/>
              <a:t>Diáconos </a:t>
            </a:r>
            <a:r>
              <a:rPr lang="pt-BR" sz="2400" dirty="0"/>
              <a:t>e diaconisas devem fazer parte </a:t>
            </a:r>
            <a:r>
              <a:rPr lang="pt-BR" sz="2400" dirty="0" smtClean="0"/>
              <a:t>desse </a:t>
            </a:r>
            <a:r>
              <a:rPr lang="pt-BR" sz="2400" dirty="0"/>
              <a:t>ministério.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E:\Seção 03 - Diaconato em ação\Cap. 13 Apoio ao Ministério da Recepção\Cópia de Subtitulo 28\PPT_Guia dos diaconos _Cap13_01_2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Seção 03 - Diaconato em ação\Cap. 13 Apoio ao Ministério da Recepção\Cópia de Subtitulo 29\PPT_Guia dos diaconos _Cap13_01_29.jpg"/>
          <p:cNvPicPr>
            <a:picLocks noChangeAspect="1" noChangeArrowheads="1"/>
          </p:cNvPicPr>
          <p:nvPr/>
        </p:nvPicPr>
        <p:blipFill>
          <a:blip r:embed="rId2" cstate="print"/>
          <a:srcRect/>
          <a:stretch>
            <a:fillRect/>
          </a:stretch>
        </p:blipFill>
        <p:spPr bwMode="auto">
          <a:xfrm>
            <a:off x="-1" y="-27384"/>
            <a:ext cx="9144000" cy="6858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E:\Seção 03 - Diaconato em ação\Cap. 13 Apoio ao Ministério da Recepção\Cópia de Subtitulo 30\PPT_Guia dos diaconos _Cap13_01_30.jpg"/>
          <p:cNvPicPr>
            <a:picLocks noChangeAspect="1" noChangeArrowheads="1"/>
          </p:cNvPicPr>
          <p:nvPr/>
        </p:nvPicPr>
        <p:blipFill>
          <a:blip r:embed="rId2" cstate="print"/>
          <a:srcRect/>
          <a:stretch>
            <a:fillRect/>
          </a:stretch>
        </p:blipFill>
        <p:spPr bwMode="auto">
          <a:xfrm>
            <a:off x="0" y="27384"/>
            <a:ext cx="9144000" cy="6858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E:\Seção 03 - Diaconato em ação\Cap. 13 Apoio ao Ministério da Recepção\Cópia de Subtitulo 31\PPT_Guia dos diaconos _Cap13_01_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E:\Seção 03 - Diaconato em ação\Cap. 13 Apoio ao Ministério da Recepção\Cópia de Subtitulo 32\PPT_Guia dos diaconos _Cap13_01_32.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E:\Seção 03 - Diaconato em ação\Cap. 13 Apoio ao Ministério da Recepção\Cópia de Subtitulo 33\PPT_Guia dos diaconos _Cap13_01_33.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E:\Seção 03 - Diaconato em ação\Cap. 13 Apoio ao Ministério da Recepção\Cópia de Subtitulo 34\PPT_Guia dos diaconos _Cap13_01_3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E:\Seção 03 - Diaconato em ação\Cap. 13 Apoio ao Ministério da Recepção\Cópia de Subtitulo 35\PPT_Guia dos diaconos _Cap13_01_35.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E:\Seção 03 - Diaconato em ação\Cap. 13 Apoio ao Ministério da Recepção\Cópia de Subtitulo 36\PPT_Guia dos diaconos _Cap13_01_36.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sp>
        <p:nvSpPr>
          <p:cNvPr id="4" name="Retângulo 3"/>
          <p:cNvSpPr/>
          <p:nvPr/>
        </p:nvSpPr>
        <p:spPr>
          <a:xfrm>
            <a:off x="3131840" y="1340768"/>
            <a:ext cx="5616624" cy="4154984"/>
          </a:xfrm>
          <a:prstGeom prst="rect">
            <a:avLst/>
          </a:prstGeom>
        </p:spPr>
        <p:txBody>
          <a:bodyPr wrap="square">
            <a:spAutoFit/>
          </a:bodyPr>
          <a:lstStyle/>
          <a:p>
            <a:pPr algn="just"/>
            <a:r>
              <a:rPr lang="pt-BR" sz="2400" dirty="0" smtClean="0"/>
              <a:t>Jamais devem ser tratados como apostatados. Em vez disso, a equipe precisa recebê-los com carinho e afeto cristãos. Em mo- mento algum essas pessoas devem ser tratadas com lição de moral ou declarações de censura. “Nas Escrituras é revelado claramente como se deve lidar com os que erram. Clemência e bondosa consideração, [...] abrandariam o coração obstinado e empedernido” (</a:t>
            </a:r>
            <a:r>
              <a:rPr lang="pt-BR" sz="2400" i="1" dirty="0" smtClean="0"/>
              <a:t>Fundamentos da Educação Cristã, p. 279). </a:t>
            </a:r>
            <a:endParaRPr lang="pt-BR"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E:\Seção 03 - Diaconato em ação\Cap. 13 Apoio ao Ministério da Recepção\Cópia de Subtitulo 37\PPT_Guia dos diaconos _Cap13_01_37.jpg"/>
          <p:cNvPicPr>
            <a:picLocks noChangeAspect="1" noChangeArrowheads="1"/>
          </p:cNvPicPr>
          <p:nvPr/>
        </p:nvPicPr>
        <p:blipFill>
          <a:blip r:embed="rId2" cstate="print"/>
          <a:srcRect/>
          <a:stretch>
            <a:fillRect/>
          </a:stretch>
        </p:blipFill>
        <p:spPr bwMode="auto">
          <a:xfrm>
            <a:off x="-1" y="-1"/>
            <a:ext cx="9144001" cy="6858001"/>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E:\Seção 03 - Diaconato em ação\Cap. 13 Apoio ao Ministério da Recepção\Cópia de Subtitulo 37\PPT_Guia dos diaconos _Cap13_02_37.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Retângulo 2"/>
          <p:cNvSpPr/>
          <p:nvPr/>
        </p:nvSpPr>
        <p:spPr>
          <a:xfrm>
            <a:off x="3131840" y="2852936"/>
            <a:ext cx="5256584" cy="1200329"/>
          </a:xfrm>
          <a:prstGeom prst="rect">
            <a:avLst/>
          </a:prstGeom>
        </p:spPr>
        <p:txBody>
          <a:bodyPr wrap="square">
            <a:spAutoFit/>
          </a:bodyPr>
          <a:lstStyle/>
          <a:p>
            <a:pPr algn="ctr"/>
            <a:r>
              <a:rPr lang="pt-BR" sz="2400" dirty="0" smtClean="0"/>
              <a:t>Recebê-los de tal forma que se sintam como se estivessem em sua própria congregação. </a:t>
            </a:r>
            <a:endParaRPr lang="pt-BR" sz="2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E:\Seção 03 - Diaconato em ação\Cap. 13 Apoio ao Ministério da Recepção\Cópia de Subtitulo 38\PPT_Guia dos diaconos _Cap13_01_38.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E:\Seção 03 - Diaconato em ação\Cap. 13 Apoio ao Ministério da Recepção\Cópia de Subtitulo 38\PPT_Guia dos diaconos _Cap13_02_38.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Retângulo 2"/>
          <p:cNvSpPr/>
          <p:nvPr/>
        </p:nvSpPr>
        <p:spPr>
          <a:xfrm>
            <a:off x="3347864" y="2636912"/>
            <a:ext cx="5184576" cy="1200329"/>
          </a:xfrm>
          <a:prstGeom prst="rect">
            <a:avLst/>
          </a:prstGeom>
        </p:spPr>
        <p:txBody>
          <a:bodyPr wrap="square">
            <a:spAutoFit/>
          </a:bodyPr>
          <a:lstStyle/>
          <a:p>
            <a:pPr algn="ctr"/>
            <a:r>
              <a:rPr lang="pt-BR" sz="2400" dirty="0" smtClean="0"/>
              <a:t>Recebê-los fraternalmente, como irmãos, procurando conhecê-los pelo nome. </a:t>
            </a:r>
            <a:endParaRPr lang="pt-BR"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E:\Seção 03 - Diaconato em ação\Cap. 13 Apoio ao Ministério da Recepção\Cópia de Subtitulo 39\PPT_Guia dos diaconos _Cap13_01_39.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E:\Seção 03 - Diaconato em ação\Cap. 13 Apoio ao Ministério da Recepção\Cópia de Subtitulo 39\PPT_Guia dos diaconos _Cap13_02_39.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Retângulo 2"/>
          <p:cNvSpPr/>
          <p:nvPr/>
        </p:nvSpPr>
        <p:spPr>
          <a:xfrm>
            <a:off x="2987824" y="2708920"/>
            <a:ext cx="5472608" cy="1569660"/>
          </a:xfrm>
          <a:prstGeom prst="rect">
            <a:avLst/>
          </a:prstGeom>
        </p:spPr>
        <p:txBody>
          <a:bodyPr wrap="square">
            <a:spAutoFit/>
          </a:bodyPr>
          <a:lstStyle/>
          <a:p>
            <a:pPr algn="just"/>
            <a:r>
              <a:rPr lang="pt-BR" sz="2400" dirty="0" smtClean="0"/>
              <a:t>Recebê-los como alguém precioso. Por eles, Cristo deu a vida. A maneira pela qual forem recebidos poderá atraí-los ou afastá-los. </a:t>
            </a:r>
            <a:endParaRPr lang="pt-BR"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E:\Seção 03 - Diaconato em ação\Cap. 13 Apoio ao Ministério da Recepção\Cópia de Subtitulo 40\PPT_Guia dos diaconos _Cap13_01_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E:\Seção 03 - Diaconato em ação\Cap. 13 Apoio ao Ministério da Recepção\Cópia de Subtitulo 40\PPT_Guia dos diaconos _Cap13_02_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2843808" y="2492896"/>
            <a:ext cx="5544616" cy="1938992"/>
          </a:xfrm>
          <a:prstGeom prst="rect">
            <a:avLst/>
          </a:prstGeom>
        </p:spPr>
        <p:txBody>
          <a:bodyPr wrap="square">
            <a:spAutoFit/>
          </a:bodyPr>
          <a:lstStyle/>
          <a:p>
            <a:pPr algn="just"/>
            <a:r>
              <a:rPr lang="pt-BR" sz="2400" dirty="0" smtClean="0"/>
              <a:t>Recebê-los com muito amor. Eles deixaram seu ambiente de amigos e, muitas vezes, o ambiente familiar. Querem conhecer tudo e desejam ser bons colaboradores. Precisam de atenção especial. </a:t>
            </a:r>
            <a:endParaRPr lang="pt-BR" sz="2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E:\Seção 03 - Diaconato em ação\Cap. 13 Apoio ao Ministério da Recepção\Cópia de Subtitulo 41\PPT_Guia dos diaconos _Cap13_01_4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E:\Seção 03 - Diaconato em ação\Cap. 13 Apoio ao Ministério da Recepção\Cópia de Subtitulo 42\PPT_Guia dos diaconos _Cap13_01_4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tângulo 2"/>
          <p:cNvSpPr/>
          <p:nvPr/>
        </p:nvSpPr>
        <p:spPr>
          <a:xfrm>
            <a:off x="3203848" y="836712"/>
            <a:ext cx="5688632" cy="5386090"/>
          </a:xfrm>
          <a:prstGeom prst="rect">
            <a:avLst/>
          </a:prstGeom>
        </p:spPr>
        <p:txBody>
          <a:bodyPr wrap="square">
            <a:spAutoFit/>
          </a:bodyPr>
          <a:lstStyle/>
          <a:p>
            <a:pPr algn="just"/>
            <a:r>
              <a:rPr lang="pt-BR" sz="2000" dirty="0"/>
              <a:t>• A igreja deve ser receptiva e estar preparada para receber </a:t>
            </a:r>
            <a:r>
              <a:rPr lang="pt-BR" sz="2000" dirty="0" smtClean="0"/>
              <a:t>novos </a:t>
            </a:r>
            <a:r>
              <a:rPr lang="pt-BR" sz="2000" dirty="0"/>
              <a:t>amigos, olhando para eles como futuros membros. </a:t>
            </a:r>
            <a:endParaRPr lang="pt-BR" sz="2000" dirty="0" smtClean="0"/>
          </a:p>
          <a:p>
            <a:pPr algn="just"/>
            <a:endParaRPr lang="pt-BR" sz="800" dirty="0" smtClean="0"/>
          </a:p>
          <a:p>
            <a:pPr algn="just"/>
            <a:r>
              <a:rPr lang="pt-BR" sz="2000" dirty="0" smtClean="0"/>
              <a:t>• </a:t>
            </a:r>
            <a:r>
              <a:rPr lang="pt-BR" sz="2000" dirty="0"/>
              <a:t>A </a:t>
            </a:r>
            <a:r>
              <a:rPr lang="pt-BR" sz="2000" i="1" dirty="0"/>
              <a:t>Rede Novo Tempo tem aproximado muitas pessoas da igreja. Portanto, é fundamental que a igreja crie um ambiente agradável para recebê-las. </a:t>
            </a:r>
          </a:p>
          <a:p>
            <a:pPr algn="just"/>
            <a:endParaRPr lang="pt-BR" sz="800" i="1" dirty="0" smtClean="0"/>
          </a:p>
          <a:p>
            <a:pPr algn="just"/>
            <a:r>
              <a:rPr lang="pt-BR" sz="2000" dirty="0"/>
              <a:t>• O espaço físico da igreja deve estar limpo por dentro e por fora. O templo deve ser ventilado, ter temperatura agradável e </a:t>
            </a:r>
            <a:r>
              <a:rPr lang="pt-BR" sz="2000" dirty="0" smtClean="0"/>
              <a:t>decoração </a:t>
            </a:r>
            <a:r>
              <a:rPr lang="pt-BR" sz="2000" dirty="0"/>
              <a:t>adequada (cortinas, </a:t>
            </a:r>
            <a:r>
              <a:rPr lang="pt-BR" sz="2000" dirty="0" smtClean="0"/>
              <a:t>flores</a:t>
            </a:r>
            <a:r>
              <a:rPr lang="pt-BR" sz="2000" dirty="0"/>
              <a:t>, etc.) </a:t>
            </a:r>
            <a:endParaRPr lang="pt-BR" sz="2000" dirty="0" smtClean="0"/>
          </a:p>
          <a:p>
            <a:pPr algn="just"/>
            <a:endParaRPr lang="pt-BR" sz="800" dirty="0" smtClean="0"/>
          </a:p>
          <a:p>
            <a:pPr algn="just"/>
            <a:r>
              <a:rPr lang="pt-BR" sz="2000" dirty="0" smtClean="0"/>
              <a:t>• </a:t>
            </a:r>
            <a:r>
              <a:rPr lang="pt-BR" sz="2000" dirty="0"/>
              <a:t>O pastor e os </a:t>
            </a:r>
            <a:r>
              <a:rPr lang="pt-BR" sz="2000" dirty="0" smtClean="0"/>
              <a:t>oficiais</a:t>
            </a:r>
            <a:r>
              <a:rPr lang="pt-BR" sz="2000" dirty="0"/>
              <a:t>, incluindo diáconos e diaconisas, devem cumprimentar os visitantes e as famílias da igreja antes do início das reuniões. </a:t>
            </a:r>
            <a:endParaRPr lang="pt-BR" sz="2000" dirty="0" smtClean="0"/>
          </a:p>
          <a:p>
            <a:pPr algn="just"/>
            <a:endParaRPr lang="pt-BR" sz="800" dirty="0" smtClean="0"/>
          </a:p>
          <a:p>
            <a:pPr algn="just"/>
            <a:r>
              <a:rPr lang="pt-BR" sz="2000" dirty="0" smtClean="0"/>
              <a:t>• </a:t>
            </a:r>
            <a:r>
              <a:rPr lang="pt-BR" sz="2000" dirty="0"/>
              <a:t>A reverência na igreja tornará o ambiente mais receptivo.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E:\Seção 03 - Diaconato em ação\Cap. 13 Apoio ao Ministério da Recepção\Cópia de Subtitulo 42\PPT_Guia dos diaconos _Cap13_02_42.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Retângulo 2"/>
          <p:cNvSpPr/>
          <p:nvPr/>
        </p:nvSpPr>
        <p:spPr>
          <a:xfrm>
            <a:off x="3131840" y="1700808"/>
            <a:ext cx="5328592" cy="3046988"/>
          </a:xfrm>
          <a:prstGeom prst="rect">
            <a:avLst/>
          </a:prstGeom>
        </p:spPr>
        <p:txBody>
          <a:bodyPr wrap="square">
            <a:spAutoFit/>
          </a:bodyPr>
          <a:lstStyle/>
          <a:p>
            <a:pPr algn="just"/>
            <a:r>
              <a:rPr lang="pt-BR" sz="2400" dirty="0" smtClean="0"/>
              <a:t>É necessário formar equipes especiais de recepção para atuar em alguns eventos da igreja. Por exemplo: Dia dos Pais, ter pais na recepção. No Sábado da Educação, dar oportunidade aos alunos para que sejam recepcionistas, assim como no Dia do Desbravador, Dia das Mães, Dia da Criança e outros </a:t>
            </a:r>
            <a:endParaRPr lang="pt-BR" sz="24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E:\Seção 03 - Diaconato em ação\Cap. 13 Apoio ao Ministério da Recepção\Cópia de Subtitulo 43\PPT_Guia dos diaconos _Cap13_01_43.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E:\Seção 03 - Diaconato em ação\Cap. 13 Apoio ao Ministério da Recepção\Cópia de Subtitulo 43\PPT_Guia dos diaconos _Cap13_02_43.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Retângulo 2"/>
          <p:cNvSpPr/>
          <p:nvPr/>
        </p:nvSpPr>
        <p:spPr>
          <a:xfrm>
            <a:off x="3059832" y="2348880"/>
            <a:ext cx="5400600" cy="2677656"/>
          </a:xfrm>
          <a:prstGeom prst="rect">
            <a:avLst/>
          </a:prstGeom>
        </p:spPr>
        <p:txBody>
          <a:bodyPr wrap="square">
            <a:spAutoFit/>
          </a:bodyPr>
          <a:lstStyle/>
          <a:p>
            <a:pPr algn="just"/>
            <a:r>
              <a:rPr lang="pt-BR" sz="2400" dirty="0" smtClean="0"/>
              <a:t>Como ideia, as grandes igrejas podem elaborar um boletim especial que contenha informações sobre a localização dos banheiros, salas específicas, dias de culto, datas de programas especiais, quem são os adventistas, algumas dicas de saúde. </a:t>
            </a:r>
            <a:endParaRPr lang="pt-BR" sz="24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E:\Seção 03 - Diaconato em ação\Cap. 13 Apoio ao Ministério da Recepção\Cópia de Subtitulo 44\PPT_Guia dos diaconos _Cap13_01_4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E:\Seção 03 - Diaconato em ação\Cap. 13 Apoio ao Ministério da Recepção\Cópia de Subtitulo 44\PPT_Guia dos diaconos _Cap13_02_44.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Retângulo 2"/>
          <p:cNvSpPr/>
          <p:nvPr/>
        </p:nvSpPr>
        <p:spPr>
          <a:xfrm>
            <a:off x="3131840" y="2780928"/>
            <a:ext cx="5472608" cy="830997"/>
          </a:xfrm>
          <a:prstGeom prst="rect">
            <a:avLst/>
          </a:prstGeom>
        </p:spPr>
        <p:txBody>
          <a:bodyPr wrap="square">
            <a:spAutoFit/>
          </a:bodyPr>
          <a:lstStyle/>
          <a:p>
            <a:pPr algn="just"/>
            <a:r>
              <a:rPr lang="pt-BR" sz="2400" dirty="0" smtClean="0"/>
              <a:t>Colocar placas indicativas nas diversas salas, departamentos e banheiros. </a:t>
            </a:r>
            <a:endParaRPr lang="pt-BR" sz="2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E:\Seção 03 - Diaconato em ação\Cap. 13 Apoio ao Ministério da Recepção\Cópia de Subtitulo 45\PPT_Guia dos diaconos _Cap13_01_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E:\Seção 03 - Diaconato em ação\Cap. 13 Apoio ao Ministério da Recepção\Cópia de Subtitulo 45\PPT_Guia dos diaconos _Cap13_02_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275856" y="2780928"/>
            <a:ext cx="5400600" cy="830997"/>
          </a:xfrm>
          <a:prstGeom prst="rect">
            <a:avLst/>
          </a:prstGeom>
        </p:spPr>
        <p:txBody>
          <a:bodyPr wrap="square">
            <a:spAutoFit/>
          </a:bodyPr>
          <a:lstStyle/>
          <a:p>
            <a:pPr algn="just"/>
            <a:r>
              <a:rPr lang="pt-BR" sz="2400" dirty="0" smtClean="0"/>
              <a:t>Caixa de Primeiros Socorros (absorventes, antitérmicos, termômetros). </a:t>
            </a:r>
            <a:endParaRPr lang="pt-BR" sz="24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E:\Seção 03 - Diaconato em ação\Cap. 13 Apoio ao Ministério da Recepção\Cópia de Subtitulo 46\PPT_Guia dos diaconos _Cap13_01_46.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E:\Seção 03 - Diaconato em ação\Cap. 13 Apoio ao Ministério da Recepção\Cópia de Subtitulo 46\PPT_Guia dos diaconos _Cap13_02_46.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3" name="Retângulo 2"/>
          <p:cNvSpPr/>
          <p:nvPr/>
        </p:nvSpPr>
        <p:spPr>
          <a:xfrm>
            <a:off x="3059832" y="2780928"/>
            <a:ext cx="5400600" cy="1569660"/>
          </a:xfrm>
          <a:prstGeom prst="rect">
            <a:avLst/>
          </a:prstGeom>
        </p:spPr>
        <p:txBody>
          <a:bodyPr wrap="square">
            <a:spAutoFit/>
          </a:bodyPr>
          <a:lstStyle/>
          <a:p>
            <a:pPr algn="just"/>
            <a:r>
              <a:rPr lang="pt-BR" sz="2400" dirty="0" smtClean="0"/>
              <a:t>Sendo possível, ter guarda-chuva e guarda-sol para receber as pessoas no estacionamento em dias de chuva ou de sol forte. </a:t>
            </a:r>
            <a:endParaRPr lang="pt-BR" sz="24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E:\Seção 03 - Diaconato em ação\Cap. 13 Apoio ao Ministério da Recepção\Cópia de Subtitulo 47\PPT_Guia dos diaconos _Cap13_01_4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tângulo 2"/>
          <p:cNvSpPr/>
          <p:nvPr/>
        </p:nvSpPr>
        <p:spPr>
          <a:xfrm>
            <a:off x="3203848" y="620688"/>
            <a:ext cx="5544616" cy="5878532"/>
          </a:xfrm>
          <a:prstGeom prst="rect">
            <a:avLst/>
          </a:prstGeom>
        </p:spPr>
        <p:txBody>
          <a:bodyPr wrap="square">
            <a:spAutoFit/>
          </a:bodyPr>
          <a:lstStyle/>
          <a:p>
            <a:pPr algn="just"/>
            <a:r>
              <a:rPr lang="pt-BR" sz="2000" dirty="0"/>
              <a:t>• Evitar cochichos e, principalmente, evitar o costume de olhar para ver quem está entrando na igreja pela primeira vez. </a:t>
            </a:r>
            <a:endParaRPr lang="pt-BR" sz="2000" dirty="0" smtClean="0"/>
          </a:p>
          <a:p>
            <a:pPr algn="just"/>
            <a:endParaRPr lang="pt-BR" sz="800" dirty="0" smtClean="0"/>
          </a:p>
          <a:p>
            <a:pPr algn="just"/>
            <a:r>
              <a:rPr lang="pt-BR" sz="2000" dirty="0" smtClean="0"/>
              <a:t>• </a:t>
            </a:r>
            <a:r>
              <a:rPr lang="pt-BR" sz="2000" dirty="0"/>
              <a:t>Os membros devem mostrar simpatia e interesse pessoal pelos novos amigos que comparecem às reuniões. Cumprimentá-los e ajudá-los a manusear a Bíblia e o hinário são gestos simples e </a:t>
            </a:r>
            <a:r>
              <a:rPr lang="pt-BR" sz="2000" dirty="0" smtClean="0"/>
              <a:t>imprescindíveis </a:t>
            </a:r>
            <a:r>
              <a:rPr lang="pt-BR" sz="2000" dirty="0"/>
              <a:t>para que se sintam bem em nosso meio. </a:t>
            </a:r>
            <a:endParaRPr lang="pt-BR" sz="2000" dirty="0" smtClean="0"/>
          </a:p>
          <a:p>
            <a:pPr algn="just"/>
            <a:endParaRPr lang="pt-BR" sz="800" dirty="0" smtClean="0"/>
          </a:p>
          <a:p>
            <a:pPr algn="just"/>
            <a:r>
              <a:rPr lang="pt-BR" sz="2000" dirty="0" smtClean="0"/>
              <a:t>• </a:t>
            </a:r>
            <a:r>
              <a:rPr lang="pt-BR" sz="2000" dirty="0"/>
              <a:t>A linguagem deve ser clara e de fácil compreensão para que atinja o coração. É preciso evitar expressões desconhecidas aos amigos visitantes. </a:t>
            </a:r>
            <a:endParaRPr lang="pt-BR" sz="2000" dirty="0" smtClean="0"/>
          </a:p>
          <a:p>
            <a:pPr algn="just"/>
            <a:endParaRPr lang="pt-BR" sz="800" dirty="0" smtClean="0"/>
          </a:p>
          <a:p>
            <a:pPr algn="just"/>
            <a:r>
              <a:rPr lang="pt-BR" sz="2000" dirty="0" smtClean="0"/>
              <a:t>• </a:t>
            </a:r>
            <a:r>
              <a:rPr lang="pt-BR" sz="2000" dirty="0"/>
              <a:t>A igreja deve ser um lugar de restauração, um ambiente de repouso da luta semanal. Um lugar em que o amor e a aceitação possam ser vistos e sentidos.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E:\Seção 03 - Diaconato em ação\Cap. 13 Apoio ao Ministério da Recepção\Cópia de Subtitulo 47\PPT_Guia dos diaconos _Cap13_02_4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131840" y="2492896"/>
            <a:ext cx="5328592" cy="1569660"/>
          </a:xfrm>
          <a:prstGeom prst="rect">
            <a:avLst/>
          </a:prstGeom>
        </p:spPr>
        <p:txBody>
          <a:bodyPr wrap="square">
            <a:spAutoFit/>
          </a:bodyPr>
          <a:lstStyle/>
          <a:p>
            <a:pPr algn="just"/>
            <a:r>
              <a:rPr lang="pt-BR" sz="2400" dirty="0" smtClean="0"/>
              <a:t>O Ministério da Recepção deve ter alguns livros de histórias bíblicas ou outros materiais para emprestar aos visitantes que estiverem com crianças. </a:t>
            </a:r>
            <a:endParaRPr lang="pt-BR" sz="2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E:\Seção 03 - Diaconato em ação\Cap. 13 Apoio ao Ministério da Recepção\Cópia de Subtitulo 48\PPT_Guia dos diaconos _Cap13_01_48.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E:\Seção 03 - Diaconato em ação\Cap. 13 Apoio ao Ministério da Recepção\Cópia de Subtitulo 48\PPT_Guia dos diaconos _Cap13_02_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059832" y="2204864"/>
            <a:ext cx="5472608" cy="2308324"/>
          </a:xfrm>
          <a:prstGeom prst="rect">
            <a:avLst/>
          </a:prstGeom>
        </p:spPr>
        <p:txBody>
          <a:bodyPr wrap="square">
            <a:spAutoFit/>
          </a:bodyPr>
          <a:lstStyle/>
          <a:p>
            <a:pPr algn="just"/>
            <a:r>
              <a:rPr lang="pt-BR" sz="2400" dirty="0" smtClean="0"/>
              <a:t>Nossas palavras ficarão registradas na mente e no coração das pessoas. Se nossas atitudes forem bondosas, amáveis e sinceras, as portas serão abertas para que as pessoas estejam sempre dispostas a voltar. </a:t>
            </a:r>
            <a:endParaRPr lang="pt-BR"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3" name="Retângulo 2"/>
          <p:cNvSpPr/>
          <p:nvPr/>
        </p:nvSpPr>
        <p:spPr>
          <a:xfrm>
            <a:off x="3203848" y="1700808"/>
            <a:ext cx="4932040" cy="2677656"/>
          </a:xfrm>
          <a:prstGeom prst="rect">
            <a:avLst/>
          </a:prstGeom>
        </p:spPr>
        <p:txBody>
          <a:bodyPr wrap="square">
            <a:spAutoFit/>
          </a:bodyPr>
          <a:lstStyle/>
          <a:p>
            <a:pPr algn="just"/>
            <a:r>
              <a:rPr lang="pt-BR" sz="2400" dirty="0"/>
              <a:t>Mesmo com os membros envolvidos, recepcionando de forma agradável os amigos visitantes, uma equipe deve ser escolhida para atuar </a:t>
            </a:r>
            <a:r>
              <a:rPr lang="pt-BR" sz="2400" dirty="0" smtClean="0"/>
              <a:t>especificamente </a:t>
            </a:r>
            <a:r>
              <a:rPr lang="pt-BR" sz="2400" dirty="0"/>
              <a:t>nesse ministério, com representantes dos vários segmentos da igreja. </a:t>
            </a:r>
          </a:p>
        </p:txBody>
      </p:sp>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686</TotalTime>
  <Words>1165</Words>
  <Application>Microsoft Office PowerPoint</Application>
  <PresentationFormat>Apresentação na tela (4:3)</PresentationFormat>
  <Paragraphs>66</Paragraphs>
  <Slides>72</Slides>
  <Notes>0</Notes>
  <HiddenSlides>0</HiddenSlides>
  <MMClips>0</MMClips>
  <ScaleCrop>false</ScaleCrop>
  <HeadingPairs>
    <vt:vector size="4" baseType="variant">
      <vt:variant>
        <vt:lpstr>Tema</vt:lpstr>
      </vt:variant>
      <vt:variant>
        <vt:i4>1</vt:i4>
      </vt:variant>
      <vt:variant>
        <vt:lpstr>Títulos de slides</vt:lpstr>
      </vt:variant>
      <vt:variant>
        <vt:i4>72</vt:i4>
      </vt:variant>
    </vt:vector>
  </HeadingPairs>
  <TitlesOfParts>
    <vt:vector size="73"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GUIA DO DIACONATO</dc:subject>
  <dc:creator>4TONS - Pr. Marcelo Augusto de Carvalho</dc:creator>
  <cp:keywords>www.4tons.com.br</cp:keywords>
  <dc:description>COMÉRCIO PROIBIDO. USO PESSOAL</dc:description>
  <cp:lastModifiedBy>capela.capela</cp:lastModifiedBy>
  <cp:revision>70</cp:revision>
  <dcterms:created xsi:type="dcterms:W3CDTF">2014-04-30T11:44:57Z</dcterms:created>
  <dcterms:modified xsi:type="dcterms:W3CDTF">2014-05-02T10:57:34Z</dcterms:modified>
  <cp:category>TEOLOGIA</cp:category>
</cp:coreProperties>
</file>