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262" r:id="rId5"/>
    <p:sldId id="293" r:id="rId6"/>
    <p:sldId id="270" r:id="rId7"/>
    <p:sldId id="272" r:id="rId8"/>
    <p:sldId id="271" r:id="rId9"/>
    <p:sldId id="296" r:id="rId10"/>
    <p:sldId id="295" r:id="rId11"/>
    <p:sldId id="297" r:id="rId12"/>
    <p:sldId id="294" r:id="rId13"/>
    <p:sldId id="258" r:id="rId14"/>
    <p:sldId id="280" r:id="rId15"/>
    <p:sldId id="279" r:id="rId16"/>
    <p:sldId id="283" r:id="rId17"/>
    <p:sldId id="282" r:id="rId18"/>
    <p:sldId id="286" r:id="rId19"/>
    <p:sldId id="285" r:id="rId20"/>
    <p:sldId id="28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260" r:id="rId30"/>
    <p:sldId id="288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43C0C75-B807-4735-8E1A-8E19A2A79D09}"/>
              </a:ext>
            </a:extLst>
          </p:cNvPr>
          <p:cNvGrpSpPr/>
          <p:nvPr/>
        </p:nvGrpSpPr>
        <p:grpSpPr>
          <a:xfrm>
            <a:off x="1679854" y="478258"/>
            <a:ext cx="6006592" cy="3291847"/>
            <a:chOff x="1679854" y="478258"/>
            <a:chExt cx="6006592" cy="3291847"/>
          </a:xfrm>
        </p:grpSpPr>
        <p:pic>
          <p:nvPicPr>
            <p:cNvPr id="7" name="Imagem 6" descr="Uma imagem contendo água, nuvens, voando, grande&#10;&#10;Descrição gerada automaticamente">
              <a:extLst>
                <a:ext uri="{FF2B5EF4-FFF2-40B4-BE49-F238E27FC236}">
                  <a16:creationId xmlns:a16="http://schemas.microsoft.com/office/drawing/2014/main" id="{C244C75B-CFDF-4B0F-A056-85A4874C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74" y="478258"/>
              <a:ext cx="5852172" cy="3291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D656889-CD28-487B-9DD6-72A82DCAB468}"/>
                </a:ext>
              </a:extLst>
            </p:cNvPr>
            <p:cNvSpPr txBox="1"/>
            <p:nvPr/>
          </p:nvSpPr>
          <p:spPr>
            <a:xfrm>
              <a:off x="1679854" y="1489753"/>
              <a:ext cx="10684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a.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4880D31-6E84-41EC-A181-8FF391678083}"/>
                </a:ext>
              </a:extLst>
            </p:cNvPr>
            <p:cNvCxnSpPr/>
            <p:nvPr/>
          </p:nvCxnSpPr>
          <p:spPr>
            <a:xfrm>
              <a:off x="2589088" y="1099335"/>
              <a:ext cx="0" cy="20034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35F450-2464-4E30-9692-459AB30F167B}"/>
                </a:ext>
              </a:extLst>
            </p:cNvPr>
            <p:cNvSpPr txBox="1"/>
            <p:nvPr/>
          </p:nvSpPr>
          <p:spPr>
            <a:xfrm>
              <a:off x="2654159" y="1216240"/>
              <a:ext cx="42124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/>
                <a:t>Quem não compreende o perdão que Deus concede, nunca aprenderá a perdoar.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0285E20-5E26-4B3A-A05C-9464F4B7FBD2}"/>
              </a:ext>
            </a:extLst>
          </p:cNvPr>
          <p:cNvGrpSpPr/>
          <p:nvPr/>
        </p:nvGrpSpPr>
        <p:grpSpPr>
          <a:xfrm>
            <a:off x="5243274" y="2777957"/>
            <a:ext cx="6006592" cy="3415638"/>
            <a:chOff x="5243274" y="2777957"/>
            <a:chExt cx="6006592" cy="3415638"/>
          </a:xfrm>
        </p:grpSpPr>
        <p:pic>
          <p:nvPicPr>
            <p:cNvPr id="13" name="Imagem 12" descr="Uma imagem contendo água, nuvens, voando, grande&#10;&#10;Descrição gerada automaticamente">
              <a:extLst>
                <a:ext uri="{FF2B5EF4-FFF2-40B4-BE49-F238E27FC236}">
                  <a16:creationId xmlns:a16="http://schemas.microsoft.com/office/drawing/2014/main" id="{21E2274E-221A-44F2-A858-C3F12DBE3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694" y="2777957"/>
              <a:ext cx="5852172" cy="3291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4F8135D3-E51F-4AAE-AB13-895A07CE9FF1}"/>
                </a:ext>
              </a:extLst>
            </p:cNvPr>
            <p:cNvSpPr txBox="1"/>
            <p:nvPr/>
          </p:nvSpPr>
          <p:spPr>
            <a:xfrm>
              <a:off x="5243274" y="3789452"/>
              <a:ext cx="10684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b.</a:t>
              </a:r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1823C6DC-D9E4-47A7-8D72-4F35F68F215A}"/>
                </a:ext>
              </a:extLst>
            </p:cNvPr>
            <p:cNvCxnSpPr/>
            <p:nvPr/>
          </p:nvCxnSpPr>
          <p:spPr>
            <a:xfrm>
              <a:off x="6152508" y="3399034"/>
              <a:ext cx="0" cy="20034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F6E1196-E2B6-4AA0-B9DD-5C255E57AF39}"/>
                </a:ext>
              </a:extLst>
            </p:cNvPr>
            <p:cNvSpPr txBox="1"/>
            <p:nvPr/>
          </p:nvSpPr>
          <p:spPr>
            <a:xfrm>
              <a:off x="6217579" y="3515939"/>
              <a:ext cx="42124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/>
                <a:t>A chave para o verdadeiro perdão é deixar de focalizar no que outros nos fizeram, e começar então a olhar para aquilo que Deus fez e faz por nós.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07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43C0C75-B807-4735-8E1A-8E19A2A79D09}"/>
              </a:ext>
            </a:extLst>
          </p:cNvPr>
          <p:cNvGrpSpPr/>
          <p:nvPr/>
        </p:nvGrpSpPr>
        <p:grpSpPr>
          <a:xfrm>
            <a:off x="1679854" y="478258"/>
            <a:ext cx="6006592" cy="3291847"/>
            <a:chOff x="1679854" y="478258"/>
            <a:chExt cx="6006592" cy="3291847"/>
          </a:xfrm>
        </p:grpSpPr>
        <p:pic>
          <p:nvPicPr>
            <p:cNvPr id="7" name="Imagem 6" descr="Uma imagem contendo água, nuvens, voando, grande&#10;&#10;Descrição gerada automaticamente">
              <a:extLst>
                <a:ext uri="{FF2B5EF4-FFF2-40B4-BE49-F238E27FC236}">
                  <a16:creationId xmlns:a16="http://schemas.microsoft.com/office/drawing/2014/main" id="{C244C75B-CFDF-4B0F-A056-85A4874C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74" y="478258"/>
              <a:ext cx="5852172" cy="3291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D656889-CD28-487B-9DD6-72A82DCAB468}"/>
                </a:ext>
              </a:extLst>
            </p:cNvPr>
            <p:cNvSpPr txBox="1"/>
            <p:nvPr/>
          </p:nvSpPr>
          <p:spPr>
            <a:xfrm>
              <a:off x="1679854" y="1489753"/>
              <a:ext cx="10684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c.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4880D31-6E84-41EC-A181-8FF391678083}"/>
                </a:ext>
              </a:extLst>
            </p:cNvPr>
            <p:cNvCxnSpPr/>
            <p:nvPr/>
          </p:nvCxnSpPr>
          <p:spPr>
            <a:xfrm>
              <a:off x="2589088" y="1099335"/>
              <a:ext cx="0" cy="20034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35F450-2464-4E30-9692-459AB30F167B}"/>
                </a:ext>
              </a:extLst>
            </p:cNvPr>
            <p:cNvSpPr txBox="1"/>
            <p:nvPr/>
          </p:nvSpPr>
          <p:spPr>
            <a:xfrm>
              <a:off x="2654159" y="990212"/>
              <a:ext cx="421240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/>
                <a:t>Quando não perdoamos, por mais prejuízos que se possa ter, o maior prejuízo é viver mal consigo mesmo e com seus sentimentos.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566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água, nuvens, voando, grande&#10;&#10;Descrição gerada automaticamente">
            <a:extLst>
              <a:ext uri="{FF2B5EF4-FFF2-40B4-BE49-F238E27FC236}">
                <a16:creationId xmlns:a16="http://schemas.microsoft.com/office/drawing/2014/main" id="{21E2274E-221A-44F2-A858-C3F12DBE3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70" y="1355077"/>
            <a:ext cx="8760402" cy="4901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8135D3-E51F-4AAE-AB13-895A07CE9FF1}"/>
              </a:ext>
            </a:extLst>
          </p:cNvPr>
          <p:cNvSpPr txBox="1"/>
          <p:nvPr/>
        </p:nvSpPr>
        <p:spPr>
          <a:xfrm>
            <a:off x="2232946" y="3008106"/>
            <a:ext cx="1068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d.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823C6DC-D9E4-47A7-8D72-4F35F68F215A}"/>
              </a:ext>
            </a:extLst>
          </p:cNvPr>
          <p:cNvCxnSpPr/>
          <p:nvPr/>
        </p:nvCxnSpPr>
        <p:spPr>
          <a:xfrm>
            <a:off x="3018890" y="2604453"/>
            <a:ext cx="0" cy="200346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F6E1196-E2B6-4AA0-B9DD-5C255E57AF39}"/>
              </a:ext>
            </a:extLst>
          </p:cNvPr>
          <p:cNvSpPr txBox="1"/>
          <p:nvPr/>
        </p:nvSpPr>
        <p:spPr>
          <a:xfrm>
            <a:off x="3018890" y="2036194"/>
            <a:ext cx="70258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perdão exige um preço. O perdão leva tempo e trabalho. Perdoar envolve reconhecer e lidar com a maneira como você foi ferido, optar por não se vingar, ou fazer a outra pessoa sofrer, assim como abandonar a sua própria raiva. Abandonar não significa que você esqueceu, mas isso o liberta</a:t>
            </a:r>
          </a:p>
          <a:p>
            <a:pPr algn="ctr"/>
            <a:r>
              <a:rPr lang="pt-BR" sz="2800" b="1" dirty="0"/>
              <a:t>para ser curado.</a:t>
            </a:r>
          </a:p>
        </p:txBody>
      </p:sp>
    </p:spTree>
    <p:extLst>
      <p:ext uri="{BB962C8B-B14F-4D97-AF65-F5344CB8AC3E}">
        <p14:creationId xmlns:p14="http://schemas.microsoft.com/office/powerpoint/2010/main" val="2247593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C0B9F94-C6F8-4F4B-A47C-1B64C04FDC53}"/>
              </a:ext>
            </a:extLst>
          </p:cNvPr>
          <p:cNvSpPr txBox="1"/>
          <p:nvPr/>
        </p:nvSpPr>
        <p:spPr>
          <a:xfrm>
            <a:off x="887000" y="971860"/>
            <a:ext cx="620216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effectLst/>
              </a:rPr>
              <a:t>“O perdão é um recurso psicológico e social que regula as relações humana” </a:t>
            </a:r>
            <a:r>
              <a:rPr lang="pt-BR" sz="2800" b="1" i="0" dirty="0">
                <a:effectLst/>
              </a:rPr>
              <a:t>(John </a:t>
            </a:r>
            <a:r>
              <a:rPr lang="pt-BR" sz="2800" b="1" i="0" dirty="0" err="1">
                <a:effectLst/>
              </a:rPr>
              <a:t>Berecz</a:t>
            </a:r>
            <a:r>
              <a:rPr lang="pt-BR" sz="2800" b="1" i="0" dirty="0">
                <a:effectLst/>
              </a:rPr>
              <a:t>). </a:t>
            </a:r>
          </a:p>
          <a:p>
            <a:pPr algn="ctr"/>
            <a:endParaRPr lang="pt-BR" sz="2800" b="1" i="0" dirty="0">
              <a:effectLst/>
            </a:endParaRPr>
          </a:p>
          <a:p>
            <a:pPr algn="ctr"/>
            <a:r>
              <a:rPr lang="pt-BR" sz="2800" b="1" i="0" dirty="0">
                <a:effectLst/>
              </a:rPr>
              <a:t>Não perdoar é manter o papel de vítima, que não permite crescimento. É viver o tempo todo a raiva, a mágoa, o rancor, pois conserva uma situação do passado que influencia o presente e</a:t>
            </a:r>
          </a:p>
          <a:p>
            <a:pPr algn="ctr"/>
            <a:r>
              <a:rPr lang="pt-BR" sz="2800" b="1" i="0" dirty="0">
                <a:effectLst/>
              </a:rPr>
              <a:t>compromete o futuro.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4880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698C536B-439D-4FF8-BEB0-8BE9EFE797C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23B9725-19F9-45CC-BCE2-AD11E3513F2B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50EF009-2C8F-4114-9AA5-C89258CE6C99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era a Terra quando saiu das mãos do Criador?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1:31)</a:t>
            </a: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 Deus viu tudo o que havia feito, e tudo havia ficado muito bom. Passaram-se a tarde e a ma­nhã; esse foi o sexto dia.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8123F5-3EF9-4C04-84D9-9597D07F29F5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era a Terra quando saiu das mãos do Criador?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1:31)</a:t>
            </a: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880B198-A5E8-4846-934D-776F7449819A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ela ficou depois do pecado?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3:16-19)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9CFECA3-B4CB-452D-9079-603A1BA2615F}"/>
              </a:ext>
            </a:extLst>
          </p:cNvPr>
          <p:cNvCxnSpPr/>
          <p:nvPr/>
        </p:nvCxnSpPr>
        <p:spPr>
          <a:xfrm>
            <a:off x="2188394" y="364561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F3658282-6CB8-4F1E-B978-424430FA1863}"/>
              </a:ext>
            </a:extLst>
          </p:cNvPr>
          <p:cNvCxnSpPr/>
          <p:nvPr/>
        </p:nvCxnSpPr>
        <p:spPr>
          <a:xfrm>
            <a:off x="2188380" y="40771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9CDD530D-0580-495B-B0DB-E9AEF9ACD433}"/>
              </a:ext>
            </a:extLst>
          </p:cNvPr>
          <p:cNvCxnSpPr/>
          <p:nvPr/>
        </p:nvCxnSpPr>
        <p:spPr>
          <a:xfrm>
            <a:off x="2188380" y="44983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15837DA9-8343-4F0A-A5B4-D8CB11FA1B89}"/>
              </a:ext>
            </a:extLst>
          </p:cNvPr>
          <p:cNvCxnSpPr/>
          <p:nvPr/>
        </p:nvCxnSpPr>
        <p:spPr>
          <a:xfrm>
            <a:off x="2172980" y="491960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716E536-1D28-481A-A8C2-27452202BDD6}"/>
              </a:ext>
            </a:extLst>
          </p:cNvPr>
          <p:cNvCxnSpPr/>
          <p:nvPr/>
        </p:nvCxnSpPr>
        <p:spPr>
          <a:xfrm>
            <a:off x="2194368" y="531965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9E0289D-AB52-465F-9154-E1F25BA08A79}"/>
              </a:ext>
            </a:extLst>
          </p:cNvPr>
          <p:cNvCxnSpPr/>
          <p:nvPr/>
        </p:nvCxnSpPr>
        <p:spPr>
          <a:xfrm>
            <a:off x="2188380" y="57292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ela ficou depois do pecado?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3:16-19)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64561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187446"/>
            <a:ext cx="91953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16-E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à mulher disse: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(...)com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dor darás à luz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filhos (...) 17-E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 Adão disse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: (...) Não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comerás dela, maldita é a terra por causa de ti; com dor comerás dela todos os dias da tua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vida (...) 19-No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suor do teu rosto comerás o teu pão, até que te tornes à terra; porque dela foste tomado; porquanto és pó e em pó te tornarás.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256E6855-BDFB-494D-A1AB-CD5A71D4C926}"/>
              </a:ext>
            </a:extLst>
          </p:cNvPr>
          <p:cNvCxnSpPr/>
          <p:nvPr/>
        </p:nvCxnSpPr>
        <p:spPr>
          <a:xfrm>
            <a:off x="2188380" y="40771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33F2D3B8-FEDD-423E-BEF7-BC388203BF08}"/>
              </a:ext>
            </a:extLst>
          </p:cNvPr>
          <p:cNvCxnSpPr/>
          <p:nvPr/>
        </p:nvCxnSpPr>
        <p:spPr>
          <a:xfrm>
            <a:off x="2188380" y="44983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0F070CC0-CD9B-44A7-BD77-7FA9988AD2D1}"/>
              </a:ext>
            </a:extLst>
          </p:cNvPr>
          <p:cNvCxnSpPr/>
          <p:nvPr/>
        </p:nvCxnSpPr>
        <p:spPr>
          <a:xfrm>
            <a:off x="2172980" y="491960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39645BF-BF17-48D4-93CF-ABA3E8B0A8C9}"/>
              </a:ext>
            </a:extLst>
          </p:cNvPr>
          <p:cNvCxnSpPr/>
          <p:nvPr/>
        </p:nvCxnSpPr>
        <p:spPr>
          <a:xfrm>
            <a:off x="2194368" y="531965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6B6DB99-DC70-4FEF-9D98-A7CDE004D115}"/>
              </a:ext>
            </a:extLst>
          </p:cNvPr>
          <p:cNvCxnSpPr/>
          <p:nvPr/>
        </p:nvCxnSpPr>
        <p:spPr>
          <a:xfrm>
            <a:off x="2188380" y="57292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48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FED9FD1-85F5-4FF3-ABF0-8AB56DA32E4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outras consequências o pecado trouxe?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(Romanos 6:23)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D1E940C-DC02-4440-8F8B-08A8FF6B660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13E960B-3359-4CCC-941C-4020E81D0490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outras consequências o pecado trouxe?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(Romanos 6:23)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Pois o salário do pecado é a morte, mas o dom gratuito de Deus é a vida eterna em Cristo Jesus, nosso Senhor.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8558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674704" y="1783518"/>
            <a:ext cx="68425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effectLst/>
              </a:rPr>
              <a:t>O primeiro pecado consistiu na desobediência a Deus que aconteceu quando Adão e Eva estavam longe um do outro (Gênesis 3:1). O distanciamento do</a:t>
            </a:r>
          </a:p>
          <a:p>
            <a:pPr algn="ctr"/>
            <a:r>
              <a:rPr lang="pt-BR" sz="2800" b="1" i="0" dirty="0">
                <a:effectLst/>
              </a:rPr>
              <a:t>casal também provocou acusações (Gênesis 3:12). Quanto mais próximos um do outro melhor o casal saberá lidar com as</a:t>
            </a:r>
          </a:p>
          <a:p>
            <a:pPr algn="ctr"/>
            <a:r>
              <a:rPr lang="pt-BR" sz="2800" b="1" i="0" dirty="0">
                <a:effectLst/>
              </a:rPr>
              <a:t>dificuldades.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796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8DB8EFE-A6FC-46FE-BAF6-D0A7DB2C14C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era preciso para restaurar o desequilíbrio gerado pelo pecado?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(Mateus 26:28)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47E587-199E-4090-A5E6-7F2AC8E2174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807AD13-97D5-45EC-86FB-3C54EFFB8724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1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era preciso para restaurar o desequilíbrio gerado pelo pecado?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(Mateus 26:28)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Isto é o meu sangue da aliança, que é derramado em favor de muitos, para perdão de pecados.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06004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071AE2-16D0-4F78-AA58-A5CEB7ADCE0A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pelos outros?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(Lucas 6:37)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CD144FE-07C2-48C7-A320-081E8DF49012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31242C9-7E46-4473-8D7C-5A5B27FD9644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pelos outros?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(Lucas 6:37)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"Não julguem e vocês não serão julgados. Não condenem e não serão condenados. Perdoem e serão perdoados.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93667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397302" y="2800659"/>
            <a:ext cx="6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Ao perdoar os outros experimentamos a liberdade do perdão divino em</a:t>
            </a:r>
          </a:p>
          <a:p>
            <a:pPr algn="ctr"/>
            <a:r>
              <a:rPr lang="pt-BR" sz="3200" b="1" i="0" dirty="0">
                <a:effectLst/>
              </a:rPr>
              <a:t>nossas vidas.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503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3CB2E69-6D2D-4BE9-BB61-3D790B152E1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Uma vez perdoados, como deve ser a nossa vida?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(2 Coríntios 5:17)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CD6D5C8-080C-412E-ADB9-E99F6741820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1EA15E2-46E1-4C66-A2BA-5AA6033B4798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2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Uma vez perdoados, como deve ser a nossa vida?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(2 Coríntios 5:17)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Portanto, se alguém está em Cristo, é nova criação. As coisas antigas já passaram; eis que surgiram coisas novas!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82902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520592" y="2397948"/>
            <a:ext cx="68425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 culpa é extremamente destrutiva. Precisamos do </a:t>
            </a:r>
            <a:r>
              <a:rPr lang="pt-BR" sz="3200" b="1" i="0" dirty="0" err="1">
                <a:effectLst/>
              </a:rPr>
              <a:t>autoperdão</a:t>
            </a:r>
            <a:r>
              <a:rPr lang="pt-BR" sz="3200" b="1" i="0" dirty="0">
                <a:effectLst/>
              </a:rPr>
              <a:t> em nossas</a:t>
            </a:r>
          </a:p>
          <a:p>
            <a:pPr algn="ctr"/>
            <a:r>
              <a:rPr lang="pt-BR" sz="3200" b="1" i="0" dirty="0">
                <a:effectLst/>
              </a:rPr>
              <a:t>vidas. Em Cristo, temos a oportunidade de um recomeço!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0693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1993187" y="2090441"/>
            <a:ext cx="80138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Quero viver a liberdade do perdão de Cristo em minha vida. Desejo oferecer esse perdão à minha família e a alguém que me machucou. Quero receber o perdão de Jesus em minha vida</a:t>
            </a: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7" name="Imagem 6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F74D11C9-46C9-4416-BADE-9C6B154E1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5391" r="13448"/>
          <a:stretch/>
        </p:blipFill>
        <p:spPr>
          <a:xfrm>
            <a:off x="4389755" y="1626234"/>
            <a:ext cx="6462428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335640" y="1093852"/>
            <a:ext cx="94927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“Nós mesmos devemos tudo à livre graça de Deus. A graça do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concerto é que prescreveu nossa adoção. A graça do Salvador efetua nossa redenção, regeneração e exaltação a </a:t>
            </a:r>
            <a:r>
              <a:rPr lang="pt-BR" sz="3200" b="1" dirty="0" err="1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co-herdeiros</a:t>
            </a:r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 de Cristo. Que esta graça seja revelada a outros.”</a:t>
            </a:r>
          </a:p>
          <a:p>
            <a:pPr algn="ctr"/>
            <a:r>
              <a:rPr lang="pt-BR" sz="3200" dirty="0" smtClean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                                                 Parábolas </a:t>
            </a:r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 Jesus, p. 250.</a:t>
            </a:r>
          </a:p>
        </p:txBody>
      </p:sp>
    </p:spTree>
    <p:extLst>
      <p:ext uri="{BB962C8B-B14F-4D97-AF65-F5344CB8AC3E}">
        <p14:creationId xmlns:p14="http://schemas.microsoft.com/office/powerpoint/2010/main" val="3075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52699" y="2175661"/>
            <a:ext cx="6943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Muitos de nós vivemos mágoas profundas que nos aprisionam</a:t>
            </a:r>
          </a:p>
          <a:p>
            <a:pPr algn="ctr"/>
            <a:r>
              <a:rPr lang="pt-BR" sz="3600" b="1" i="0" u="none" strike="noStrike" baseline="0" dirty="0"/>
              <a:t>e parecem que não têm solução. Precisamos de liberdade,</a:t>
            </a:r>
          </a:p>
          <a:p>
            <a:pPr algn="ctr"/>
            <a:r>
              <a:rPr lang="pt-BR" sz="3600" b="1" i="0" u="none" strike="noStrike" baseline="0" dirty="0"/>
              <a:t>mas onde encontrá-la?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9876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podemos enfrentar as mágoas que nos causam?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(1Pedro 4:8)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8842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856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211368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Sobretudo, amem-se sinceramente uns aos outros, porque o amor perdoa muitíssimos pecados.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podemos enfrentar as mágoas que nos causam?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(1Pedro 4:8)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8842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856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4D5F05-4B4E-496B-B4F4-49DE2EC1AE16}"/>
              </a:ext>
            </a:extLst>
          </p:cNvPr>
          <p:cNvSpPr txBox="1"/>
          <p:nvPr/>
        </p:nvSpPr>
        <p:spPr>
          <a:xfrm>
            <a:off x="2080515" y="2062534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contou uma parábola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(Mateus 18:21-34)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ilustra o que é o perdão. Que lições práticas podemos extrair da parábola?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BDCA6C5-64B0-4F5C-9F5F-797A8DD57E63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6408836-E27C-4C04-A35F-B128A0802C2D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16A88AF-F539-4DE4-8D35-58AC3FB4C138}"/>
              </a:ext>
            </a:extLst>
          </p:cNvPr>
          <p:cNvCxnSpPr/>
          <p:nvPr/>
        </p:nvCxnSpPr>
        <p:spPr>
          <a:xfrm>
            <a:off x="2188392" y="4640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923F59E3-A232-4218-BA34-0D409008B456}"/>
              </a:ext>
            </a:extLst>
          </p:cNvPr>
          <p:cNvCxnSpPr/>
          <p:nvPr/>
        </p:nvCxnSpPr>
        <p:spPr>
          <a:xfrm>
            <a:off x="2260316" y="50595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6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contou uma parábola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(Mateus 18:21-34)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ilustra o que é o perdão. Que lições práticas podemos extrair da parábola?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640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FA8B28A-9BED-4274-A939-D67E493D9922}"/>
              </a:ext>
            </a:extLst>
          </p:cNvPr>
          <p:cNvCxnSpPr/>
          <p:nvPr/>
        </p:nvCxnSpPr>
        <p:spPr>
          <a:xfrm>
            <a:off x="2260316" y="50595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88391" y="3370584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21-Então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Pedro aproximou-se de Jesus e perguntou: "Senhor, quantas vezes deverei perdoar a meu irmão quando ele pecar contra mim?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22-Até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sete vezes?“ Jesus respondeu: "Eu digo a você: Não até sete, mas até setenta vezes sete...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9413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43C0C75-B807-4735-8E1A-8E19A2A79D09}"/>
              </a:ext>
            </a:extLst>
          </p:cNvPr>
          <p:cNvGrpSpPr/>
          <p:nvPr/>
        </p:nvGrpSpPr>
        <p:grpSpPr>
          <a:xfrm>
            <a:off x="1679854" y="478258"/>
            <a:ext cx="6006592" cy="3291847"/>
            <a:chOff x="1679854" y="478258"/>
            <a:chExt cx="6006592" cy="3291847"/>
          </a:xfrm>
        </p:grpSpPr>
        <p:pic>
          <p:nvPicPr>
            <p:cNvPr id="7" name="Imagem 6" descr="Uma imagem contendo água, nuvens, voando, grande&#10;&#10;Descrição gerada automaticamente">
              <a:extLst>
                <a:ext uri="{FF2B5EF4-FFF2-40B4-BE49-F238E27FC236}">
                  <a16:creationId xmlns:a16="http://schemas.microsoft.com/office/drawing/2014/main" id="{C244C75B-CFDF-4B0F-A056-85A4874C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74" y="478258"/>
              <a:ext cx="5852172" cy="3291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D656889-CD28-487B-9DD6-72A82DCAB468}"/>
                </a:ext>
              </a:extLst>
            </p:cNvPr>
            <p:cNvSpPr txBox="1"/>
            <p:nvPr/>
          </p:nvSpPr>
          <p:spPr>
            <a:xfrm>
              <a:off x="1679854" y="1489753"/>
              <a:ext cx="10684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a.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4880D31-6E84-41EC-A181-8FF391678083}"/>
                </a:ext>
              </a:extLst>
            </p:cNvPr>
            <p:cNvCxnSpPr/>
            <p:nvPr/>
          </p:nvCxnSpPr>
          <p:spPr>
            <a:xfrm>
              <a:off x="2589088" y="1099335"/>
              <a:ext cx="0" cy="20034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35F450-2464-4E30-9692-459AB30F167B}"/>
                </a:ext>
              </a:extLst>
            </p:cNvPr>
            <p:cNvSpPr txBox="1"/>
            <p:nvPr/>
          </p:nvSpPr>
          <p:spPr>
            <a:xfrm>
              <a:off x="2654159" y="1216240"/>
              <a:ext cx="42124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/>
                <a:t>Quem não compreende o perdão que Deus concede, nunca aprenderá a perdoar.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4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990</Words>
  <Application>Microsoft Office PowerPoint</Application>
  <PresentationFormat>Widescreen</PresentationFormat>
  <Paragraphs>88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18</cp:revision>
  <dcterms:created xsi:type="dcterms:W3CDTF">2020-09-28T19:13:50Z</dcterms:created>
  <dcterms:modified xsi:type="dcterms:W3CDTF">2020-11-23T18:25:31Z</dcterms:modified>
</cp:coreProperties>
</file>