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291" r:id="rId4"/>
    <p:sldId id="360" r:id="rId5"/>
    <p:sldId id="410" r:id="rId6"/>
    <p:sldId id="293" r:id="rId7"/>
    <p:sldId id="270" r:id="rId8"/>
    <p:sldId id="430" r:id="rId9"/>
    <p:sldId id="447" r:id="rId10"/>
    <p:sldId id="448" r:id="rId11"/>
    <p:sldId id="429" r:id="rId12"/>
    <p:sldId id="449" r:id="rId13"/>
    <p:sldId id="450" r:id="rId14"/>
    <p:sldId id="451" r:id="rId15"/>
    <p:sldId id="452" r:id="rId16"/>
    <p:sldId id="453" r:id="rId17"/>
    <p:sldId id="454" r:id="rId18"/>
    <p:sldId id="455" r:id="rId19"/>
    <p:sldId id="456" r:id="rId20"/>
    <p:sldId id="457" r:id="rId21"/>
    <p:sldId id="458" r:id="rId22"/>
    <p:sldId id="459" r:id="rId23"/>
    <p:sldId id="461" r:id="rId24"/>
    <p:sldId id="460" r:id="rId25"/>
    <p:sldId id="462" r:id="rId26"/>
    <p:sldId id="443" r:id="rId27"/>
    <p:sldId id="280" r:id="rId28"/>
    <p:sldId id="279" r:id="rId29"/>
    <p:sldId id="463" r:id="rId30"/>
    <p:sldId id="391" r:id="rId31"/>
    <p:sldId id="392" r:id="rId32"/>
    <p:sldId id="401" r:id="rId33"/>
    <p:sldId id="402" r:id="rId34"/>
    <p:sldId id="403" r:id="rId35"/>
    <p:sldId id="404" r:id="rId36"/>
    <p:sldId id="464" r:id="rId37"/>
    <p:sldId id="465" r:id="rId38"/>
    <p:sldId id="466" r:id="rId39"/>
    <p:sldId id="428" r:id="rId40"/>
    <p:sldId id="446" r:id="rId41"/>
    <p:sldId id="409" r:id="rId4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6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75151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33347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122902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1677956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70B9A9-58B3-416B-BE1D-F2BD62139B0B}" type="datetimeFigureOut">
              <a:rPr lang="pt-BR" smtClean="0"/>
              <a:t>20/10/2020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827940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F670B9A9-58B3-416B-BE1D-F2BD62139B0B}" type="datetimeFigureOut">
              <a:rPr lang="pt-BR" smtClean="0"/>
              <a:t>20/10/2020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630031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fld id="{F670B9A9-58B3-416B-BE1D-F2BD62139B0B}" type="datetimeFigureOut">
              <a:rPr lang="pt-BR" smtClean="0"/>
              <a:t>20/10/2020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68226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fld id="{F670B9A9-58B3-416B-BE1D-F2BD62139B0B}" type="datetimeFigureOut">
              <a:rPr lang="pt-BR" smtClean="0"/>
              <a:t>20/10/2020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813348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0B9A9-58B3-416B-BE1D-F2BD62139B0B}" type="datetimeFigureOut">
              <a:rPr lang="pt-BR" smtClean="0"/>
              <a:t>20/10/2020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415252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70B9A9-58B3-416B-BE1D-F2BD62139B0B}" type="datetimeFigureOut">
              <a:rPr lang="pt-BR" smtClean="0"/>
              <a:t>20/10/2020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1653446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70B9A9-58B3-416B-BE1D-F2BD62139B0B}" type="datetimeFigureOut">
              <a:rPr lang="pt-BR" smtClean="0"/>
              <a:t>20/10/2020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97425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0B9A9-58B3-416B-BE1D-F2BD62139B0B}" type="datetimeFigureOut">
              <a:rPr lang="pt-BR" smtClean="0"/>
              <a:t>20/10/2020</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59E00-01F1-4FF7-9E7B-86A9D3DE243C}" type="slidenum">
              <a:rPr lang="pt-BR" smtClean="0"/>
              <a:t>‹nº›</a:t>
            </a:fld>
            <a:endParaRPr lang="pt-BR"/>
          </a:p>
        </p:txBody>
      </p:sp>
    </p:spTree>
    <p:extLst>
      <p:ext uri="{BB962C8B-B14F-4D97-AF65-F5344CB8AC3E}">
        <p14:creationId xmlns:p14="http://schemas.microsoft.com/office/powerpoint/2010/main" val="1272358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5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8E55591C-0653-403A-9DAB-A71B4DA7CBEF}"/>
              </a:ext>
            </a:extLst>
          </p:cNvPr>
          <p:cNvSpPr txBox="1"/>
          <p:nvPr/>
        </p:nvSpPr>
        <p:spPr>
          <a:xfrm>
            <a:off x="2373326" y="3160015"/>
            <a:ext cx="8548099" cy="954107"/>
          </a:xfrm>
          <a:prstGeom prst="rect">
            <a:avLst/>
          </a:prstGeom>
          <a:noFill/>
        </p:spPr>
        <p:txBody>
          <a:bodyPr wrap="square" rtlCol="0">
            <a:spAutoFit/>
          </a:bodyPr>
          <a:lstStyle/>
          <a:p>
            <a:r>
              <a:rPr lang="pt-BR" sz="2800" b="1" dirty="0">
                <a:solidFill>
                  <a:schemeClr val="bg2">
                    <a:lumMod val="50000"/>
                  </a:schemeClr>
                </a:solidFill>
              </a:rPr>
              <a:t>E o segundo é semelhante a ele: 'Ame o seu próximo como a si mesmo'.</a:t>
            </a:r>
          </a:p>
        </p:txBody>
      </p:sp>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958730D9-260F-446C-8C9C-AC84DAF56AA3}"/>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45D1821-6353-4AD2-ADB6-4003C06064A6}"/>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21" name="CaixaDeTexto 20">
            <a:extLst>
              <a:ext uri="{FF2B5EF4-FFF2-40B4-BE49-F238E27FC236}">
                <a16:creationId xmlns:a16="http://schemas.microsoft.com/office/drawing/2014/main" id="{F7814239-E9B6-4F4C-83F5-05EF19F19532}"/>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Mateus 22:39</a:t>
            </a:r>
          </a:p>
        </p:txBody>
      </p:sp>
    </p:spTree>
    <p:extLst>
      <p:ext uri="{BB962C8B-B14F-4D97-AF65-F5344CB8AC3E}">
        <p14:creationId xmlns:p14="http://schemas.microsoft.com/office/powerpoint/2010/main" val="239625934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1927500" y="1621283"/>
            <a:ext cx="7946580" cy="3970318"/>
          </a:xfrm>
          <a:prstGeom prst="rect">
            <a:avLst/>
          </a:prstGeom>
          <a:noFill/>
        </p:spPr>
        <p:txBody>
          <a:bodyPr wrap="square" rtlCol="0">
            <a:spAutoFit/>
          </a:bodyPr>
          <a:lstStyle/>
          <a:p>
            <a:pPr algn="ctr"/>
            <a:r>
              <a:rPr lang="pt-BR" sz="3600" b="1" i="0" u="none" strike="noStrike" baseline="0" dirty="0"/>
              <a:t>É preciso definir prioridades. Os relacionamentos são os que mais</a:t>
            </a:r>
          </a:p>
          <a:p>
            <a:pPr algn="ctr"/>
            <a:r>
              <a:rPr lang="pt-BR" sz="3600" b="1" i="0" u="none" strike="noStrike" baseline="0" dirty="0"/>
              <a:t>sofrem com o uso que fazemos do tempo. Se não os colocarmos em</a:t>
            </a:r>
          </a:p>
          <a:p>
            <a:pPr algn="ctr"/>
            <a:r>
              <a:rPr lang="pt-BR" sz="3600" b="1" i="0" u="none" strike="noStrike" baseline="0" dirty="0"/>
              <a:t>primeiro lugar, teremos dificuldade em administrar nosso tempo em</a:t>
            </a:r>
          </a:p>
          <a:p>
            <a:pPr algn="ctr"/>
            <a:r>
              <a:rPr lang="pt-BR" sz="3600" b="1" i="0" u="none" strike="noStrike" baseline="0" dirty="0"/>
              <a:t>família.</a:t>
            </a:r>
          </a:p>
        </p:txBody>
      </p:sp>
    </p:spTree>
    <p:extLst>
      <p:ext uri="{BB962C8B-B14F-4D97-AF65-F5344CB8AC3E}">
        <p14:creationId xmlns:p14="http://schemas.microsoft.com/office/powerpoint/2010/main" val="2370865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47C3A724-6E53-4CCC-BE5B-03FEE3BE62C8}"/>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758664E7-8DF2-446E-A9DB-D9D2A8D78FBE}"/>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6D44EBE-3B8B-4BCF-ACAE-650E1AD261AE}"/>
              </a:ext>
            </a:extLst>
          </p:cNvPr>
          <p:cNvCxnSpPr/>
          <p:nvPr/>
        </p:nvCxnSpPr>
        <p:spPr>
          <a:xfrm>
            <a:off x="2167833" y="445900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3878A5C3-8C93-4943-94F8-20A0A5E71DE7}"/>
              </a:ext>
            </a:extLst>
          </p:cNvPr>
          <p:cNvCxnSpPr/>
          <p:nvPr/>
        </p:nvCxnSpPr>
        <p:spPr>
          <a:xfrm>
            <a:off x="2167829" y="485626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CCBB48CF-D437-4ADC-904E-C4C02FB3811E}"/>
              </a:ext>
            </a:extLst>
          </p:cNvPr>
          <p:cNvCxnSpPr/>
          <p:nvPr/>
        </p:nvCxnSpPr>
        <p:spPr>
          <a:xfrm>
            <a:off x="2188396" y="5332304"/>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626DBD6B-0CD1-43A7-9DC4-1EDD9EF1F440}"/>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Eclesiastes 3:2-8</a:t>
            </a:r>
          </a:p>
        </p:txBody>
      </p:sp>
    </p:spTree>
    <p:extLst>
      <p:ext uri="{BB962C8B-B14F-4D97-AF65-F5344CB8AC3E}">
        <p14:creationId xmlns:p14="http://schemas.microsoft.com/office/powerpoint/2010/main" val="42328828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8E55591C-0653-403A-9DAB-A71B4DA7CBEF}"/>
              </a:ext>
            </a:extLst>
          </p:cNvPr>
          <p:cNvSpPr txBox="1"/>
          <p:nvPr/>
        </p:nvSpPr>
        <p:spPr>
          <a:xfrm>
            <a:off x="2373326" y="3160015"/>
            <a:ext cx="8763856" cy="2246769"/>
          </a:xfrm>
          <a:prstGeom prst="rect">
            <a:avLst/>
          </a:prstGeom>
          <a:noFill/>
        </p:spPr>
        <p:txBody>
          <a:bodyPr wrap="square" rtlCol="0">
            <a:spAutoFit/>
          </a:bodyPr>
          <a:lstStyle/>
          <a:p>
            <a:r>
              <a:rPr lang="pt-BR" sz="2800" b="1" dirty="0">
                <a:solidFill>
                  <a:schemeClr val="bg2">
                    <a:lumMod val="50000"/>
                  </a:schemeClr>
                </a:solidFill>
              </a:rPr>
              <a:t>Tempo de nascer e tempo de morrer, tempo de plantar</a:t>
            </a:r>
          </a:p>
          <a:p>
            <a:r>
              <a:rPr lang="pt-BR" sz="2800" b="1" dirty="0">
                <a:solidFill>
                  <a:schemeClr val="bg2">
                    <a:lumMod val="50000"/>
                  </a:schemeClr>
                </a:solidFill>
              </a:rPr>
              <a:t>e tempo de arrancar o que se plantou, tempo de matar e tempo de curar, tempo de derrubar e tempo de construir, tempo de chorar e tempo de rir, tempo de prantear e tempo de dançar...</a:t>
            </a:r>
          </a:p>
        </p:txBody>
      </p:sp>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958730D9-260F-446C-8C9C-AC84DAF56AA3}"/>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45D1821-6353-4AD2-ADB6-4003C06064A6}"/>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21" name="CaixaDeTexto 20">
            <a:extLst>
              <a:ext uri="{FF2B5EF4-FFF2-40B4-BE49-F238E27FC236}">
                <a16:creationId xmlns:a16="http://schemas.microsoft.com/office/drawing/2014/main" id="{F7814239-E9B6-4F4C-83F5-05EF19F19532}"/>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Eclesiastes 3:2-8</a:t>
            </a:r>
          </a:p>
        </p:txBody>
      </p:sp>
      <p:cxnSp>
        <p:nvCxnSpPr>
          <p:cNvPr id="12" name="Conector reto 11">
            <a:extLst>
              <a:ext uri="{FF2B5EF4-FFF2-40B4-BE49-F238E27FC236}">
                <a16:creationId xmlns:a16="http://schemas.microsoft.com/office/drawing/2014/main" id="{72FCB0EA-AA27-4E13-9C44-5EEDC783E602}"/>
              </a:ext>
            </a:extLst>
          </p:cNvPr>
          <p:cNvCxnSpPr/>
          <p:nvPr/>
        </p:nvCxnSpPr>
        <p:spPr>
          <a:xfrm>
            <a:off x="2167833" y="445900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24F8F8D4-A0B7-4EC9-911F-E3CA15558CB8}"/>
              </a:ext>
            </a:extLst>
          </p:cNvPr>
          <p:cNvCxnSpPr/>
          <p:nvPr/>
        </p:nvCxnSpPr>
        <p:spPr>
          <a:xfrm>
            <a:off x="2167829" y="485626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3B464E72-1909-4385-B53F-2D08040BAF51}"/>
              </a:ext>
            </a:extLst>
          </p:cNvPr>
          <p:cNvCxnSpPr/>
          <p:nvPr/>
        </p:nvCxnSpPr>
        <p:spPr>
          <a:xfrm>
            <a:off x="2188396" y="5332304"/>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148188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436379" y="1720840"/>
            <a:ext cx="7319242" cy="3416320"/>
          </a:xfrm>
          <a:prstGeom prst="rect">
            <a:avLst/>
          </a:prstGeom>
          <a:noFill/>
        </p:spPr>
        <p:txBody>
          <a:bodyPr wrap="square" rtlCol="0">
            <a:spAutoFit/>
          </a:bodyPr>
          <a:lstStyle/>
          <a:p>
            <a:pPr algn="ctr"/>
            <a:r>
              <a:rPr lang="pt-BR" sz="3600" b="1" i="0" u="none" strike="noStrike" baseline="0" dirty="0"/>
              <a:t>É preciso definir uma rotina diária. Não é apenas pensar que dedica</a:t>
            </a:r>
          </a:p>
          <a:p>
            <a:pPr algn="ctr"/>
            <a:r>
              <a:rPr lang="pt-BR" sz="3600" b="1" i="0" u="none" strike="noStrike" baseline="0" dirty="0"/>
              <a:t>tempo para a família, mas estabelecer quais serão estes momentos e dividir isto com todos os membros da família.</a:t>
            </a:r>
          </a:p>
        </p:txBody>
      </p:sp>
    </p:spTree>
    <p:extLst>
      <p:ext uri="{BB962C8B-B14F-4D97-AF65-F5344CB8AC3E}">
        <p14:creationId xmlns:p14="http://schemas.microsoft.com/office/powerpoint/2010/main" val="366416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47C3A724-6E53-4CCC-BE5B-03FEE3BE62C8}"/>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758664E7-8DF2-446E-A9DB-D9D2A8D78FBE}"/>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AB28BB79-814D-438C-A27A-BAA37258FE47}"/>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Salmo 127:3</a:t>
            </a:r>
          </a:p>
        </p:txBody>
      </p:sp>
    </p:spTree>
    <p:extLst>
      <p:ext uri="{BB962C8B-B14F-4D97-AF65-F5344CB8AC3E}">
        <p14:creationId xmlns:p14="http://schemas.microsoft.com/office/powerpoint/2010/main" val="2173507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8E55591C-0653-403A-9DAB-A71B4DA7CBEF}"/>
              </a:ext>
            </a:extLst>
          </p:cNvPr>
          <p:cNvSpPr txBox="1"/>
          <p:nvPr/>
        </p:nvSpPr>
        <p:spPr>
          <a:xfrm>
            <a:off x="2373326" y="3160015"/>
            <a:ext cx="8763856" cy="954107"/>
          </a:xfrm>
          <a:prstGeom prst="rect">
            <a:avLst/>
          </a:prstGeom>
          <a:noFill/>
        </p:spPr>
        <p:txBody>
          <a:bodyPr wrap="square" rtlCol="0">
            <a:spAutoFit/>
          </a:bodyPr>
          <a:lstStyle/>
          <a:p>
            <a:r>
              <a:rPr lang="pt-BR" sz="2800" b="1" dirty="0">
                <a:solidFill>
                  <a:schemeClr val="bg2">
                    <a:lumMod val="50000"/>
                  </a:schemeClr>
                </a:solidFill>
              </a:rPr>
              <a:t>Os filhos são herança do Senhor, uma recompensa</a:t>
            </a:r>
          </a:p>
          <a:p>
            <a:r>
              <a:rPr lang="pt-BR" sz="2800" b="1" dirty="0">
                <a:solidFill>
                  <a:schemeClr val="bg2">
                    <a:lumMod val="50000"/>
                  </a:schemeClr>
                </a:solidFill>
              </a:rPr>
              <a:t>que ele dá.</a:t>
            </a:r>
          </a:p>
        </p:txBody>
      </p:sp>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958730D9-260F-446C-8C9C-AC84DAF56AA3}"/>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45D1821-6353-4AD2-ADB6-4003C06064A6}"/>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21" name="CaixaDeTexto 20">
            <a:extLst>
              <a:ext uri="{FF2B5EF4-FFF2-40B4-BE49-F238E27FC236}">
                <a16:creationId xmlns:a16="http://schemas.microsoft.com/office/drawing/2014/main" id="{F7814239-E9B6-4F4C-83F5-05EF19F19532}"/>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Salmo 127:3</a:t>
            </a:r>
          </a:p>
        </p:txBody>
      </p:sp>
    </p:spTree>
    <p:extLst>
      <p:ext uri="{BB962C8B-B14F-4D97-AF65-F5344CB8AC3E}">
        <p14:creationId xmlns:p14="http://schemas.microsoft.com/office/powerpoint/2010/main" val="2416192022"/>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436379" y="1720840"/>
            <a:ext cx="7319242" cy="3416320"/>
          </a:xfrm>
          <a:prstGeom prst="rect">
            <a:avLst/>
          </a:prstGeom>
          <a:noFill/>
        </p:spPr>
        <p:txBody>
          <a:bodyPr wrap="square" rtlCol="0">
            <a:spAutoFit/>
          </a:bodyPr>
          <a:lstStyle/>
          <a:p>
            <a:pPr algn="ctr"/>
            <a:r>
              <a:rPr lang="pt-BR" sz="3600" b="1" i="0" u="none" strike="noStrike" baseline="0" dirty="0"/>
              <a:t>Lembre-se de que o tempo deve ser dividido de tal forma que os filhos</a:t>
            </a:r>
          </a:p>
          <a:p>
            <a:pPr algn="ctr"/>
            <a:r>
              <a:rPr lang="pt-BR" sz="3600" b="1" i="0" u="none" strike="noStrike" baseline="0" dirty="0"/>
              <a:t>recebam atenção, que eles saibam seus horários de recreação, alimentação, estudo e comunhão com Deus.</a:t>
            </a:r>
          </a:p>
        </p:txBody>
      </p:sp>
    </p:spTree>
    <p:extLst>
      <p:ext uri="{BB962C8B-B14F-4D97-AF65-F5344CB8AC3E}">
        <p14:creationId xmlns:p14="http://schemas.microsoft.com/office/powerpoint/2010/main" val="36679973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47C3A724-6E53-4CCC-BE5B-03FEE3BE62C8}"/>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758664E7-8DF2-446E-A9DB-D9D2A8D78FBE}"/>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F8F65CAD-443A-43FD-B799-0F5A12FC7BA9}"/>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Hebreus 13:4</a:t>
            </a:r>
          </a:p>
        </p:txBody>
      </p:sp>
      <p:cxnSp>
        <p:nvCxnSpPr>
          <p:cNvPr id="13" name="Conector reto 12">
            <a:extLst>
              <a:ext uri="{FF2B5EF4-FFF2-40B4-BE49-F238E27FC236}">
                <a16:creationId xmlns:a16="http://schemas.microsoft.com/office/drawing/2014/main" id="{4BE08B9F-8224-42EF-8BA4-EAE2564F2EE0}"/>
              </a:ext>
            </a:extLst>
          </p:cNvPr>
          <p:cNvCxnSpPr/>
          <p:nvPr/>
        </p:nvCxnSpPr>
        <p:spPr>
          <a:xfrm>
            <a:off x="2198666" y="4455576"/>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8035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8E55591C-0653-403A-9DAB-A71B4DA7CBEF}"/>
              </a:ext>
            </a:extLst>
          </p:cNvPr>
          <p:cNvSpPr txBox="1"/>
          <p:nvPr/>
        </p:nvSpPr>
        <p:spPr>
          <a:xfrm>
            <a:off x="2373326" y="3160015"/>
            <a:ext cx="8763856" cy="1384995"/>
          </a:xfrm>
          <a:prstGeom prst="rect">
            <a:avLst/>
          </a:prstGeom>
          <a:noFill/>
        </p:spPr>
        <p:txBody>
          <a:bodyPr wrap="square" rtlCol="0">
            <a:spAutoFit/>
          </a:bodyPr>
          <a:lstStyle/>
          <a:p>
            <a:r>
              <a:rPr lang="pt-BR" sz="2800" b="1" dirty="0">
                <a:solidFill>
                  <a:schemeClr val="bg2">
                    <a:lumMod val="50000"/>
                  </a:schemeClr>
                </a:solidFill>
              </a:rPr>
              <a:t>O casamento deve ser honrado por todos; o leito conjugal, conservado puro; pois Deus julgará os imorais e os adúlteros.</a:t>
            </a:r>
          </a:p>
        </p:txBody>
      </p:sp>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958730D9-260F-446C-8C9C-AC84DAF56AA3}"/>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45D1821-6353-4AD2-ADB6-4003C06064A6}"/>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21" name="CaixaDeTexto 20">
            <a:extLst>
              <a:ext uri="{FF2B5EF4-FFF2-40B4-BE49-F238E27FC236}">
                <a16:creationId xmlns:a16="http://schemas.microsoft.com/office/drawing/2014/main" id="{F7814239-E9B6-4F4C-83F5-05EF19F19532}"/>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Hebreus 13:4</a:t>
            </a:r>
          </a:p>
        </p:txBody>
      </p:sp>
      <p:cxnSp>
        <p:nvCxnSpPr>
          <p:cNvPr id="12" name="Conector reto 11">
            <a:extLst>
              <a:ext uri="{FF2B5EF4-FFF2-40B4-BE49-F238E27FC236}">
                <a16:creationId xmlns:a16="http://schemas.microsoft.com/office/drawing/2014/main" id="{CC8C0514-CB83-4727-85A4-2D79D8808D4C}"/>
              </a:ext>
            </a:extLst>
          </p:cNvPr>
          <p:cNvCxnSpPr/>
          <p:nvPr/>
        </p:nvCxnSpPr>
        <p:spPr>
          <a:xfrm>
            <a:off x="2198666" y="4455576"/>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073162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518EE49-45DC-46AF-A5F5-DF8D6D752BDB}"/>
              </a:ext>
            </a:extLst>
          </p:cNvPr>
          <p:cNvPicPr>
            <a:picLocks noChangeAspect="1"/>
          </p:cNvPicPr>
          <p:nvPr/>
        </p:nvPicPr>
        <p:blipFill rotWithShape="1">
          <a:blip r:embed="rId2">
            <a:extLst>
              <a:ext uri="{28A0092B-C50C-407E-A947-70E740481C1C}">
                <a14:useLocalDpi xmlns:a14="http://schemas.microsoft.com/office/drawing/2010/main" val="0"/>
              </a:ext>
            </a:extLst>
          </a:blip>
          <a:srcRect r="63890" b="28189"/>
          <a:stretch/>
        </p:blipFill>
        <p:spPr>
          <a:xfrm>
            <a:off x="0" y="-2486025"/>
            <a:ext cx="12192000" cy="13638349"/>
          </a:xfrm>
          <a:prstGeom prst="rect">
            <a:avLst/>
          </a:prstGeom>
        </p:spPr>
      </p:pic>
    </p:spTree>
    <p:extLst>
      <p:ext uri="{BB962C8B-B14F-4D97-AF65-F5344CB8AC3E}">
        <p14:creationId xmlns:p14="http://schemas.microsoft.com/office/powerpoint/2010/main" val="3722295868"/>
      </p:ext>
    </p:extLst>
  </p:cSld>
  <p:clrMapOvr>
    <a:masterClrMapping/>
  </p:clrMapOvr>
  <mc:AlternateContent xmlns:mc="http://schemas.openxmlformats.org/markup-compatibility/2006" xmlns:p14="http://schemas.microsoft.com/office/powerpoint/2010/main">
    <mc:Choice Requires="p14">
      <p:transition spd="slow" p14:dur="3400" advClick="0" advTm="300">
        <p14:reveal/>
      </p:transition>
    </mc:Choice>
    <mc:Fallback xmlns="">
      <p:transition spd="slow" advClick="0" advTm="3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271993" y="2624966"/>
            <a:ext cx="7319242" cy="1754326"/>
          </a:xfrm>
          <a:prstGeom prst="rect">
            <a:avLst/>
          </a:prstGeom>
          <a:noFill/>
        </p:spPr>
        <p:txBody>
          <a:bodyPr wrap="square" rtlCol="0">
            <a:spAutoFit/>
          </a:bodyPr>
          <a:lstStyle/>
          <a:p>
            <a:pPr algn="ctr"/>
            <a:r>
              <a:rPr lang="pt-BR" sz="3600" b="1" i="0" u="none" strike="noStrike" baseline="0" dirty="0"/>
              <a:t>Para honrar o matrimônio, o casal deve ter tempo e espaço para a sua</a:t>
            </a:r>
          </a:p>
          <a:p>
            <a:pPr algn="ctr"/>
            <a:r>
              <a:rPr lang="pt-BR" sz="3600" b="1" i="0" u="none" strike="noStrike" baseline="0" dirty="0"/>
              <a:t>intimidade.</a:t>
            </a:r>
          </a:p>
        </p:txBody>
      </p:sp>
    </p:spTree>
    <p:extLst>
      <p:ext uri="{BB962C8B-B14F-4D97-AF65-F5344CB8AC3E}">
        <p14:creationId xmlns:p14="http://schemas.microsoft.com/office/powerpoint/2010/main" val="3782299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47C3A724-6E53-4CCC-BE5B-03FEE3BE62C8}"/>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758664E7-8DF2-446E-A9DB-D9D2A8D78FBE}"/>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F8F65CAD-443A-43FD-B799-0F5A12FC7BA9}"/>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Salmo 127:2</a:t>
            </a:r>
          </a:p>
        </p:txBody>
      </p:sp>
      <p:cxnSp>
        <p:nvCxnSpPr>
          <p:cNvPr id="13" name="Conector reto 12">
            <a:extLst>
              <a:ext uri="{FF2B5EF4-FFF2-40B4-BE49-F238E27FC236}">
                <a16:creationId xmlns:a16="http://schemas.microsoft.com/office/drawing/2014/main" id="{4BE08B9F-8224-42EF-8BA4-EAE2564F2EE0}"/>
              </a:ext>
            </a:extLst>
          </p:cNvPr>
          <p:cNvCxnSpPr/>
          <p:nvPr/>
        </p:nvCxnSpPr>
        <p:spPr>
          <a:xfrm>
            <a:off x="2198666" y="4455576"/>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215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8E55591C-0653-403A-9DAB-A71B4DA7CBEF}"/>
              </a:ext>
            </a:extLst>
          </p:cNvPr>
          <p:cNvSpPr txBox="1"/>
          <p:nvPr/>
        </p:nvSpPr>
        <p:spPr>
          <a:xfrm>
            <a:off x="2373326" y="3160015"/>
            <a:ext cx="8763856" cy="1384995"/>
          </a:xfrm>
          <a:prstGeom prst="rect">
            <a:avLst/>
          </a:prstGeom>
          <a:noFill/>
        </p:spPr>
        <p:txBody>
          <a:bodyPr wrap="square" rtlCol="0">
            <a:spAutoFit/>
          </a:bodyPr>
          <a:lstStyle/>
          <a:p>
            <a:r>
              <a:rPr lang="pt-BR" sz="2800" b="1" dirty="0">
                <a:solidFill>
                  <a:schemeClr val="bg2">
                    <a:lumMod val="50000"/>
                  </a:schemeClr>
                </a:solidFill>
              </a:rPr>
              <a:t>Será inútil levantar cedo e dormir tarde, trabalhando arduamente por alimento. O Senhor concede o sono</a:t>
            </a:r>
          </a:p>
          <a:p>
            <a:r>
              <a:rPr lang="pt-BR" sz="2800" b="1" dirty="0">
                <a:solidFill>
                  <a:schemeClr val="bg2">
                    <a:lumMod val="50000"/>
                  </a:schemeClr>
                </a:solidFill>
              </a:rPr>
              <a:t>àqueles a quem ele ama.</a:t>
            </a:r>
          </a:p>
        </p:txBody>
      </p:sp>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958730D9-260F-446C-8C9C-AC84DAF56AA3}"/>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45D1821-6353-4AD2-ADB6-4003C06064A6}"/>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21" name="CaixaDeTexto 20">
            <a:extLst>
              <a:ext uri="{FF2B5EF4-FFF2-40B4-BE49-F238E27FC236}">
                <a16:creationId xmlns:a16="http://schemas.microsoft.com/office/drawing/2014/main" id="{F7814239-E9B6-4F4C-83F5-05EF19F19532}"/>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Salmo 127:2</a:t>
            </a:r>
          </a:p>
        </p:txBody>
      </p:sp>
      <p:cxnSp>
        <p:nvCxnSpPr>
          <p:cNvPr id="12" name="Conector reto 11">
            <a:extLst>
              <a:ext uri="{FF2B5EF4-FFF2-40B4-BE49-F238E27FC236}">
                <a16:creationId xmlns:a16="http://schemas.microsoft.com/office/drawing/2014/main" id="{CC8C0514-CB83-4727-85A4-2D79D8808D4C}"/>
              </a:ext>
            </a:extLst>
          </p:cNvPr>
          <p:cNvCxnSpPr/>
          <p:nvPr/>
        </p:nvCxnSpPr>
        <p:spPr>
          <a:xfrm>
            <a:off x="2198666" y="4455576"/>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9085103"/>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343911" y="1556454"/>
            <a:ext cx="7319242" cy="3416320"/>
          </a:xfrm>
          <a:prstGeom prst="rect">
            <a:avLst/>
          </a:prstGeom>
          <a:noFill/>
        </p:spPr>
        <p:txBody>
          <a:bodyPr wrap="square" rtlCol="0">
            <a:spAutoFit/>
          </a:bodyPr>
          <a:lstStyle/>
          <a:p>
            <a:pPr algn="ctr"/>
            <a:r>
              <a:rPr lang="pt-BR" sz="3600" b="1" i="0" u="none" strike="noStrike" baseline="0" dirty="0"/>
              <a:t>Valorize seus momentos de descanso. Ele é muito precioso para que você recupere o vigor. Não preencha sua agenda com mais atividades do que seja capaz de realizá-las </a:t>
            </a:r>
            <a:r>
              <a:rPr lang="pt-BR" sz="3600" b="1" dirty="0"/>
              <a:t>em </a:t>
            </a:r>
            <a:r>
              <a:rPr lang="pt-BR" sz="3600" b="1" i="0" u="none" strike="noStrike" baseline="0" dirty="0"/>
              <a:t>um dia. </a:t>
            </a:r>
          </a:p>
        </p:txBody>
      </p:sp>
    </p:spTree>
    <p:extLst>
      <p:ext uri="{BB962C8B-B14F-4D97-AF65-F5344CB8AC3E}">
        <p14:creationId xmlns:p14="http://schemas.microsoft.com/office/powerpoint/2010/main" val="2910662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241170" y="1997839"/>
            <a:ext cx="7319242" cy="2862322"/>
          </a:xfrm>
          <a:prstGeom prst="rect">
            <a:avLst/>
          </a:prstGeom>
          <a:noFill/>
        </p:spPr>
        <p:txBody>
          <a:bodyPr wrap="square" rtlCol="0">
            <a:spAutoFit/>
          </a:bodyPr>
          <a:lstStyle/>
          <a:p>
            <a:pPr algn="ctr"/>
            <a:r>
              <a:rPr lang="pt-BR" sz="3600" b="1" i="0" u="none" strike="noStrike" baseline="0" dirty="0"/>
              <a:t>O ideal é que ao selecionar as atividades escolha-as por prioridade e tenha um espaço livre a cada dia para poder lidar com os contratempos.</a:t>
            </a:r>
          </a:p>
        </p:txBody>
      </p:sp>
    </p:spTree>
    <p:extLst>
      <p:ext uri="{BB962C8B-B14F-4D97-AF65-F5344CB8AC3E}">
        <p14:creationId xmlns:p14="http://schemas.microsoft.com/office/powerpoint/2010/main" val="4033530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81CB137-8730-4C0E-9A30-2F76FD6BB8B4}"/>
              </a:ext>
            </a:extLst>
          </p:cNvPr>
          <p:cNvSpPr txBox="1"/>
          <p:nvPr/>
        </p:nvSpPr>
        <p:spPr>
          <a:xfrm>
            <a:off x="1581470" y="2547291"/>
            <a:ext cx="5229547" cy="3046988"/>
          </a:xfrm>
          <a:prstGeom prst="rect">
            <a:avLst/>
          </a:prstGeom>
          <a:noFill/>
        </p:spPr>
        <p:txBody>
          <a:bodyPr wrap="square" rtlCol="0">
            <a:spAutoFit/>
          </a:bodyPr>
          <a:lstStyle/>
          <a:p>
            <a:pPr algn="ctr"/>
            <a:r>
              <a:rPr lang="pt-BR" sz="3200" b="1" i="0" dirty="0">
                <a:effectLst/>
              </a:rPr>
              <a:t>O descanso e a confiança estão muito conectados. Quantas noites de</a:t>
            </a:r>
          </a:p>
          <a:p>
            <a:pPr algn="ctr"/>
            <a:r>
              <a:rPr lang="pt-BR" sz="3200" b="1" i="0" dirty="0">
                <a:effectLst/>
              </a:rPr>
              <a:t>insônia perdidas por conta das preocupações do cotidiano?</a:t>
            </a:r>
            <a:endParaRPr lang="pt-BR" sz="3200" b="1" dirty="0"/>
          </a:p>
        </p:txBody>
      </p:sp>
      <p:sp>
        <p:nvSpPr>
          <p:cNvPr id="2" name="Retângulo 1">
            <a:extLst>
              <a:ext uri="{FF2B5EF4-FFF2-40B4-BE49-F238E27FC236}">
                <a16:creationId xmlns:a16="http://schemas.microsoft.com/office/drawing/2014/main" id="{5B12992B-5D97-4477-A040-0DAD23C257BD}"/>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06A577EF-E187-47CE-87E5-6DDD05376311}"/>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Tree>
    <p:extLst>
      <p:ext uri="{BB962C8B-B14F-4D97-AF65-F5344CB8AC3E}">
        <p14:creationId xmlns:p14="http://schemas.microsoft.com/office/powerpoint/2010/main" val="3543101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81CB137-8730-4C0E-9A30-2F76FD6BB8B4}"/>
              </a:ext>
            </a:extLst>
          </p:cNvPr>
          <p:cNvSpPr txBox="1"/>
          <p:nvPr/>
        </p:nvSpPr>
        <p:spPr>
          <a:xfrm>
            <a:off x="903060" y="2413941"/>
            <a:ext cx="5835722" cy="3046988"/>
          </a:xfrm>
          <a:prstGeom prst="rect">
            <a:avLst/>
          </a:prstGeom>
          <a:noFill/>
        </p:spPr>
        <p:txBody>
          <a:bodyPr wrap="square" rtlCol="0">
            <a:spAutoFit/>
          </a:bodyPr>
          <a:lstStyle/>
          <a:p>
            <a:pPr algn="ctr"/>
            <a:r>
              <a:rPr lang="pt-BR" sz="3200" b="1" i="0" dirty="0">
                <a:effectLst/>
              </a:rPr>
              <a:t>Não é à toa que Cristo diz que não devemos andar ansiosos com coisa alguma (Mateus 6:25). Ele é o Doador da vida e sabe do que precisamos para nossa sobrevivência.</a:t>
            </a:r>
            <a:endParaRPr lang="pt-BR" sz="3200" b="1" dirty="0"/>
          </a:p>
        </p:txBody>
      </p:sp>
      <p:sp>
        <p:nvSpPr>
          <p:cNvPr id="2" name="Retângulo 1">
            <a:extLst>
              <a:ext uri="{FF2B5EF4-FFF2-40B4-BE49-F238E27FC236}">
                <a16:creationId xmlns:a16="http://schemas.microsoft.com/office/drawing/2014/main" id="{0A1851DD-4AF1-40F0-AA38-0945B36651FC}"/>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8E662A38-9D62-4D23-9172-A1C0455DF474}"/>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Tree>
    <p:extLst>
      <p:ext uri="{BB962C8B-B14F-4D97-AF65-F5344CB8AC3E}">
        <p14:creationId xmlns:p14="http://schemas.microsoft.com/office/powerpoint/2010/main" val="1384208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Conector reto 23">
            <a:extLst>
              <a:ext uri="{FF2B5EF4-FFF2-40B4-BE49-F238E27FC236}">
                <a16:creationId xmlns:a16="http://schemas.microsoft.com/office/drawing/2014/main" id="{DE329D82-A11B-4108-90CF-1FF1833552C4}"/>
              </a:ext>
            </a:extLst>
          </p:cNvPr>
          <p:cNvCxnSpPr/>
          <p:nvPr/>
        </p:nvCxnSpPr>
        <p:spPr>
          <a:xfrm>
            <a:off x="2188396" y="376034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Conector reto 27">
            <a:extLst>
              <a:ext uri="{FF2B5EF4-FFF2-40B4-BE49-F238E27FC236}">
                <a16:creationId xmlns:a16="http://schemas.microsoft.com/office/drawing/2014/main" id="{8FA6F29C-5D99-4089-93AC-CD6C56DD3968}"/>
              </a:ext>
            </a:extLst>
          </p:cNvPr>
          <p:cNvCxnSpPr/>
          <p:nvPr/>
        </p:nvCxnSpPr>
        <p:spPr>
          <a:xfrm>
            <a:off x="2188380" y="417130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Conector reto 28">
            <a:extLst>
              <a:ext uri="{FF2B5EF4-FFF2-40B4-BE49-F238E27FC236}">
                <a16:creationId xmlns:a16="http://schemas.microsoft.com/office/drawing/2014/main" id="{55DA5450-B174-448F-9BA0-E28E89DD251E}"/>
              </a:ext>
            </a:extLst>
          </p:cNvPr>
          <p:cNvCxnSpPr/>
          <p:nvPr/>
        </p:nvCxnSpPr>
        <p:spPr>
          <a:xfrm>
            <a:off x="2188380" y="4582274"/>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0" name="Conector reto 29">
            <a:extLst>
              <a:ext uri="{FF2B5EF4-FFF2-40B4-BE49-F238E27FC236}">
                <a16:creationId xmlns:a16="http://schemas.microsoft.com/office/drawing/2014/main" id="{435139FE-A905-40E4-84F0-D60E34A43141}"/>
              </a:ext>
            </a:extLst>
          </p:cNvPr>
          <p:cNvCxnSpPr/>
          <p:nvPr/>
        </p:nvCxnSpPr>
        <p:spPr>
          <a:xfrm>
            <a:off x="2188380" y="5034337"/>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CaixaDeTexto 9">
            <a:extLst>
              <a:ext uri="{FF2B5EF4-FFF2-40B4-BE49-F238E27FC236}">
                <a16:creationId xmlns:a16="http://schemas.microsoft.com/office/drawing/2014/main" id="{10F6C4CC-0F22-417A-B58C-BE6C2CD315A7}"/>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Depois de criar toda a Terra e o ser humano, o que mais Deus criou? </a:t>
            </a:r>
            <a:r>
              <a:rPr lang="pt-BR" sz="2800" dirty="0">
                <a:latin typeface="Arial" panose="020B0604020202020204" pitchFamily="34" charset="0"/>
                <a:cs typeface="Arial" panose="020B0604020202020204" pitchFamily="34" charset="0"/>
              </a:rPr>
              <a:t>Gênesis 2:2,3</a:t>
            </a:r>
          </a:p>
        </p:txBody>
      </p:sp>
    </p:spTree>
    <p:extLst>
      <p:ext uri="{BB962C8B-B14F-4D97-AF65-F5344CB8AC3E}">
        <p14:creationId xmlns:p14="http://schemas.microsoft.com/office/powerpoint/2010/main" val="2228401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76034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316792"/>
            <a:ext cx="9195333" cy="1815882"/>
          </a:xfrm>
          <a:prstGeom prst="rect">
            <a:avLst/>
          </a:prstGeom>
          <a:noFill/>
        </p:spPr>
        <p:txBody>
          <a:bodyPr wrap="square" rtlCol="0">
            <a:spAutoFit/>
          </a:bodyPr>
          <a:lstStyle/>
          <a:p>
            <a:r>
              <a:rPr lang="pt-BR" sz="2800" b="1" i="0" dirty="0">
                <a:solidFill>
                  <a:schemeClr val="bg2">
                    <a:lumMod val="50000"/>
                  </a:schemeClr>
                </a:solidFill>
                <a:effectLst/>
              </a:rPr>
              <a:t>No sétimo dia Deus já havia concluído a obra que realizara, e nesse dia descansou. A­bençoou Deus o sétimo dia e o santificou, por­que nele descansou de toda a obra que realizara na criação.</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17130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Conector reto 21">
            <a:extLst>
              <a:ext uri="{FF2B5EF4-FFF2-40B4-BE49-F238E27FC236}">
                <a16:creationId xmlns:a16="http://schemas.microsoft.com/office/drawing/2014/main" id="{1FEE0795-4A8C-4969-B7DD-B4E424102D27}"/>
              </a:ext>
            </a:extLst>
          </p:cNvPr>
          <p:cNvCxnSpPr/>
          <p:nvPr/>
        </p:nvCxnSpPr>
        <p:spPr>
          <a:xfrm>
            <a:off x="2188380" y="4582274"/>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Conector reto 22">
            <a:extLst>
              <a:ext uri="{FF2B5EF4-FFF2-40B4-BE49-F238E27FC236}">
                <a16:creationId xmlns:a16="http://schemas.microsoft.com/office/drawing/2014/main" id="{87A793DD-B0F7-46BF-9094-59362E51CDE7}"/>
              </a:ext>
            </a:extLst>
          </p:cNvPr>
          <p:cNvCxnSpPr/>
          <p:nvPr/>
        </p:nvCxnSpPr>
        <p:spPr>
          <a:xfrm>
            <a:off x="2188380" y="5034337"/>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82CCFC05-9317-4E49-A6C2-4EA415FF5BDA}"/>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Depois de criar toda a Terra e o ser humano, o que mais Deus criou? </a:t>
            </a:r>
            <a:r>
              <a:rPr lang="pt-BR" sz="2800" dirty="0">
                <a:latin typeface="Arial" panose="020B0604020202020204" pitchFamily="34" charset="0"/>
                <a:cs typeface="Arial" panose="020B0604020202020204" pitchFamily="34" charset="0"/>
              </a:rPr>
              <a:t>Gênesis 2:2,3</a:t>
            </a:r>
          </a:p>
        </p:txBody>
      </p:sp>
    </p:spTree>
    <p:extLst>
      <p:ext uri="{BB962C8B-B14F-4D97-AF65-F5344CB8AC3E}">
        <p14:creationId xmlns:p14="http://schemas.microsoft.com/office/powerpoint/2010/main" val="2095549200"/>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241170" y="1997839"/>
            <a:ext cx="7319242" cy="3416320"/>
          </a:xfrm>
          <a:prstGeom prst="rect">
            <a:avLst/>
          </a:prstGeom>
          <a:noFill/>
        </p:spPr>
        <p:txBody>
          <a:bodyPr wrap="square" rtlCol="0">
            <a:spAutoFit/>
          </a:bodyPr>
          <a:lstStyle/>
          <a:p>
            <a:pPr algn="ctr"/>
            <a:r>
              <a:rPr lang="pt-BR" sz="3600" b="1" i="0" u="none" strike="noStrike" baseline="0" dirty="0"/>
              <a:t>Deus indicou que precisávamos de um período destinado ao repouso. Deus, o soberano do Universo, dedicou um dia especial para você. Precisamos aprender a descansar</a:t>
            </a:r>
          </a:p>
          <a:p>
            <a:pPr algn="ctr"/>
            <a:r>
              <a:rPr lang="pt-BR" sz="3600" b="1" i="0" u="none" strike="noStrike" baseline="0" dirty="0"/>
              <a:t>em Deus.</a:t>
            </a:r>
          </a:p>
        </p:txBody>
      </p:sp>
    </p:spTree>
    <p:extLst>
      <p:ext uri="{BB962C8B-B14F-4D97-AF65-F5344CB8AC3E}">
        <p14:creationId xmlns:p14="http://schemas.microsoft.com/office/powerpoint/2010/main" val="31192483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518EE49-45DC-46AF-A5F5-DF8D6D752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8" y="-1"/>
            <a:ext cx="12281536" cy="6908363"/>
          </a:xfrm>
          <a:prstGeom prst="rect">
            <a:avLst/>
          </a:prstGeom>
        </p:spPr>
      </p:pic>
      <p:pic>
        <p:nvPicPr>
          <p:cNvPr id="13" name="Imagem 12" descr="Padrão do plano de fundo&#10;&#10;Descrição gerada automaticamente">
            <a:extLst>
              <a:ext uri="{FF2B5EF4-FFF2-40B4-BE49-F238E27FC236}">
                <a16:creationId xmlns:a16="http://schemas.microsoft.com/office/drawing/2014/main" id="{A159C37A-A8E8-49D1-9440-B5EA849DC35B}"/>
              </a:ext>
            </a:extLst>
          </p:cNvPr>
          <p:cNvPicPr>
            <a:picLocks noChangeAspect="1"/>
          </p:cNvPicPr>
          <p:nvPr/>
        </p:nvPicPr>
        <p:blipFill rotWithShape="1">
          <a:blip r:embed="rId3">
            <a:extLst>
              <a:ext uri="{28A0092B-C50C-407E-A947-70E740481C1C}">
                <a14:useLocalDpi xmlns:a14="http://schemas.microsoft.com/office/drawing/2010/main" val="0"/>
              </a:ext>
            </a:extLst>
          </a:blip>
          <a:srcRect l="5094" t="8079" r="3354"/>
          <a:stretch/>
        </p:blipFill>
        <p:spPr>
          <a:xfrm>
            <a:off x="4395129" y="1571082"/>
            <a:ext cx="6425027" cy="1977392"/>
          </a:xfrm>
          <a:prstGeom prst="rect">
            <a:avLst/>
          </a:prstGeom>
        </p:spPr>
      </p:pic>
    </p:spTree>
    <p:extLst>
      <p:ext uri="{BB962C8B-B14F-4D97-AF65-F5344CB8AC3E}">
        <p14:creationId xmlns:p14="http://schemas.microsoft.com/office/powerpoint/2010/main" val="4088561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CEE7FF2D-4BFE-4258-AF2A-3847F20F060F}"/>
              </a:ext>
            </a:extLst>
          </p:cNvPr>
          <p:cNvSpPr txBox="1"/>
          <p:nvPr/>
        </p:nvSpPr>
        <p:spPr>
          <a:xfrm>
            <a:off x="2080514" y="1951720"/>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De que modo devemos separar um dia para Deus? </a:t>
            </a:r>
            <a:r>
              <a:rPr lang="pt-BR" sz="2800" dirty="0">
                <a:latin typeface="Arial" panose="020B0604020202020204" pitchFamily="34" charset="0"/>
                <a:cs typeface="Arial" panose="020B0604020202020204" pitchFamily="34" charset="0"/>
              </a:rPr>
              <a:t>Êxodo 20:8-11</a:t>
            </a:r>
          </a:p>
        </p:txBody>
      </p:sp>
      <p:cxnSp>
        <p:nvCxnSpPr>
          <p:cNvPr id="25" name="Conector reto 24">
            <a:extLst>
              <a:ext uri="{FF2B5EF4-FFF2-40B4-BE49-F238E27FC236}">
                <a16:creationId xmlns:a16="http://schemas.microsoft.com/office/drawing/2014/main" id="{35406625-238D-4097-A6B6-919A84CD17E6}"/>
              </a:ext>
            </a:extLst>
          </p:cNvPr>
          <p:cNvCxnSpPr/>
          <p:nvPr/>
        </p:nvCxnSpPr>
        <p:spPr>
          <a:xfrm>
            <a:off x="2188396" y="376034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Conector reto 26">
            <a:extLst>
              <a:ext uri="{FF2B5EF4-FFF2-40B4-BE49-F238E27FC236}">
                <a16:creationId xmlns:a16="http://schemas.microsoft.com/office/drawing/2014/main" id="{AE32C06E-940E-4AEF-81E3-4D7F1577F576}"/>
              </a:ext>
            </a:extLst>
          </p:cNvPr>
          <p:cNvCxnSpPr/>
          <p:nvPr/>
        </p:nvCxnSpPr>
        <p:spPr>
          <a:xfrm>
            <a:off x="2188380" y="417130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Conector reto 27">
            <a:extLst>
              <a:ext uri="{FF2B5EF4-FFF2-40B4-BE49-F238E27FC236}">
                <a16:creationId xmlns:a16="http://schemas.microsoft.com/office/drawing/2014/main" id="{F86317B2-90D1-454D-B1DA-EA93399E4FDC}"/>
              </a:ext>
            </a:extLst>
          </p:cNvPr>
          <p:cNvCxnSpPr/>
          <p:nvPr/>
        </p:nvCxnSpPr>
        <p:spPr>
          <a:xfrm>
            <a:off x="2188395" y="4613097"/>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Conector reto 28">
            <a:extLst>
              <a:ext uri="{FF2B5EF4-FFF2-40B4-BE49-F238E27FC236}">
                <a16:creationId xmlns:a16="http://schemas.microsoft.com/office/drawing/2014/main" id="{072A60BF-05B8-4DDA-86DC-C4AF29E18001}"/>
              </a:ext>
            </a:extLst>
          </p:cNvPr>
          <p:cNvCxnSpPr/>
          <p:nvPr/>
        </p:nvCxnSpPr>
        <p:spPr>
          <a:xfrm>
            <a:off x="2188379" y="5024063"/>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0" name="Conector reto 29">
            <a:extLst>
              <a:ext uri="{FF2B5EF4-FFF2-40B4-BE49-F238E27FC236}">
                <a16:creationId xmlns:a16="http://schemas.microsoft.com/office/drawing/2014/main" id="{A4AD4A40-51C9-4487-9AB9-0E492C975070}"/>
              </a:ext>
            </a:extLst>
          </p:cNvPr>
          <p:cNvCxnSpPr/>
          <p:nvPr/>
        </p:nvCxnSpPr>
        <p:spPr>
          <a:xfrm>
            <a:off x="2188395" y="547612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Conector reto 30">
            <a:extLst>
              <a:ext uri="{FF2B5EF4-FFF2-40B4-BE49-F238E27FC236}">
                <a16:creationId xmlns:a16="http://schemas.microsoft.com/office/drawing/2014/main" id="{81851495-6097-431A-AA3F-C54602282AF8}"/>
              </a:ext>
            </a:extLst>
          </p:cNvPr>
          <p:cNvCxnSpPr/>
          <p:nvPr/>
        </p:nvCxnSpPr>
        <p:spPr>
          <a:xfrm>
            <a:off x="2188379" y="5887092"/>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10352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76034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316792"/>
            <a:ext cx="9195333" cy="2677656"/>
          </a:xfrm>
          <a:prstGeom prst="rect">
            <a:avLst/>
          </a:prstGeom>
          <a:noFill/>
        </p:spPr>
        <p:txBody>
          <a:bodyPr wrap="square" rtlCol="0">
            <a:spAutoFit/>
          </a:bodyPr>
          <a:lstStyle/>
          <a:p>
            <a:r>
              <a:rPr lang="pt-BR" sz="2800" b="1" i="0" dirty="0">
                <a:solidFill>
                  <a:schemeClr val="bg2">
                    <a:lumMod val="50000"/>
                  </a:schemeClr>
                </a:solidFill>
                <a:effectLst/>
              </a:rPr>
              <a:t>"Lembra-te do dia de sábado, para santificá-lo. Trabalharás seis dias e neles farás todos os teus trabalhos, mas o sétimo dia é o sábado dedicado ao Senhor, o teu Deus. Nesse dia não farás trabalho algum, nem tu, nem teus filhos ou filhas, nem teus servos ou servas, nem teus animais, nem os estrangeiros que morarem em tuas cidades...</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17130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B5D1E107-F458-4C8E-BEDF-2FC05A9B2321}"/>
              </a:ext>
            </a:extLst>
          </p:cNvPr>
          <p:cNvSpPr txBox="1"/>
          <p:nvPr/>
        </p:nvSpPr>
        <p:spPr>
          <a:xfrm>
            <a:off x="2080514" y="1951720"/>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De que modo devemos separar um dia para Deus? </a:t>
            </a:r>
            <a:r>
              <a:rPr lang="pt-BR" sz="2800" dirty="0">
                <a:latin typeface="Arial" panose="020B0604020202020204" pitchFamily="34" charset="0"/>
                <a:cs typeface="Arial" panose="020B0604020202020204" pitchFamily="34" charset="0"/>
              </a:rPr>
              <a:t>Êxodo 20:8-11</a:t>
            </a:r>
          </a:p>
        </p:txBody>
      </p:sp>
      <p:cxnSp>
        <p:nvCxnSpPr>
          <p:cNvPr id="16" name="Conector reto 15">
            <a:extLst>
              <a:ext uri="{FF2B5EF4-FFF2-40B4-BE49-F238E27FC236}">
                <a16:creationId xmlns:a16="http://schemas.microsoft.com/office/drawing/2014/main" id="{D171A1A2-95B4-4CC4-96EE-502ECBF740A8}"/>
              </a:ext>
            </a:extLst>
          </p:cNvPr>
          <p:cNvCxnSpPr/>
          <p:nvPr/>
        </p:nvCxnSpPr>
        <p:spPr>
          <a:xfrm>
            <a:off x="2188395" y="4613097"/>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Conector reto 16">
            <a:extLst>
              <a:ext uri="{FF2B5EF4-FFF2-40B4-BE49-F238E27FC236}">
                <a16:creationId xmlns:a16="http://schemas.microsoft.com/office/drawing/2014/main" id="{B0F38CC3-93CE-4962-8689-253E461144DB}"/>
              </a:ext>
            </a:extLst>
          </p:cNvPr>
          <p:cNvCxnSpPr/>
          <p:nvPr/>
        </p:nvCxnSpPr>
        <p:spPr>
          <a:xfrm>
            <a:off x="2188379" y="5024063"/>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Conector reto 17">
            <a:extLst>
              <a:ext uri="{FF2B5EF4-FFF2-40B4-BE49-F238E27FC236}">
                <a16:creationId xmlns:a16="http://schemas.microsoft.com/office/drawing/2014/main" id="{9ED9DB21-2F62-4E45-9563-7DD0A6AECB5A}"/>
              </a:ext>
            </a:extLst>
          </p:cNvPr>
          <p:cNvCxnSpPr/>
          <p:nvPr/>
        </p:nvCxnSpPr>
        <p:spPr>
          <a:xfrm>
            <a:off x="2188395" y="547612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Conector reto 19">
            <a:extLst>
              <a:ext uri="{FF2B5EF4-FFF2-40B4-BE49-F238E27FC236}">
                <a16:creationId xmlns:a16="http://schemas.microsoft.com/office/drawing/2014/main" id="{1CD8771C-931D-44F0-8FDD-E3B304E05F6A}"/>
              </a:ext>
            </a:extLst>
          </p:cNvPr>
          <p:cNvCxnSpPr/>
          <p:nvPr/>
        </p:nvCxnSpPr>
        <p:spPr>
          <a:xfrm>
            <a:off x="2188379" y="5887092"/>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7612176"/>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61A78090-B894-42D6-81C4-42AAE704CED8}"/>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Quais as bênçãos que Deus oferece a quem separar o dia especial para Ele? </a:t>
            </a:r>
            <a:r>
              <a:rPr lang="pt-BR" sz="2800" dirty="0">
                <a:latin typeface="Arial" panose="020B0604020202020204" pitchFamily="34" charset="0"/>
                <a:cs typeface="Arial" panose="020B0604020202020204" pitchFamily="34" charset="0"/>
              </a:rPr>
              <a:t>Isaías 58:13 e 14</a:t>
            </a:r>
          </a:p>
        </p:txBody>
      </p:sp>
      <p:cxnSp>
        <p:nvCxnSpPr>
          <p:cNvPr id="35" name="Conector reto 34">
            <a:extLst>
              <a:ext uri="{FF2B5EF4-FFF2-40B4-BE49-F238E27FC236}">
                <a16:creationId xmlns:a16="http://schemas.microsoft.com/office/drawing/2014/main" id="{1D28DD13-49A1-4272-994D-5203CF74B1CA}"/>
              </a:ext>
            </a:extLst>
          </p:cNvPr>
          <p:cNvCxnSpPr/>
          <p:nvPr/>
        </p:nvCxnSpPr>
        <p:spPr>
          <a:xfrm>
            <a:off x="2188396" y="378088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Conector reto 36">
            <a:extLst>
              <a:ext uri="{FF2B5EF4-FFF2-40B4-BE49-F238E27FC236}">
                <a16:creationId xmlns:a16="http://schemas.microsoft.com/office/drawing/2014/main" id="{E46E2C00-B270-47EA-8108-B0F5960F1C8E}"/>
              </a:ext>
            </a:extLst>
          </p:cNvPr>
          <p:cNvCxnSpPr/>
          <p:nvPr/>
        </p:nvCxnSpPr>
        <p:spPr>
          <a:xfrm>
            <a:off x="2188380" y="419185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Conector reto 37">
            <a:extLst>
              <a:ext uri="{FF2B5EF4-FFF2-40B4-BE49-F238E27FC236}">
                <a16:creationId xmlns:a16="http://schemas.microsoft.com/office/drawing/2014/main" id="{C2753A39-A6E5-4DF5-AAA2-49544A13EEBF}"/>
              </a:ext>
            </a:extLst>
          </p:cNvPr>
          <p:cNvCxnSpPr/>
          <p:nvPr/>
        </p:nvCxnSpPr>
        <p:spPr>
          <a:xfrm>
            <a:off x="2188396" y="462337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Conector reto 38">
            <a:extLst>
              <a:ext uri="{FF2B5EF4-FFF2-40B4-BE49-F238E27FC236}">
                <a16:creationId xmlns:a16="http://schemas.microsoft.com/office/drawing/2014/main" id="{9A9542A7-D785-46E8-A0E2-31DBF29B3B27}"/>
              </a:ext>
            </a:extLst>
          </p:cNvPr>
          <p:cNvCxnSpPr/>
          <p:nvPr/>
        </p:nvCxnSpPr>
        <p:spPr>
          <a:xfrm>
            <a:off x="2188380" y="503433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Conector reto 39">
            <a:extLst>
              <a:ext uri="{FF2B5EF4-FFF2-40B4-BE49-F238E27FC236}">
                <a16:creationId xmlns:a16="http://schemas.microsoft.com/office/drawing/2014/main" id="{3808E33D-CD85-40A1-8C06-C80737B9E130}"/>
              </a:ext>
            </a:extLst>
          </p:cNvPr>
          <p:cNvCxnSpPr/>
          <p:nvPr/>
        </p:nvCxnSpPr>
        <p:spPr>
          <a:xfrm>
            <a:off x="2188380" y="5476125"/>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9684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780889"/>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337339"/>
            <a:ext cx="9195333" cy="2246769"/>
          </a:xfrm>
          <a:prstGeom prst="rect">
            <a:avLst/>
          </a:prstGeom>
          <a:noFill/>
        </p:spPr>
        <p:txBody>
          <a:bodyPr wrap="square" rtlCol="0">
            <a:spAutoFit/>
          </a:bodyPr>
          <a:lstStyle/>
          <a:p>
            <a:r>
              <a:rPr lang="pt-BR" sz="2800" b="1" i="0" dirty="0" smtClean="0">
                <a:solidFill>
                  <a:schemeClr val="bg2">
                    <a:lumMod val="50000"/>
                  </a:schemeClr>
                </a:solidFill>
                <a:effectLst/>
              </a:rPr>
              <a:t>13- Se desviares o pé de profanar o sábado e de cuidar dos seus próprios interesses no </a:t>
            </a:r>
            <a:r>
              <a:rPr lang="pt-BR" sz="2800" b="1" i="0" smtClean="0">
                <a:solidFill>
                  <a:schemeClr val="bg2">
                    <a:lumMod val="50000"/>
                  </a:schemeClr>
                </a:solidFill>
                <a:effectLst/>
              </a:rPr>
              <a:t>meu santo dia </a:t>
            </a:r>
            <a:r>
              <a:rPr lang="pt-BR" sz="2800" b="1" i="0" dirty="0" smtClean="0">
                <a:solidFill>
                  <a:schemeClr val="bg2">
                    <a:lumMod val="50000"/>
                  </a:schemeClr>
                </a:solidFill>
                <a:effectLst/>
              </a:rPr>
              <a:t>(...)14- Então, te deleitarás no Senhor. Eu te farei cavalgar sobre os altos da terra e te sustentarei com a herança de Jacó, teu pai, porque a boca do Senhor o disse.</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191855"/>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8CCA632D-0B2D-4BE8-A1FB-755F1163A6DF}"/>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Quais as bênçãos que Deus oferece a quem separar o dia especial para Ele? </a:t>
            </a:r>
            <a:r>
              <a:rPr lang="pt-BR" sz="2800" dirty="0">
                <a:latin typeface="Arial" panose="020B0604020202020204" pitchFamily="34" charset="0"/>
                <a:cs typeface="Arial" panose="020B0604020202020204" pitchFamily="34" charset="0"/>
              </a:rPr>
              <a:t>Isaías 58:13 e 14</a:t>
            </a:r>
          </a:p>
        </p:txBody>
      </p:sp>
      <p:cxnSp>
        <p:nvCxnSpPr>
          <p:cNvPr id="20" name="Conector reto 19">
            <a:extLst>
              <a:ext uri="{FF2B5EF4-FFF2-40B4-BE49-F238E27FC236}">
                <a16:creationId xmlns:a16="http://schemas.microsoft.com/office/drawing/2014/main" id="{8D0B151E-999C-4616-8A9F-5204996FAA80}"/>
              </a:ext>
            </a:extLst>
          </p:cNvPr>
          <p:cNvCxnSpPr/>
          <p:nvPr/>
        </p:nvCxnSpPr>
        <p:spPr>
          <a:xfrm>
            <a:off x="2188396" y="462337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Conector reto 21">
            <a:extLst>
              <a:ext uri="{FF2B5EF4-FFF2-40B4-BE49-F238E27FC236}">
                <a16:creationId xmlns:a16="http://schemas.microsoft.com/office/drawing/2014/main" id="{66387C6E-B7EA-467C-89C9-5CEBADE00F92}"/>
              </a:ext>
            </a:extLst>
          </p:cNvPr>
          <p:cNvCxnSpPr/>
          <p:nvPr/>
        </p:nvCxnSpPr>
        <p:spPr>
          <a:xfrm>
            <a:off x="2188380" y="503433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Conector reto 22">
            <a:extLst>
              <a:ext uri="{FF2B5EF4-FFF2-40B4-BE49-F238E27FC236}">
                <a16:creationId xmlns:a16="http://schemas.microsoft.com/office/drawing/2014/main" id="{ACE8458C-794C-4AEB-AC36-977E4E6979F0}"/>
              </a:ext>
            </a:extLst>
          </p:cNvPr>
          <p:cNvCxnSpPr/>
          <p:nvPr/>
        </p:nvCxnSpPr>
        <p:spPr>
          <a:xfrm>
            <a:off x="2188380" y="5476125"/>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913837"/>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4</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D06A297C-378F-4DA0-8DC7-32EF7D37D2C2}"/>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Qual o dia que Jesus guardou quando viveu entre nós? </a:t>
            </a:r>
            <a:r>
              <a:rPr lang="pt-BR" sz="2800" dirty="0">
                <a:latin typeface="Arial" panose="020B0604020202020204" pitchFamily="34" charset="0"/>
                <a:cs typeface="Arial" panose="020B0604020202020204" pitchFamily="34" charset="0"/>
              </a:rPr>
              <a:t>Lucas 4:16</a:t>
            </a:r>
          </a:p>
        </p:txBody>
      </p:sp>
      <p:cxnSp>
        <p:nvCxnSpPr>
          <p:cNvPr id="32" name="Conector reto 31">
            <a:extLst>
              <a:ext uri="{FF2B5EF4-FFF2-40B4-BE49-F238E27FC236}">
                <a16:creationId xmlns:a16="http://schemas.microsoft.com/office/drawing/2014/main" id="{6CEFB8F2-050D-4AD9-B125-7946759B2450}"/>
              </a:ext>
            </a:extLst>
          </p:cNvPr>
          <p:cNvCxnSpPr/>
          <p:nvPr/>
        </p:nvCxnSpPr>
        <p:spPr>
          <a:xfrm>
            <a:off x="2188396" y="369870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Conector reto 33">
            <a:extLst>
              <a:ext uri="{FF2B5EF4-FFF2-40B4-BE49-F238E27FC236}">
                <a16:creationId xmlns:a16="http://schemas.microsoft.com/office/drawing/2014/main" id="{997EE1CC-F6C3-4617-B77E-6D0972EA7C1F}"/>
              </a:ext>
            </a:extLst>
          </p:cNvPr>
          <p:cNvCxnSpPr/>
          <p:nvPr/>
        </p:nvCxnSpPr>
        <p:spPr>
          <a:xfrm>
            <a:off x="2188380" y="410967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Conector reto 34">
            <a:extLst>
              <a:ext uri="{FF2B5EF4-FFF2-40B4-BE49-F238E27FC236}">
                <a16:creationId xmlns:a16="http://schemas.microsoft.com/office/drawing/2014/main" id="{B1EA7A3E-C9D8-47D5-A739-19FE15689030}"/>
              </a:ext>
            </a:extLst>
          </p:cNvPr>
          <p:cNvCxnSpPr/>
          <p:nvPr/>
        </p:nvCxnSpPr>
        <p:spPr>
          <a:xfrm>
            <a:off x="2188379" y="4530912"/>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7062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4</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69870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255156"/>
            <a:ext cx="9339203" cy="1384995"/>
          </a:xfrm>
          <a:prstGeom prst="rect">
            <a:avLst/>
          </a:prstGeom>
          <a:noFill/>
        </p:spPr>
        <p:txBody>
          <a:bodyPr wrap="square" rtlCol="0">
            <a:spAutoFit/>
          </a:bodyPr>
          <a:lstStyle/>
          <a:p>
            <a:r>
              <a:rPr lang="pt-BR" sz="2800" b="1" i="0" dirty="0">
                <a:solidFill>
                  <a:schemeClr val="bg2">
                    <a:lumMod val="50000"/>
                  </a:schemeClr>
                </a:solidFill>
                <a:effectLst/>
              </a:rPr>
              <a:t>Ele foi a Nazaré, onde havia sido criado e no dia de sábado entrou na sinagoga, como era seu costume. E levantou-se para ler.</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10967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B9875099-E517-4000-B1CC-4324AEA9EDB1}"/>
              </a:ext>
            </a:extLst>
          </p:cNvPr>
          <p:cNvCxnSpPr/>
          <p:nvPr/>
        </p:nvCxnSpPr>
        <p:spPr>
          <a:xfrm>
            <a:off x="2188379" y="453091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E6342EA4-8ADF-4341-9732-2936B156187B}"/>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Qual o dia que Jesus guardou quando viveu entre nós? </a:t>
            </a:r>
            <a:r>
              <a:rPr lang="pt-BR" sz="2800" dirty="0">
                <a:latin typeface="Arial" panose="020B0604020202020204" pitchFamily="34" charset="0"/>
                <a:cs typeface="Arial" panose="020B0604020202020204" pitchFamily="34" charset="0"/>
              </a:rPr>
              <a:t>Lucas 4:16</a:t>
            </a:r>
          </a:p>
        </p:txBody>
      </p:sp>
    </p:spTree>
    <p:extLst>
      <p:ext uri="{BB962C8B-B14F-4D97-AF65-F5344CB8AC3E}">
        <p14:creationId xmlns:p14="http://schemas.microsoft.com/office/powerpoint/2010/main" val="2305725019"/>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5</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Conector reto 31">
            <a:extLst>
              <a:ext uri="{FF2B5EF4-FFF2-40B4-BE49-F238E27FC236}">
                <a16:creationId xmlns:a16="http://schemas.microsoft.com/office/drawing/2014/main" id="{6CEFB8F2-050D-4AD9-B125-7946759B2450}"/>
              </a:ext>
            </a:extLst>
          </p:cNvPr>
          <p:cNvCxnSpPr/>
          <p:nvPr/>
        </p:nvCxnSpPr>
        <p:spPr>
          <a:xfrm>
            <a:off x="2188396" y="3698706"/>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Conector reto 33">
            <a:extLst>
              <a:ext uri="{FF2B5EF4-FFF2-40B4-BE49-F238E27FC236}">
                <a16:creationId xmlns:a16="http://schemas.microsoft.com/office/drawing/2014/main" id="{997EE1CC-F6C3-4617-B77E-6D0972EA7C1F}"/>
              </a:ext>
            </a:extLst>
          </p:cNvPr>
          <p:cNvCxnSpPr/>
          <p:nvPr/>
        </p:nvCxnSpPr>
        <p:spPr>
          <a:xfrm>
            <a:off x="2188380" y="410967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Conector reto 34">
            <a:extLst>
              <a:ext uri="{FF2B5EF4-FFF2-40B4-BE49-F238E27FC236}">
                <a16:creationId xmlns:a16="http://schemas.microsoft.com/office/drawing/2014/main" id="{B1EA7A3E-C9D8-47D5-A739-19FE15689030}"/>
              </a:ext>
            </a:extLst>
          </p:cNvPr>
          <p:cNvCxnSpPr/>
          <p:nvPr/>
        </p:nvCxnSpPr>
        <p:spPr>
          <a:xfrm>
            <a:off x="2188379" y="453091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89BC86CC-6EF1-45B8-8BFE-9CCF773FBDAC}"/>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Qual é o convite divino para cada um de nós? </a:t>
            </a:r>
          </a:p>
          <a:p>
            <a:r>
              <a:rPr lang="pt-BR" sz="2800" dirty="0">
                <a:latin typeface="Arial" panose="020B0604020202020204" pitchFamily="34" charset="0"/>
                <a:cs typeface="Arial" panose="020B0604020202020204" pitchFamily="34" charset="0"/>
              </a:rPr>
              <a:t>Hebreus 4:4 e 9</a:t>
            </a:r>
          </a:p>
        </p:txBody>
      </p:sp>
    </p:spTree>
    <p:extLst>
      <p:ext uri="{BB962C8B-B14F-4D97-AF65-F5344CB8AC3E}">
        <p14:creationId xmlns:p14="http://schemas.microsoft.com/office/powerpoint/2010/main" val="411986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a:solidFill>
                  <a:srgbClr val="C00000"/>
                </a:solidFill>
              </a:rPr>
              <a:t>Sua família e Deus</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5</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ECCD6F1-64FD-4ED8-9460-1229693E8C8A}"/>
              </a:ext>
            </a:extLst>
          </p:cNvPr>
          <p:cNvCxnSpPr/>
          <p:nvPr/>
        </p:nvCxnSpPr>
        <p:spPr>
          <a:xfrm>
            <a:off x="2188396" y="369870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2D194FE9-1905-41B6-B883-61D91E315DAD}"/>
              </a:ext>
            </a:extLst>
          </p:cNvPr>
          <p:cNvSpPr txBox="1"/>
          <p:nvPr/>
        </p:nvSpPr>
        <p:spPr>
          <a:xfrm>
            <a:off x="2080514" y="3255156"/>
            <a:ext cx="9339203" cy="1384995"/>
          </a:xfrm>
          <a:prstGeom prst="rect">
            <a:avLst/>
          </a:prstGeom>
          <a:noFill/>
        </p:spPr>
        <p:txBody>
          <a:bodyPr wrap="square" rtlCol="0">
            <a:spAutoFit/>
          </a:bodyPr>
          <a:lstStyle/>
          <a:p>
            <a:r>
              <a:rPr lang="pt-BR" sz="2800" b="1" dirty="0" smtClean="0">
                <a:solidFill>
                  <a:schemeClr val="bg2">
                    <a:lumMod val="50000"/>
                  </a:schemeClr>
                </a:solidFill>
              </a:rPr>
              <a:t>Porque em certo lugar, assim disse, no tocante ao sétimo: E descansou Deus, no séti</a:t>
            </a:r>
            <a:r>
              <a:rPr lang="pt-BR" sz="2800" b="1" dirty="0" smtClean="0">
                <a:solidFill>
                  <a:schemeClr val="bg2">
                    <a:lumMod val="50000"/>
                  </a:schemeClr>
                </a:solidFill>
              </a:rPr>
              <a:t>mo dia, de todas as obras que fizera. 7- (...)hoje, se ouvirdes a Sua voz, não endureçais o coração.</a:t>
            </a:r>
            <a:endParaRPr lang="pt-BR" sz="2800" b="1" dirty="0">
              <a:solidFill>
                <a:schemeClr val="bg2">
                  <a:lumMod val="50000"/>
                </a:schemeClr>
              </a:solidFill>
            </a:endParaRPr>
          </a:p>
        </p:txBody>
      </p:sp>
      <p:cxnSp>
        <p:nvCxnSpPr>
          <p:cNvPr id="21" name="Conector reto 20">
            <a:extLst>
              <a:ext uri="{FF2B5EF4-FFF2-40B4-BE49-F238E27FC236}">
                <a16:creationId xmlns:a16="http://schemas.microsoft.com/office/drawing/2014/main" id="{4652EE72-9575-4B89-9EE5-31C1CA7F32F7}"/>
              </a:ext>
            </a:extLst>
          </p:cNvPr>
          <p:cNvCxnSpPr/>
          <p:nvPr/>
        </p:nvCxnSpPr>
        <p:spPr>
          <a:xfrm>
            <a:off x="2188380" y="410967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B9875099-E517-4000-B1CC-4324AEA9EDB1}"/>
              </a:ext>
            </a:extLst>
          </p:cNvPr>
          <p:cNvCxnSpPr/>
          <p:nvPr/>
        </p:nvCxnSpPr>
        <p:spPr>
          <a:xfrm>
            <a:off x="2188379" y="453091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E6342EA4-8ADF-4341-9732-2936B156187B}"/>
              </a:ext>
            </a:extLst>
          </p:cNvPr>
          <p:cNvSpPr txBox="1"/>
          <p:nvPr/>
        </p:nvSpPr>
        <p:spPr>
          <a:xfrm>
            <a:off x="2080515" y="2062534"/>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Qual é o convite divino para cada um de nós? </a:t>
            </a:r>
          </a:p>
          <a:p>
            <a:r>
              <a:rPr lang="pt-BR" sz="2800" dirty="0">
                <a:latin typeface="Arial" panose="020B0604020202020204" pitchFamily="34" charset="0"/>
                <a:cs typeface="Arial" panose="020B0604020202020204" pitchFamily="34" charset="0"/>
              </a:rPr>
              <a:t>Hebreus 4:4 e 9</a:t>
            </a:r>
          </a:p>
        </p:txBody>
      </p:sp>
    </p:spTree>
    <p:extLst>
      <p:ext uri="{BB962C8B-B14F-4D97-AF65-F5344CB8AC3E}">
        <p14:creationId xmlns:p14="http://schemas.microsoft.com/office/powerpoint/2010/main" val="1438710634"/>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DD67913-EDD4-4F10-A456-D5218BD09A8C}"/>
              </a:ext>
            </a:extLst>
          </p:cNvPr>
          <p:cNvSpPr txBox="1"/>
          <p:nvPr/>
        </p:nvSpPr>
        <p:spPr>
          <a:xfrm>
            <a:off x="2089078" y="2275376"/>
            <a:ext cx="8013843" cy="1754326"/>
          </a:xfrm>
          <a:prstGeom prst="rect">
            <a:avLst/>
          </a:prstGeom>
          <a:noFill/>
        </p:spPr>
        <p:txBody>
          <a:bodyPr wrap="square" rtlCol="0">
            <a:spAutoFit/>
          </a:bodyPr>
          <a:lstStyle/>
          <a:p>
            <a:pPr algn="ctr"/>
            <a:r>
              <a:rPr lang="pt-BR" sz="3600" b="1" dirty="0">
                <a:solidFill>
                  <a:schemeClr val="bg1"/>
                </a:solidFill>
                <a:latin typeface="Vijaya" panose="02020604020202020204" pitchFamily="18" charset="0"/>
                <a:ea typeface="STXingkai" panose="020B0503020204020204" pitchFamily="2" charset="-122"/>
                <a:cs typeface="Vijaya" panose="02020604020202020204" pitchFamily="18" charset="0"/>
              </a:rPr>
              <a:t>Entendo que Deus quer que haja um tempo especial para a minha família. Colocarei meus relacionamentos como prioridades na minha vida.</a:t>
            </a:r>
          </a:p>
        </p:txBody>
      </p:sp>
    </p:spTree>
    <p:extLst>
      <p:ext uri="{BB962C8B-B14F-4D97-AF65-F5344CB8AC3E}">
        <p14:creationId xmlns:p14="http://schemas.microsoft.com/office/powerpoint/2010/main" val="2746584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DD67913-EDD4-4F10-A456-D5218BD09A8C}"/>
              </a:ext>
            </a:extLst>
          </p:cNvPr>
          <p:cNvSpPr txBox="1"/>
          <p:nvPr/>
        </p:nvSpPr>
        <p:spPr>
          <a:xfrm>
            <a:off x="2089078" y="2275376"/>
            <a:ext cx="8013843" cy="1754326"/>
          </a:xfrm>
          <a:prstGeom prst="rect">
            <a:avLst/>
          </a:prstGeom>
          <a:noFill/>
        </p:spPr>
        <p:txBody>
          <a:bodyPr wrap="square" rtlCol="0">
            <a:spAutoFit/>
          </a:bodyPr>
          <a:lstStyle/>
          <a:p>
            <a:pPr algn="ctr"/>
            <a:r>
              <a:rPr lang="pt-BR" sz="3600" b="1" dirty="0">
                <a:solidFill>
                  <a:schemeClr val="bg1"/>
                </a:solidFill>
                <a:latin typeface="Vijaya" panose="02020604020202020204" pitchFamily="18" charset="0"/>
                <a:ea typeface="STXingkai" panose="020B0503020204020204" pitchFamily="2" charset="-122"/>
                <a:cs typeface="Vijaya" panose="02020604020202020204" pitchFamily="18" charset="0"/>
              </a:rPr>
              <a:t>Decido experimentar as bênçãos de guardar o dia de descanso que Deus escolheu para</a:t>
            </a:r>
          </a:p>
          <a:p>
            <a:pPr algn="ctr"/>
            <a:r>
              <a:rPr lang="pt-BR" sz="3600" b="1" dirty="0">
                <a:solidFill>
                  <a:schemeClr val="bg1"/>
                </a:solidFill>
                <a:latin typeface="Vijaya" panose="02020604020202020204" pitchFamily="18" charset="0"/>
                <a:ea typeface="STXingkai" panose="020B0503020204020204" pitchFamily="2" charset="-122"/>
                <a:cs typeface="Vijaya" panose="02020604020202020204" pitchFamily="18" charset="0"/>
              </a:rPr>
              <a:t>mim e minha família.</a:t>
            </a:r>
          </a:p>
        </p:txBody>
      </p:sp>
    </p:spTree>
    <p:extLst>
      <p:ext uri="{BB962C8B-B14F-4D97-AF65-F5344CB8AC3E}">
        <p14:creationId xmlns:p14="http://schemas.microsoft.com/office/powerpoint/2010/main" val="2452300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122710" y="1888733"/>
            <a:ext cx="7946580" cy="3416320"/>
          </a:xfrm>
          <a:prstGeom prst="rect">
            <a:avLst/>
          </a:prstGeom>
          <a:noFill/>
        </p:spPr>
        <p:txBody>
          <a:bodyPr wrap="square" rtlCol="0">
            <a:spAutoFit/>
          </a:bodyPr>
          <a:lstStyle/>
          <a:p>
            <a:pPr algn="ctr"/>
            <a:r>
              <a:rPr lang="pt-BR" sz="3600" b="1" dirty="0"/>
              <a:t>Algum tempo atrás, um casal de artistas famosos se separou por incompatibilidades de agenda! Estavam tão ocupados em seus afazeres que seu casamento não suportou a</a:t>
            </a:r>
          </a:p>
          <a:p>
            <a:pPr algn="ctr"/>
            <a:r>
              <a:rPr lang="pt-BR" sz="3600" b="1" dirty="0"/>
              <a:t>distância um do outro!</a:t>
            </a:r>
            <a:endParaRPr lang="pt-BR" sz="3600" b="1" i="0" u="none" strike="noStrike" baseline="0" dirty="0"/>
          </a:p>
        </p:txBody>
      </p:sp>
    </p:spTree>
    <p:extLst>
      <p:ext uri="{BB962C8B-B14F-4D97-AF65-F5344CB8AC3E}">
        <p14:creationId xmlns:p14="http://schemas.microsoft.com/office/powerpoint/2010/main" val="223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to 4">
            <a:extLst>
              <a:ext uri="{FF2B5EF4-FFF2-40B4-BE49-F238E27FC236}">
                <a16:creationId xmlns:a16="http://schemas.microsoft.com/office/drawing/2014/main" id="{139E1E03-8060-4AF6-B199-8506C6077A8D}"/>
              </a:ext>
            </a:extLst>
          </p:cNvPr>
          <p:cNvCxnSpPr/>
          <p:nvPr/>
        </p:nvCxnSpPr>
        <p:spPr>
          <a:xfrm>
            <a:off x="1602769"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CC4BD9F2-98E5-4C5B-9032-9B51F4EFD21A}"/>
              </a:ext>
            </a:extLst>
          </p:cNvPr>
          <p:cNvSpPr txBox="1"/>
          <p:nvPr/>
        </p:nvSpPr>
        <p:spPr>
          <a:xfrm>
            <a:off x="3719245" y="297953"/>
            <a:ext cx="3719240" cy="923330"/>
          </a:xfrm>
          <a:prstGeom prst="rect">
            <a:avLst/>
          </a:prstGeom>
          <a:noFill/>
        </p:spPr>
        <p:txBody>
          <a:bodyPr wrap="square" rtlCol="0">
            <a:spAutoFit/>
          </a:bodyPr>
          <a:lstStyle/>
          <a:p>
            <a:r>
              <a:rPr lang="pt-BR" sz="5400" b="1" dirty="0">
                <a:solidFill>
                  <a:srgbClr val="C00000"/>
                </a:solidFill>
              </a:rPr>
              <a:t>Para pensar</a:t>
            </a:r>
          </a:p>
        </p:txBody>
      </p:sp>
      <p:cxnSp>
        <p:nvCxnSpPr>
          <p:cNvPr id="8" name="Conector reto 7">
            <a:extLst>
              <a:ext uri="{FF2B5EF4-FFF2-40B4-BE49-F238E27FC236}">
                <a16:creationId xmlns:a16="http://schemas.microsoft.com/office/drawing/2014/main" id="{582D1077-F180-41C4-B280-27E29F809B64}"/>
              </a:ext>
            </a:extLst>
          </p:cNvPr>
          <p:cNvCxnSpPr/>
          <p:nvPr/>
        </p:nvCxnSpPr>
        <p:spPr>
          <a:xfrm>
            <a:off x="7233007"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CaixaDeTexto 9">
            <a:extLst>
              <a:ext uri="{FF2B5EF4-FFF2-40B4-BE49-F238E27FC236}">
                <a16:creationId xmlns:a16="http://schemas.microsoft.com/office/drawing/2014/main" id="{8D19F968-243E-48C6-9269-9611A69566F5}"/>
              </a:ext>
            </a:extLst>
          </p:cNvPr>
          <p:cNvSpPr txBox="1"/>
          <p:nvPr/>
        </p:nvSpPr>
        <p:spPr>
          <a:xfrm>
            <a:off x="1780854" y="1827460"/>
            <a:ext cx="8630292" cy="2062103"/>
          </a:xfrm>
          <a:prstGeom prst="rect">
            <a:avLst/>
          </a:prstGeom>
          <a:noFill/>
        </p:spPr>
        <p:txBody>
          <a:bodyPr wrap="square" rtlCol="0">
            <a:spAutoFit/>
          </a:bodyPr>
          <a:lstStyle/>
          <a:p>
            <a:pPr algn="ctr"/>
            <a:r>
              <a:rPr lang="pt-BR" sz="3200" b="1" dirty="0">
                <a:latin typeface="Vijaya" panose="02020604020202020204" pitchFamily="18" charset="0"/>
                <a:ea typeface="STXingkai" panose="020B0503020204020204" pitchFamily="2" charset="-122"/>
                <a:cs typeface="Vijaya" panose="02020604020202020204" pitchFamily="18" charset="0"/>
              </a:rPr>
              <a:t>“O sábado e a família foram, semelhantemente, instituídos no Éden, e no propósito de Deus acham- se indissoluvelmente ligados um ao outro. Neste dia, mais do que em qualquer outro, é-nos possível viver a vida do Éden.</a:t>
            </a:r>
            <a:endParaRPr lang="pt-BR" sz="3200" dirty="0">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2092332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to 4">
            <a:extLst>
              <a:ext uri="{FF2B5EF4-FFF2-40B4-BE49-F238E27FC236}">
                <a16:creationId xmlns:a16="http://schemas.microsoft.com/office/drawing/2014/main" id="{139E1E03-8060-4AF6-B199-8506C6077A8D}"/>
              </a:ext>
            </a:extLst>
          </p:cNvPr>
          <p:cNvCxnSpPr/>
          <p:nvPr/>
        </p:nvCxnSpPr>
        <p:spPr>
          <a:xfrm>
            <a:off x="1602769"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CC4BD9F2-98E5-4C5B-9032-9B51F4EFD21A}"/>
              </a:ext>
            </a:extLst>
          </p:cNvPr>
          <p:cNvSpPr txBox="1"/>
          <p:nvPr/>
        </p:nvSpPr>
        <p:spPr>
          <a:xfrm>
            <a:off x="3719245" y="297953"/>
            <a:ext cx="3719240" cy="923330"/>
          </a:xfrm>
          <a:prstGeom prst="rect">
            <a:avLst/>
          </a:prstGeom>
          <a:noFill/>
        </p:spPr>
        <p:txBody>
          <a:bodyPr wrap="square" rtlCol="0">
            <a:spAutoFit/>
          </a:bodyPr>
          <a:lstStyle/>
          <a:p>
            <a:r>
              <a:rPr lang="pt-BR" sz="5400" b="1" dirty="0">
                <a:solidFill>
                  <a:srgbClr val="C00000"/>
                </a:solidFill>
              </a:rPr>
              <a:t>Para pensar</a:t>
            </a:r>
          </a:p>
        </p:txBody>
      </p:sp>
      <p:cxnSp>
        <p:nvCxnSpPr>
          <p:cNvPr id="8" name="Conector reto 7">
            <a:extLst>
              <a:ext uri="{FF2B5EF4-FFF2-40B4-BE49-F238E27FC236}">
                <a16:creationId xmlns:a16="http://schemas.microsoft.com/office/drawing/2014/main" id="{582D1077-F180-41C4-B280-27E29F809B64}"/>
              </a:ext>
            </a:extLst>
          </p:cNvPr>
          <p:cNvCxnSpPr/>
          <p:nvPr/>
        </p:nvCxnSpPr>
        <p:spPr>
          <a:xfrm>
            <a:off x="7233007" y="90413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CaixaDeTexto 9">
            <a:extLst>
              <a:ext uri="{FF2B5EF4-FFF2-40B4-BE49-F238E27FC236}">
                <a16:creationId xmlns:a16="http://schemas.microsoft.com/office/drawing/2014/main" id="{8D19F968-243E-48C6-9269-9611A69566F5}"/>
              </a:ext>
            </a:extLst>
          </p:cNvPr>
          <p:cNvSpPr txBox="1"/>
          <p:nvPr/>
        </p:nvSpPr>
        <p:spPr>
          <a:xfrm>
            <a:off x="1726059" y="1510308"/>
            <a:ext cx="8630292" cy="2554545"/>
          </a:xfrm>
          <a:prstGeom prst="rect">
            <a:avLst/>
          </a:prstGeom>
          <a:noFill/>
        </p:spPr>
        <p:txBody>
          <a:bodyPr wrap="square" rtlCol="0">
            <a:spAutoFit/>
          </a:bodyPr>
          <a:lstStyle/>
          <a:p>
            <a:pPr algn="ctr"/>
            <a:r>
              <a:rPr lang="pt-BR" sz="3200" b="1" dirty="0">
                <a:latin typeface="Vijaya" panose="02020604020202020204" pitchFamily="18" charset="0"/>
                <a:ea typeface="STXingkai" panose="020B0503020204020204" pitchFamily="2" charset="-122"/>
                <a:cs typeface="Vijaya" panose="02020604020202020204" pitchFamily="18" charset="0"/>
              </a:rPr>
              <a:t>Era o plano de Deus que os membros da família se</a:t>
            </a:r>
          </a:p>
          <a:p>
            <a:pPr algn="ctr"/>
            <a:r>
              <a:rPr lang="pt-BR" sz="3200" b="1" dirty="0">
                <a:latin typeface="Vijaya" panose="02020604020202020204" pitchFamily="18" charset="0"/>
                <a:ea typeface="STXingkai" panose="020B0503020204020204" pitchFamily="2" charset="-122"/>
                <a:cs typeface="Vijaya" panose="02020604020202020204" pitchFamily="18" charset="0"/>
              </a:rPr>
              <a:t>associassem no trabalho e estudo, no culto e recreação. [...]</a:t>
            </a:r>
          </a:p>
          <a:p>
            <a:pPr algn="ctr"/>
            <a:r>
              <a:rPr lang="pt-BR" sz="3200" b="1" dirty="0">
                <a:latin typeface="Vijaya" panose="02020604020202020204" pitchFamily="18" charset="0"/>
                <a:ea typeface="STXingkai" panose="020B0503020204020204" pitchFamily="2" charset="-122"/>
                <a:cs typeface="Vijaya" panose="02020604020202020204" pitchFamily="18" charset="0"/>
              </a:rPr>
              <a:t>No Seu dia Ele reserva à família a oportunidade da comunhão</a:t>
            </a:r>
          </a:p>
          <a:p>
            <a:pPr algn="ctr"/>
            <a:r>
              <a:rPr lang="pt-BR" sz="3200" b="1" dirty="0">
                <a:latin typeface="Vijaya" panose="02020604020202020204" pitchFamily="18" charset="0"/>
                <a:ea typeface="STXingkai" panose="020B0503020204020204" pitchFamily="2" charset="-122"/>
                <a:cs typeface="Vijaya" panose="02020604020202020204" pitchFamily="18" charset="0"/>
              </a:rPr>
              <a:t>com Ele, com a natureza, e uns para com outros”</a:t>
            </a:r>
          </a:p>
          <a:p>
            <a:pPr algn="ctr"/>
            <a:r>
              <a:rPr lang="pt-BR" sz="3200" dirty="0">
                <a:latin typeface="Vijaya" panose="02020604020202020204" pitchFamily="18" charset="0"/>
                <a:ea typeface="STXingkai" panose="020B0503020204020204" pitchFamily="2" charset="-122"/>
                <a:cs typeface="Vijaya" panose="02020604020202020204" pitchFamily="18" charset="0"/>
              </a:rPr>
              <a:t>Educação, p. 250-251.</a:t>
            </a:r>
          </a:p>
        </p:txBody>
      </p:sp>
    </p:spTree>
    <p:extLst>
      <p:ext uri="{BB962C8B-B14F-4D97-AF65-F5344CB8AC3E}">
        <p14:creationId xmlns:p14="http://schemas.microsoft.com/office/powerpoint/2010/main" val="3562084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1978872" y="2551837"/>
            <a:ext cx="7946580" cy="1754326"/>
          </a:xfrm>
          <a:prstGeom prst="rect">
            <a:avLst/>
          </a:prstGeom>
          <a:noFill/>
        </p:spPr>
        <p:txBody>
          <a:bodyPr wrap="square" rtlCol="0">
            <a:spAutoFit/>
          </a:bodyPr>
          <a:lstStyle/>
          <a:p>
            <a:pPr algn="ctr"/>
            <a:r>
              <a:rPr lang="pt-BR" sz="3600" b="1" i="0" u="none" strike="noStrike" baseline="0" dirty="0"/>
              <a:t>O que tem sido realmente importante</a:t>
            </a:r>
          </a:p>
          <a:p>
            <a:pPr algn="ctr"/>
            <a:r>
              <a:rPr lang="pt-BR" sz="3600" b="1" i="0" u="none" strike="noStrike" baseline="0" dirty="0"/>
              <a:t>na nossa vida? Temos utilizado bem o tempo que temos? O que fazer?</a:t>
            </a:r>
          </a:p>
        </p:txBody>
      </p:sp>
    </p:spTree>
    <p:extLst>
      <p:ext uri="{BB962C8B-B14F-4D97-AF65-F5344CB8AC3E}">
        <p14:creationId xmlns:p14="http://schemas.microsoft.com/office/powerpoint/2010/main" val="42257153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Conector reto 23">
            <a:extLst>
              <a:ext uri="{FF2B5EF4-FFF2-40B4-BE49-F238E27FC236}">
                <a16:creationId xmlns:a16="http://schemas.microsoft.com/office/drawing/2014/main" id="{8FD7C048-C06E-49BF-BC92-3E6FFD8B688A}"/>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Conector reto 24">
            <a:extLst>
              <a:ext uri="{FF2B5EF4-FFF2-40B4-BE49-F238E27FC236}">
                <a16:creationId xmlns:a16="http://schemas.microsoft.com/office/drawing/2014/main" id="{A88C6697-DBB5-4207-A8C3-876D787075F4}"/>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27" name="CaixaDeTexto 26">
            <a:extLst>
              <a:ext uri="{FF2B5EF4-FFF2-40B4-BE49-F238E27FC236}">
                <a16:creationId xmlns:a16="http://schemas.microsoft.com/office/drawing/2014/main" id="{8AEF4664-C27F-4D01-ABB4-52AD70C903A2}"/>
              </a:ext>
            </a:extLst>
          </p:cNvPr>
          <p:cNvSpPr txBox="1"/>
          <p:nvPr/>
        </p:nvSpPr>
        <p:spPr>
          <a:xfrm>
            <a:off x="2008594" y="1869557"/>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O que a Bíblia diz acerca do uso do tempo? </a:t>
            </a:r>
            <a:r>
              <a:rPr lang="pt-BR" sz="2800" dirty="0">
                <a:latin typeface="Arial" panose="020B0604020202020204" pitchFamily="34" charset="0"/>
                <a:cs typeface="Arial" panose="020B0604020202020204" pitchFamily="34" charset="0"/>
              </a:rPr>
              <a:t>Eclesiastes 3:1</a:t>
            </a:r>
          </a:p>
        </p:txBody>
      </p:sp>
    </p:spTree>
    <p:extLst>
      <p:ext uri="{BB962C8B-B14F-4D97-AF65-F5344CB8AC3E}">
        <p14:creationId xmlns:p14="http://schemas.microsoft.com/office/powerpoint/2010/main" val="3663907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8E55591C-0653-403A-9DAB-A71B4DA7CBEF}"/>
              </a:ext>
            </a:extLst>
          </p:cNvPr>
          <p:cNvSpPr txBox="1"/>
          <p:nvPr/>
        </p:nvSpPr>
        <p:spPr>
          <a:xfrm>
            <a:off x="2373326" y="3160015"/>
            <a:ext cx="8548099" cy="954107"/>
          </a:xfrm>
          <a:prstGeom prst="rect">
            <a:avLst/>
          </a:prstGeom>
          <a:noFill/>
        </p:spPr>
        <p:txBody>
          <a:bodyPr wrap="square" rtlCol="0">
            <a:spAutoFit/>
          </a:bodyPr>
          <a:lstStyle/>
          <a:p>
            <a:r>
              <a:rPr lang="pt-BR" sz="2800" b="1" dirty="0">
                <a:solidFill>
                  <a:schemeClr val="bg2">
                    <a:lumMod val="50000"/>
                  </a:schemeClr>
                </a:solidFill>
              </a:rPr>
              <a:t>Para tudo há uma ocasião certa; há um tempo certo para cada propósito debaixo do céu:</a:t>
            </a:r>
          </a:p>
        </p:txBody>
      </p:sp>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to 10">
            <a:extLst>
              <a:ext uri="{FF2B5EF4-FFF2-40B4-BE49-F238E27FC236}">
                <a16:creationId xmlns:a16="http://schemas.microsoft.com/office/drawing/2014/main" id="{958730D9-260F-446C-8C9C-AC84DAF56AA3}"/>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45D1821-6353-4AD2-ADB6-4003C06064A6}"/>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21" name="CaixaDeTexto 20">
            <a:extLst>
              <a:ext uri="{FF2B5EF4-FFF2-40B4-BE49-F238E27FC236}">
                <a16:creationId xmlns:a16="http://schemas.microsoft.com/office/drawing/2014/main" id="{F7814239-E9B6-4F4C-83F5-05EF19F19532}"/>
              </a:ext>
            </a:extLst>
          </p:cNvPr>
          <p:cNvSpPr txBox="1"/>
          <p:nvPr/>
        </p:nvSpPr>
        <p:spPr>
          <a:xfrm>
            <a:off x="2008594" y="1869557"/>
            <a:ext cx="9447073" cy="954107"/>
          </a:xfrm>
          <a:prstGeom prst="rect">
            <a:avLst/>
          </a:prstGeom>
          <a:noFill/>
        </p:spPr>
        <p:txBody>
          <a:bodyPr wrap="square" rtlCol="0">
            <a:spAutoFit/>
          </a:bodyPr>
          <a:lstStyle/>
          <a:p>
            <a:r>
              <a:rPr lang="pt-BR" sz="2800" b="1" dirty="0">
                <a:latin typeface="Arial" panose="020B0604020202020204" pitchFamily="34" charset="0"/>
                <a:cs typeface="Arial" panose="020B0604020202020204" pitchFamily="34" charset="0"/>
              </a:rPr>
              <a:t>O que a Bíblia diz acerca do uso do tempo? </a:t>
            </a:r>
            <a:r>
              <a:rPr lang="pt-BR" sz="2800" dirty="0">
                <a:latin typeface="Arial" panose="020B0604020202020204" pitchFamily="34" charset="0"/>
                <a:cs typeface="Arial" panose="020B0604020202020204" pitchFamily="34" charset="0"/>
              </a:rPr>
              <a:t>Eclesiastes 3:1</a:t>
            </a:r>
          </a:p>
        </p:txBody>
      </p:sp>
    </p:spTree>
    <p:extLst>
      <p:ext uri="{BB962C8B-B14F-4D97-AF65-F5344CB8AC3E}">
        <p14:creationId xmlns:p14="http://schemas.microsoft.com/office/powerpoint/2010/main" val="4108173412"/>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641862" y="2124716"/>
            <a:ext cx="6908275" cy="2862322"/>
          </a:xfrm>
          <a:prstGeom prst="rect">
            <a:avLst/>
          </a:prstGeom>
          <a:noFill/>
        </p:spPr>
        <p:txBody>
          <a:bodyPr wrap="square" rtlCol="0">
            <a:spAutoFit/>
          </a:bodyPr>
          <a:lstStyle/>
          <a:p>
            <a:pPr algn="ctr"/>
            <a:r>
              <a:rPr lang="pt-BR" sz="3600" b="1" i="0" u="none" strike="noStrike" baseline="0" dirty="0"/>
              <a:t>Precisamos aprender a utilizar o tempo de tal forma que seja uma bênção para nós e não que sejamos escravos do mesmo. </a:t>
            </a:r>
          </a:p>
          <a:p>
            <a:pPr algn="ctr"/>
            <a:r>
              <a:rPr lang="pt-BR" sz="3600" b="1" i="0" u="none" strike="noStrike" baseline="0" dirty="0"/>
              <a:t>Como fazê-lo?</a:t>
            </a:r>
          </a:p>
        </p:txBody>
      </p:sp>
    </p:spTree>
    <p:extLst>
      <p:ext uri="{BB962C8B-B14F-4D97-AF65-F5344CB8AC3E}">
        <p14:creationId xmlns:p14="http://schemas.microsoft.com/office/powerpoint/2010/main" val="151870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a:solidFill>
                  <a:srgbClr val="C00000"/>
                </a:solidFill>
              </a:rPr>
              <a:t>Você e sua família</a:t>
            </a: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Conector reto 23">
            <a:extLst>
              <a:ext uri="{FF2B5EF4-FFF2-40B4-BE49-F238E27FC236}">
                <a16:creationId xmlns:a16="http://schemas.microsoft.com/office/drawing/2014/main" id="{8FD7C048-C06E-49BF-BC92-3E6FFD8B688A}"/>
              </a:ext>
            </a:extLst>
          </p:cNvPr>
          <p:cNvCxnSpPr/>
          <p:nvPr/>
        </p:nvCxnSpPr>
        <p:spPr>
          <a:xfrm>
            <a:off x="2188396" y="36370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Conector reto 24">
            <a:extLst>
              <a:ext uri="{FF2B5EF4-FFF2-40B4-BE49-F238E27FC236}">
                <a16:creationId xmlns:a16="http://schemas.microsoft.com/office/drawing/2014/main" id="{A88C6697-DBB5-4207-A8C3-876D787075F4}"/>
              </a:ext>
            </a:extLst>
          </p:cNvPr>
          <p:cNvCxnSpPr/>
          <p:nvPr/>
        </p:nvCxnSpPr>
        <p:spPr>
          <a:xfrm>
            <a:off x="2188392" y="4034336"/>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80F46EB8-3F17-4041-A57C-035D5D2A887C}"/>
              </a:ext>
            </a:extLst>
          </p:cNvPr>
          <p:cNvSpPr txBox="1"/>
          <p:nvPr/>
        </p:nvSpPr>
        <p:spPr>
          <a:xfrm>
            <a:off x="2008594" y="1869557"/>
            <a:ext cx="9447073"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Mateus 22:39</a:t>
            </a:r>
          </a:p>
        </p:txBody>
      </p:sp>
    </p:spTree>
    <p:extLst>
      <p:ext uri="{BB962C8B-B14F-4D97-AF65-F5344CB8AC3E}">
        <p14:creationId xmlns:p14="http://schemas.microsoft.com/office/powerpoint/2010/main" val="1557135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1199</Words>
  <Application>Microsoft Office PowerPoint</Application>
  <PresentationFormat>Widescreen</PresentationFormat>
  <Paragraphs>118</Paragraphs>
  <Slides>41</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41</vt:i4>
      </vt:variant>
    </vt:vector>
  </HeadingPairs>
  <TitlesOfParts>
    <vt:vector size="47" baseType="lpstr">
      <vt:lpstr>Arial</vt:lpstr>
      <vt:lpstr>Calibri</vt:lpstr>
      <vt:lpstr>Calibri Light</vt:lpstr>
      <vt:lpstr>STXingkai</vt:lpstr>
      <vt:lpstr>Vijaya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 Seifert</dc:creator>
  <cp:lastModifiedBy>DSA - Cristina Barbosa</cp:lastModifiedBy>
  <cp:revision>57</cp:revision>
  <dcterms:created xsi:type="dcterms:W3CDTF">2020-09-28T19:13:50Z</dcterms:created>
  <dcterms:modified xsi:type="dcterms:W3CDTF">2020-10-20T21:16:32Z</dcterms:modified>
</cp:coreProperties>
</file>