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67" r:id="rId4"/>
    <p:sldId id="266" r:id="rId5"/>
    <p:sldId id="292" r:id="rId6"/>
    <p:sldId id="291" r:id="rId7"/>
    <p:sldId id="360" r:id="rId8"/>
    <p:sldId id="410" r:id="rId9"/>
    <p:sldId id="526" r:id="rId10"/>
    <p:sldId id="293" r:id="rId11"/>
    <p:sldId id="270" r:id="rId12"/>
    <p:sldId id="430" r:id="rId13"/>
    <p:sldId id="508" r:id="rId14"/>
    <p:sldId id="509" r:id="rId15"/>
    <p:sldId id="485" r:id="rId16"/>
    <p:sldId id="510" r:id="rId17"/>
    <p:sldId id="511" r:id="rId18"/>
    <p:sldId id="488" r:id="rId19"/>
    <p:sldId id="527" r:id="rId20"/>
    <p:sldId id="528" r:id="rId21"/>
    <p:sldId id="532" r:id="rId22"/>
    <p:sldId id="530" r:id="rId23"/>
    <p:sldId id="531" r:id="rId24"/>
    <p:sldId id="529" r:id="rId25"/>
    <p:sldId id="533" r:id="rId26"/>
    <p:sldId id="534" r:id="rId27"/>
    <p:sldId id="535" r:id="rId28"/>
    <p:sldId id="517" r:id="rId29"/>
    <p:sldId id="474" r:id="rId30"/>
    <p:sldId id="475" r:id="rId31"/>
    <p:sldId id="391" r:id="rId32"/>
    <p:sldId id="392" r:id="rId33"/>
    <p:sldId id="536" r:id="rId34"/>
    <p:sldId id="537" r:id="rId35"/>
    <p:sldId id="538" r:id="rId36"/>
    <p:sldId id="539" r:id="rId37"/>
    <p:sldId id="519" r:id="rId38"/>
    <p:sldId id="540" r:id="rId39"/>
    <p:sldId id="541" r:id="rId40"/>
    <p:sldId id="525" r:id="rId41"/>
    <p:sldId id="466" r:id="rId42"/>
    <p:sldId id="542" r:id="rId43"/>
    <p:sldId id="507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23/11/2020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85372" y="2033908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disse Jesus sobre o perdão entre os irmãos?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18:22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0187A9AA-2912-48DA-809C-70D71012E644}"/>
              </a:ext>
            </a:extLst>
          </p:cNvPr>
          <p:cNvCxnSpPr/>
          <p:nvPr/>
        </p:nvCxnSpPr>
        <p:spPr>
          <a:xfrm>
            <a:off x="2150296" y="39348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54896426-5A9C-45B5-A732-3E73151EFCF7}"/>
              </a:ext>
            </a:extLst>
          </p:cNvPr>
          <p:cNvCxnSpPr/>
          <p:nvPr/>
        </p:nvCxnSpPr>
        <p:spPr>
          <a:xfrm>
            <a:off x="2150292" y="43321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93489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3321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438792"/>
            <a:ext cx="8980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Jesus respondeu: "Eu digo a você: Não até sete, mas até setenta vezes sete.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F1123D-50D2-4EBB-A379-B0A81B95604E}"/>
              </a:ext>
            </a:extLst>
          </p:cNvPr>
          <p:cNvSpPr txBox="1"/>
          <p:nvPr/>
        </p:nvSpPr>
        <p:spPr>
          <a:xfrm>
            <a:off x="1985372" y="2033908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disse Jesus sobre o perdão entre os irmãos?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18:22</a:t>
            </a: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464942" y="2109555"/>
            <a:ext cx="72621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A resposta de Jesus indica que a mente e coração devem estar abertos, as falhas poderão surgir, erros poderão acontecer, mas deve-se estar sempre pronto a perdoar e ver que se está melhor com sua família do que sem ela.</a:t>
            </a:r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752E2FC3-A26C-4293-A739-8C269501B53D}"/>
              </a:ext>
            </a:extLst>
          </p:cNvPr>
          <p:cNvCxnSpPr/>
          <p:nvPr/>
        </p:nvCxnSpPr>
        <p:spPr>
          <a:xfrm>
            <a:off x="2150296" y="380133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ED54D626-7DCB-487C-ABFE-FA2E4F1C7D97}"/>
              </a:ext>
            </a:extLst>
          </p:cNvPr>
          <p:cNvCxnSpPr/>
          <p:nvPr/>
        </p:nvCxnSpPr>
        <p:spPr>
          <a:xfrm>
            <a:off x="2150292" y="419859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ABD33502-4836-49B8-B197-078622055B6C}"/>
              </a:ext>
            </a:extLst>
          </p:cNvPr>
          <p:cNvCxnSpPr/>
          <p:nvPr/>
        </p:nvCxnSpPr>
        <p:spPr>
          <a:xfrm>
            <a:off x="2150296" y="459929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37F9ED1D-DDB7-4DA5-847C-C1C9BEDCCF9F}"/>
              </a:ext>
            </a:extLst>
          </p:cNvPr>
          <p:cNvCxnSpPr/>
          <p:nvPr/>
        </p:nvCxnSpPr>
        <p:spPr>
          <a:xfrm>
            <a:off x="2150292" y="50205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6FA8CC41-14C1-44FD-BDA2-B4FAA819700A}"/>
              </a:ext>
            </a:extLst>
          </p:cNvPr>
          <p:cNvCxnSpPr/>
          <p:nvPr/>
        </p:nvCxnSpPr>
        <p:spPr>
          <a:xfrm>
            <a:off x="2150296" y="54520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6F41160D-2D58-48A8-A5BE-D4FCB9E69D8D}"/>
              </a:ext>
            </a:extLst>
          </p:cNvPr>
          <p:cNvCxnSpPr/>
          <p:nvPr/>
        </p:nvCxnSpPr>
        <p:spPr>
          <a:xfrm>
            <a:off x="2150292" y="58732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CE6055-CEF4-4C13-BFDE-EC20F3A5770B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Quando o filho pródigo ficou sem dinheiro o que fez?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15:18-20</a:t>
            </a:r>
          </a:p>
        </p:txBody>
      </p:sp>
    </p:spTree>
    <p:extLst>
      <p:ext uri="{BB962C8B-B14F-4D97-AF65-F5344CB8AC3E}">
        <p14:creationId xmlns:p14="http://schemas.microsoft.com/office/powerpoint/2010/main" val="39472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80133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19859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59929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3" y="3305227"/>
            <a:ext cx="93392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18-Eu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me porei a caminho e voltarei para meu pai e lhe direi: Pai, pequei contra o céu e contra ti.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19-Não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sou mais digno de ser chamado teu filho; trata-me como um dos teus empregados’.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20-A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seguir, levantou-se e foi para seu pai. "Estando ainda longe, seu pai o viu e, cheio de compaixão, correu para seu filho, e o abraçou e beijou.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D2EA91-743D-4BBB-9A60-8A71D8BEC0C9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Quando o filho pródigo ficou sem dinheiro o que fez?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15:18-20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02053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7793FC1-B75A-4174-9B54-92B917B20888}"/>
              </a:ext>
            </a:extLst>
          </p:cNvPr>
          <p:cNvCxnSpPr/>
          <p:nvPr/>
        </p:nvCxnSpPr>
        <p:spPr>
          <a:xfrm>
            <a:off x="2150296" y="54520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873EB908-5960-4FFC-ACAA-603139AA1BAE}"/>
              </a:ext>
            </a:extLst>
          </p:cNvPr>
          <p:cNvCxnSpPr/>
          <p:nvPr/>
        </p:nvCxnSpPr>
        <p:spPr>
          <a:xfrm>
            <a:off x="2150292" y="58732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68487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68184" y="2325312"/>
            <a:ext cx="84556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Ao voltar encontrou o apoio do pai e a desconfiança do irmão mais velho.</a:t>
            </a:r>
          </a:p>
          <a:p>
            <a:pPr algn="ctr"/>
            <a:r>
              <a:rPr lang="pt-BR" sz="3200" b="1" i="0" u="none" strike="noStrike" baseline="0" dirty="0"/>
              <a:t>Mas o lar era o lugar em que ele se sentia seguro, mesmo que nem tudo</a:t>
            </a:r>
          </a:p>
          <a:p>
            <a:pPr algn="ctr"/>
            <a:r>
              <a:rPr lang="pt-BR" sz="3200" b="1" i="0" u="none" strike="noStrike" baseline="0" dirty="0"/>
              <a:t>fosse perfeito.</a:t>
            </a:r>
          </a:p>
        </p:txBody>
      </p:sp>
    </p:spTree>
    <p:extLst>
      <p:ext uri="{BB962C8B-B14F-4D97-AF65-F5344CB8AC3E}">
        <p14:creationId xmlns:p14="http://schemas.microsoft.com/office/powerpoint/2010/main" val="19750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ter uma família que ofereça apoio aos seus membros?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Mateus 7:3-5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97AC938A-6D4F-4A8F-BB3F-0E915CB82F64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CCD6E835-CA93-47F1-96A4-A1E134FF1C1E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9A408E6E-C913-49A5-8C88-861F642F5011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E19E4ED-C873-4D91-9E92-23FD18A02268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1312F16A-7A25-4C9F-9041-38FFA49455EF}"/>
              </a:ext>
            </a:extLst>
          </p:cNvPr>
          <p:cNvCxnSpPr/>
          <p:nvPr/>
        </p:nvCxnSpPr>
        <p:spPr>
          <a:xfrm>
            <a:off x="2150296" y="55856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9EC177F2-24B1-4354-BD58-9CA6B00957D6}"/>
              </a:ext>
            </a:extLst>
          </p:cNvPr>
          <p:cNvCxnSpPr/>
          <p:nvPr/>
        </p:nvCxnSpPr>
        <p:spPr>
          <a:xfrm>
            <a:off x="2150292" y="600685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58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438799"/>
            <a:ext cx="9630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3-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Por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que você repara no cisco que está no olho do seu irmão e não se dá conta da viga que está em seu próprio olho?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4-Como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você pode dizer ao seu irmão: 'Deixe-me tirar o cisco do seu olho', quando há uma viga no seu? </a:t>
            </a:r>
            <a:r>
              <a:rPr lang="pt-BR" sz="2700" b="1" dirty="0" smtClean="0">
                <a:solidFill>
                  <a:schemeClr val="bg2">
                    <a:lumMod val="50000"/>
                  </a:schemeClr>
                </a:solidFill>
              </a:rPr>
              <a:t>5-Hipócrita</a:t>
            </a:r>
            <a:r>
              <a:rPr lang="pt-BR" sz="2700" b="1" dirty="0">
                <a:solidFill>
                  <a:schemeClr val="bg2">
                    <a:lumMod val="50000"/>
                  </a:schemeClr>
                </a:solidFill>
              </a:rPr>
              <a:t>, tire primeiro a viga do seu olho, e então você verá claramente para tirar o cisco do olho do seu irmão.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A80BB0B-FD4B-4AE7-9608-808CB62F7A4E}"/>
              </a:ext>
            </a:extLst>
          </p:cNvPr>
          <p:cNvCxnSpPr/>
          <p:nvPr/>
        </p:nvCxnSpPr>
        <p:spPr>
          <a:xfrm>
            <a:off x="2150296" y="55856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CA2CFF5-283E-4656-A7F4-DFDA40305E53}"/>
              </a:ext>
            </a:extLst>
          </p:cNvPr>
          <p:cNvCxnSpPr/>
          <p:nvPr/>
        </p:nvCxnSpPr>
        <p:spPr>
          <a:xfrm>
            <a:off x="2150292" y="600685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0BB0FB-C0AE-45CB-80D9-80F634CD4742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ter uma família que ofereça apoio aos seus membros?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6C9C47-93EE-4250-B84B-9FC731B9606B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Mateus 7:3-5</a:t>
            </a:r>
          </a:p>
        </p:txBody>
      </p:sp>
    </p:spTree>
    <p:extLst>
      <p:ext uri="{BB962C8B-B14F-4D97-AF65-F5344CB8AC3E}">
        <p14:creationId xmlns:p14="http://schemas.microsoft.com/office/powerpoint/2010/main" val="1824093432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156735" y="2890391"/>
            <a:ext cx="5360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Antes de criticar o outro, sondar o próprio coração.</a:t>
            </a:r>
          </a:p>
        </p:txBody>
      </p:sp>
    </p:spTree>
    <p:extLst>
      <p:ext uri="{BB962C8B-B14F-4D97-AF65-F5344CB8AC3E}">
        <p14:creationId xmlns:p14="http://schemas.microsoft.com/office/powerpoint/2010/main" val="110694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ter uma família que ofereça apoio aos seus membros?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Mateus 5:23-24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BCE2D52-343E-41DF-8D6C-3614EF11AB0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23EF47C-3F8F-40A1-BA98-4424AA04C0E3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732F7CD-1E32-494B-8CC8-A8CD01C09BF8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87122D26-06C0-4467-A22E-F84BD796F106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3B15A129-A23D-42F4-9483-B2C725812AEC}"/>
              </a:ext>
            </a:extLst>
          </p:cNvPr>
          <p:cNvCxnSpPr/>
          <p:nvPr/>
        </p:nvCxnSpPr>
        <p:spPr>
          <a:xfrm>
            <a:off x="2150296" y="55856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35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51D1B5-BAD3-4F7E-A7C0-25A2D9F9927C}"/>
              </a:ext>
            </a:extLst>
          </p:cNvPr>
          <p:cNvSpPr txBox="1"/>
          <p:nvPr/>
        </p:nvSpPr>
        <p:spPr>
          <a:xfrm>
            <a:off x="2744057" y="2096006"/>
            <a:ext cx="70476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 sua família como vai? Quase sempre fazemos essa pergunta às pessoas que encontramos, é automático. Em um mundo tão povoado, é inacreditável como o ser humano se encontra tão solitário.</a:t>
            </a:r>
          </a:p>
        </p:txBody>
      </p:sp>
    </p:spTree>
    <p:extLst>
      <p:ext uri="{BB962C8B-B14F-4D97-AF65-F5344CB8AC3E}">
        <p14:creationId xmlns:p14="http://schemas.microsoft.com/office/powerpoint/2010/main" val="3083721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438799"/>
            <a:ext cx="9124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23-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Portanto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, se você estiver apresentando sua oferta diante do altar e ali se lembrar de que seu irmão tem algo contra você,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24-deixe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sua oferta ali, diante do altar, e vá primeiro reconciliar-se com seu irmão; depois volte e apresente sua oferta.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B59E34B8-68BB-45CF-BEE6-98BDB6FEE7D4}"/>
              </a:ext>
            </a:extLst>
          </p:cNvPr>
          <p:cNvCxnSpPr/>
          <p:nvPr/>
        </p:nvCxnSpPr>
        <p:spPr>
          <a:xfrm>
            <a:off x="2150292" y="515410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A80BB0B-FD4B-4AE7-9608-808CB62F7A4E}"/>
              </a:ext>
            </a:extLst>
          </p:cNvPr>
          <p:cNvCxnSpPr/>
          <p:nvPr/>
        </p:nvCxnSpPr>
        <p:spPr>
          <a:xfrm>
            <a:off x="2150296" y="55856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0BB0FB-C0AE-45CB-80D9-80F634CD4742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ter uma família que ofereça apoio aos seus membros?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6C9C47-93EE-4250-B84B-9FC731B9606B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Mateus 5:23-24</a:t>
            </a:r>
          </a:p>
        </p:txBody>
      </p:sp>
    </p:spTree>
    <p:extLst>
      <p:ext uri="{BB962C8B-B14F-4D97-AF65-F5344CB8AC3E}">
        <p14:creationId xmlns:p14="http://schemas.microsoft.com/office/powerpoint/2010/main" val="347347654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167009" y="2151727"/>
            <a:ext cx="53605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Não agir por mero formalismo para que os outros pensem que você é bom, antes ter real interesse em cultivar um bom relacionamento.</a:t>
            </a:r>
          </a:p>
        </p:txBody>
      </p:sp>
    </p:spTree>
    <p:extLst>
      <p:ext uri="{BB962C8B-B14F-4D97-AF65-F5344CB8AC3E}">
        <p14:creationId xmlns:p14="http://schemas.microsoft.com/office/powerpoint/2010/main" val="10218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ter uma família que ofereça apoio aos seus membros?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Mateus 15:5-6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BCE2D52-343E-41DF-8D6C-3614EF11AB0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23EF47C-3F8F-40A1-BA98-4424AA04C0E3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732F7CD-1E32-494B-8CC8-A8CD01C09BF8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8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393490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3321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894110E-396F-46BB-9EBE-8439D3D58FFE}"/>
              </a:ext>
            </a:extLst>
          </p:cNvPr>
          <p:cNvCxnSpPr/>
          <p:nvPr/>
        </p:nvCxnSpPr>
        <p:spPr>
          <a:xfrm>
            <a:off x="2150296" y="473286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438799"/>
            <a:ext cx="9124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5-Mas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vós dizeis: Qualquer que disser ao pai ou à mãe: É oferta ao Senhor o que poderias aproveitar de mim; </a:t>
            </a:r>
            <a:r>
              <a:rPr lang="pt-BR" sz="2800" b="1" dirty="0" smtClean="0">
                <a:solidFill>
                  <a:schemeClr val="bg2">
                    <a:lumMod val="50000"/>
                  </a:schemeClr>
                </a:solidFill>
              </a:rPr>
              <a:t>6-esse 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não precisa honrar nem a seu pai nem a sua mãe,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0BB0FB-C0AE-45CB-80D9-80F634CD4742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ter uma família que ofereça apoio aos seus membros?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6C9C47-93EE-4250-B84B-9FC731B9606B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Mateus 15:5</a:t>
            </a:r>
          </a:p>
        </p:txBody>
      </p:sp>
    </p:spTree>
    <p:extLst>
      <p:ext uri="{BB962C8B-B14F-4D97-AF65-F5344CB8AC3E}">
        <p14:creationId xmlns:p14="http://schemas.microsoft.com/office/powerpoint/2010/main" val="2792027957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415729" y="1659285"/>
            <a:ext cx="53605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Ocupar-se em atender aos seus, segundo suas possibilidades, de acordo</a:t>
            </a:r>
          </a:p>
          <a:p>
            <a:pPr algn="ctr"/>
            <a:r>
              <a:rPr lang="pt-BR" sz="3200" b="1" i="0" u="none" strike="noStrike" baseline="0" dirty="0"/>
              <a:t>com as necessidades de cada um. Não se esqueça dos seus pais. A vida sem amor não tem valor (1Coríntios 13:3)</a:t>
            </a:r>
          </a:p>
        </p:txBody>
      </p:sp>
    </p:spTree>
    <p:extLst>
      <p:ext uri="{BB962C8B-B14F-4D97-AF65-F5344CB8AC3E}">
        <p14:creationId xmlns:p14="http://schemas.microsoft.com/office/powerpoint/2010/main" val="35644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ter uma família que ofereça apoio aos seus membros?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C27045-4C2C-4510-A7F8-86F5B6D77A5C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Mateus 7:12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BBA4C15-1B8F-47B4-96EF-8B47CA15AACE}"/>
              </a:ext>
            </a:extLst>
          </p:cNvPr>
          <p:cNvCxnSpPr/>
          <p:nvPr/>
        </p:nvCxnSpPr>
        <p:spPr>
          <a:xfrm>
            <a:off x="2150296" y="42533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317DB79-A680-4BA9-83BE-13056BED2062}"/>
              </a:ext>
            </a:extLst>
          </p:cNvPr>
          <p:cNvCxnSpPr/>
          <p:nvPr/>
        </p:nvCxnSpPr>
        <p:spPr>
          <a:xfrm>
            <a:off x="2150292" y="46506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82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B14865-8588-45E5-942A-EC0FE1C288B9}"/>
              </a:ext>
            </a:extLst>
          </p:cNvPr>
          <p:cNvCxnSpPr/>
          <p:nvPr/>
        </p:nvCxnSpPr>
        <p:spPr>
          <a:xfrm>
            <a:off x="2150296" y="42533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CA7AAD8-C23F-457C-A34E-9E866BDA5DEF}"/>
              </a:ext>
            </a:extLst>
          </p:cNvPr>
          <p:cNvCxnSpPr/>
          <p:nvPr/>
        </p:nvCxnSpPr>
        <p:spPr>
          <a:xfrm>
            <a:off x="2150292" y="46506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BE42414-A9C3-4283-B40A-C73E227520B0}"/>
              </a:ext>
            </a:extLst>
          </p:cNvPr>
          <p:cNvSpPr txBox="1"/>
          <p:nvPr/>
        </p:nvSpPr>
        <p:spPr>
          <a:xfrm>
            <a:off x="2197914" y="3757293"/>
            <a:ext cx="9124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Assim, em tudo, façam aos outros o que vocês querem que eles façam a vocês; pois esta é a Lei e os Profetas.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0BB0FB-C0AE-45CB-80D9-80F634CD4742}"/>
              </a:ext>
            </a:extLst>
          </p:cNvPr>
          <p:cNvSpPr txBox="1"/>
          <p:nvPr/>
        </p:nvSpPr>
        <p:spPr>
          <a:xfrm>
            <a:off x="2008594" y="1869557"/>
            <a:ext cx="9669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fazer para ter uma família que ofereça apoio aos seus membros?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A6C9C47-93EE-4250-B84B-9FC731B9606B}"/>
              </a:ext>
            </a:extLst>
          </p:cNvPr>
          <p:cNvSpPr txBox="1"/>
          <p:nvPr/>
        </p:nvSpPr>
        <p:spPr>
          <a:xfrm>
            <a:off x="2008594" y="2836239"/>
            <a:ext cx="344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Mateus 7:12</a:t>
            </a:r>
          </a:p>
        </p:txBody>
      </p:sp>
    </p:spTree>
    <p:extLst>
      <p:ext uri="{BB962C8B-B14F-4D97-AF65-F5344CB8AC3E}">
        <p14:creationId xmlns:p14="http://schemas.microsoft.com/office/powerpoint/2010/main" val="2868350353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415729" y="2286009"/>
            <a:ext cx="53605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Procure desenvolver um lar em que cada um tenha uma atitude de serviço desinteressado pelo outro.</a:t>
            </a:r>
          </a:p>
        </p:txBody>
      </p:sp>
    </p:spTree>
    <p:extLst>
      <p:ext uri="{BB962C8B-B14F-4D97-AF65-F5344CB8AC3E}">
        <p14:creationId xmlns:p14="http://schemas.microsoft.com/office/powerpoint/2010/main" val="47683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783404" y="2273942"/>
            <a:ext cx="63263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Deus deixou uma família para que encontrássemos apoio</a:t>
            </a:r>
          </a:p>
          <a:p>
            <a:pPr algn="ctr"/>
            <a:r>
              <a:rPr lang="pt-BR" sz="3200" b="1" i="0" u="none" strike="noStrike" baseline="0" dirty="0"/>
              <a:t>em todos os momentos (Efésios 2:19). Sua família não está</a:t>
            </a:r>
          </a:p>
          <a:p>
            <a:pPr algn="ctr"/>
            <a:r>
              <a:rPr lang="pt-BR" sz="3200" b="1" i="0" u="none" strike="noStrike" baseline="0" dirty="0"/>
              <a:t>sozinha!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CC807A2-E277-4D45-8CE4-DCD423064F7E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B66713-AF47-4C23-B707-75B889714D3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</p:spTree>
    <p:extLst>
      <p:ext uri="{BB962C8B-B14F-4D97-AF65-F5344CB8AC3E}">
        <p14:creationId xmlns:p14="http://schemas.microsoft.com/office/powerpoint/2010/main" val="10891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832CD5-84B5-4E42-A410-FD057650243E}"/>
              </a:ext>
            </a:extLst>
          </p:cNvPr>
          <p:cNvSpPr txBox="1"/>
          <p:nvPr/>
        </p:nvSpPr>
        <p:spPr>
          <a:xfrm>
            <a:off x="2080515" y="202515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deve ser a principal característica do discípulo de Cristo?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13:35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9CB7787-138C-490B-95E4-308DED1B4990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F5CB62B-CAD9-4756-90B0-DB35BB50E67E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4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51D1B5-BAD3-4F7E-A7C0-25A2D9F9927C}"/>
              </a:ext>
            </a:extLst>
          </p:cNvPr>
          <p:cNvSpPr txBox="1"/>
          <p:nvPr/>
        </p:nvSpPr>
        <p:spPr>
          <a:xfrm>
            <a:off x="2089078" y="1572131"/>
            <a:ext cx="80138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Em uma época de relacionamentos tão fragilizados e de isolamento social, o mundo parece ter esquecido da importância da família.</a:t>
            </a:r>
          </a:p>
          <a:p>
            <a:pPr algn="ctr"/>
            <a:endParaRPr lang="pt-BR" sz="3200" b="1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  <a:p>
            <a:pPr algn="ctr"/>
            <a:r>
              <a:rPr lang="pt-BR" sz="36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Te convidamos a estudar essas lições conosco.</a:t>
            </a:r>
          </a:p>
          <a:p>
            <a:pPr algn="ctr"/>
            <a:endParaRPr lang="pt-BR" sz="3600" b="1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  <a:p>
            <a:pPr algn="ctr"/>
            <a:r>
              <a:rPr lang="pt-BR" sz="40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Seja muito “Bem-vindo”.</a:t>
            </a:r>
          </a:p>
        </p:txBody>
      </p:sp>
    </p:spTree>
    <p:extLst>
      <p:ext uri="{BB962C8B-B14F-4D97-AF65-F5344CB8AC3E}">
        <p14:creationId xmlns:p14="http://schemas.microsoft.com/office/powerpoint/2010/main" val="2972061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38532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2642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373325" y="3355647"/>
            <a:ext cx="904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Com isso todos saberão que vocês são meus discípulos, se vocês se amarem uns aos outros".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23008A-2A12-4299-AE37-7ED1E216B46F}"/>
              </a:ext>
            </a:extLst>
          </p:cNvPr>
          <p:cNvSpPr txBox="1"/>
          <p:nvPr/>
        </p:nvSpPr>
        <p:spPr>
          <a:xfrm>
            <a:off x="2080515" y="2025151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deve ser a principal característica do discípulo de Cristo?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13:35</a:t>
            </a:r>
          </a:p>
        </p:txBody>
      </p:sp>
    </p:spTree>
    <p:extLst>
      <p:ext uri="{BB962C8B-B14F-4D97-AF65-F5344CB8AC3E}">
        <p14:creationId xmlns:p14="http://schemas.microsoft.com/office/powerpoint/2010/main" val="1677360816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C0A05FD-86EA-4C0E-8F7B-0CBCAC0BD6D3}"/>
              </a:ext>
            </a:extLst>
          </p:cNvPr>
          <p:cNvCxnSpPr/>
          <p:nvPr/>
        </p:nvCxnSpPr>
        <p:spPr>
          <a:xfrm>
            <a:off x="2188396" y="388460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33F880D-80F3-4509-87E4-33B846E52F41}"/>
              </a:ext>
            </a:extLst>
          </p:cNvPr>
          <p:cNvCxnSpPr/>
          <p:nvPr/>
        </p:nvCxnSpPr>
        <p:spPr>
          <a:xfrm>
            <a:off x="2188380" y="429557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64FDCBD-E609-40F0-A35E-D733F09D3B5F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Em que deve se ocupar cada membro da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família de Deus?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24DACF1-E549-4513-8931-2780A8C18625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4:15-16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71F5D82-B4A9-4A81-87C5-389D65A6704D}"/>
              </a:ext>
            </a:extLst>
          </p:cNvPr>
          <p:cNvCxnSpPr/>
          <p:nvPr/>
        </p:nvCxnSpPr>
        <p:spPr>
          <a:xfrm>
            <a:off x="2188395" y="4732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D17AB4D-3252-409B-8AED-F72E152D59DE}"/>
              </a:ext>
            </a:extLst>
          </p:cNvPr>
          <p:cNvCxnSpPr/>
          <p:nvPr/>
        </p:nvCxnSpPr>
        <p:spPr>
          <a:xfrm>
            <a:off x="2188379" y="514330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2F5241A-F890-45DC-8D74-A72876312B0D}"/>
              </a:ext>
            </a:extLst>
          </p:cNvPr>
          <p:cNvCxnSpPr/>
          <p:nvPr/>
        </p:nvCxnSpPr>
        <p:spPr>
          <a:xfrm>
            <a:off x="2188379" y="558145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88460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441059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15-Antes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seguindo a verdade em amor, cresçamos em tudo naquele que é a cabeça, Cristo.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16-Dele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todo o corpo, ajustado e unido pelo auxílio de todas as juntas, cresce e edifica-se a si mesmo em amor, na medida em que cada parte realiza a sua função.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29557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Em que deve se ocupar cada membro da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família de Deus?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26C9B6-C66A-4C33-843B-126608170B49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4:15-16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CD6D083-CFFC-4CEA-A579-BD3BDC9B06CE}"/>
              </a:ext>
            </a:extLst>
          </p:cNvPr>
          <p:cNvCxnSpPr/>
          <p:nvPr/>
        </p:nvCxnSpPr>
        <p:spPr>
          <a:xfrm>
            <a:off x="2188395" y="4732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E42BB9D-F699-4E5F-8735-87B5F56B08D9}"/>
              </a:ext>
            </a:extLst>
          </p:cNvPr>
          <p:cNvCxnSpPr/>
          <p:nvPr/>
        </p:nvCxnSpPr>
        <p:spPr>
          <a:xfrm>
            <a:off x="2188379" y="514330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EB8811E-6826-478F-9DA8-3BB38A5E84CF}"/>
              </a:ext>
            </a:extLst>
          </p:cNvPr>
          <p:cNvCxnSpPr/>
          <p:nvPr/>
        </p:nvCxnSpPr>
        <p:spPr>
          <a:xfrm>
            <a:off x="2188379" y="558145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64FDCBD-E609-40F0-A35E-D733F09D3B5F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Em que deve se ocupar cada membro da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família de Deus?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24DACF1-E549-4513-8931-2780A8C18625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Hebreus 3:13</a:t>
            </a: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C37E640B-5E38-4839-8FF4-28C37CCE4B7F}"/>
              </a:ext>
            </a:extLst>
          </p:cNvPr>
          <p:cNvCxnSpPr/>
          <p:nvPr/>
        </p:nvCxnSpPr>
        <p:spPr>
          <a:xfrm>
            <a:off x="2188396" y="41341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7D88FA9F-C48D-452E-B281-3787D38F9D39}"/>
              </a:ext>
            </a:extLst>
          </p:cNvPr>
          <p:cNvCxnSpPr/>
          <p:nvPr/>
        </p:nvCxnSpPr>
        <p:spPr>
          <a:xfrm>
            <a:off x="2188380" y="45450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6FADCE3-196D-4254-BF0E-EDB3AC4AB496}"/>
              </a:ext>
            </a:extLst>
          </p:cNvPr>
          <p:cNvCxnSpPr/>
          <p:nvPr/>
        </p:nvCxnSpPr>
        <p:spPr>
          <a:xfrm>
            <a:off x="2188395" y="49818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5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1341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690562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Ao contrário, encorajem-se uns aos outros todos os dias, durante o tempo que se chama "hoje", de modo que nenhum de vocês seja endurecido pelo engano do pecado,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5450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Em que deve se ocupar cada membro da</a:t>
            </a:r>
          </a:p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família de Deus?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26C9B6-C66A-4C33-843B-126608170B49}"/>
              </a:ext>
            </a:extLst>
          </p:cNvPr>
          <p:cNvSpPr txBox="1"/>
          <p:nvPr/>
        </p:nvSpPr>
        <p:spPr>
          <a:xfrm>
            <a:off x="2080514" y="2905780"/>
            <a:ext cx="401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Hebreus 3:13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CD6D083-CFFC-4CEA-A579-BD3BDC9B06CE}"/>
              </a:ext>
            </a:extLst>
          </p:cNvPr>
          <p:cNvCxnSpPr/>
          <p:nvPr/>
        </p:nvCxnSpPr>
        <p:spPr>
          <a:xfrm>
            <a:off x="2188395" y="49818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014897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110CD94-BDF9-4596-865C-B1C6E244C735}"/>
              </a:ext>
            </a:extLst>
          </p:cNvPr>
          <p:cNvCxnSpPr/>
          <p:nvPr/>
        </p:nvCxnSpPr>
        <p:spPr>
          <a:xfrm>
            <a:off x="2188396" y="362928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4169C9B-BE05-4E14-9BC0-EAA1D9E4BEA9}"/>
              </a:ext>
            </a:extLst>
          </p:cNvPr>
          <p:cNvCxnSpPr/>
          <p:nvPr/>
        </p:nvCxnSpPr>
        <p:spPr>
          <a:xfrm>
            <a:off x="2188380" y="404025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35A8D24-76B4-4658-9A92-D8F79D74205B}"/>
              </a:ext>
            </a:extLst>
          </p:cNvPr>
          <p:cNvCxnSpPr/>
          <p:nvPr/>
        </p:nvCxnSpPr>
        <p:spPr>
          <a:xfrm>
            <a:off x="2188395" y="44770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F31AC34-BB35-4D09-B566-DF529AF35BA4}"/>
              </a:ext>
            </a:extLst>
          </p:cNvPr>
          <p:cNvCxnSpPr/>
          <p:nvPr/>
        </p:nvCxnSpPr>
        <p:spPr>
          <a:xfrm>
            <a:off x="2188380" y="48675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47DD05-8CC7-45DD-BA0C-F2366192A8DD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o Espírito Santo oferece para esta família para que sirvamos uns aos outros?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12:8-11</a:t>
            </a:r>
          </a:p>
        </p:txBody>
      </p:sp>
    </p:spTree>
    <p:extLst>
      <p:ext uri="{BB962C8B-B14F-4D97-AF65-F5344CB8AC3E}">
        <p14:creationId xmlns:p14="http://schemas.microsoft.com/office/powerpoint/2010/main" val="29242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62928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185737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8-Pelo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Espírito, a um é dada a palavra de sabedoria; a outro, pelo mesmo Espírito, a palavra de conhecimento;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9-a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outro, fé, pelo mesmo Espírito; a outro, dons de curar, 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11-Mas, um só e o mesmo Espírito realiza todas essas </a:t>
            </a:r>
            <a:r>
              <a:rPr lang="pt-BR" sz="2800" b="1" i="0" dirty="0" err="1" smtClean="0">
                <a:solidFill>
                  <a:schemeClr val="bg2">
                    <a:lumMod val="50000"/>
                  </a:schemeClr>
                </a:solidFill>
                <a:effectLst/>
              </a:rPr>
              <a:t>coisas,distribuindo-as</a:t>
            </a:r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 , como lhe apraz, a cada um, individualmente.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04025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o Espírito Santo oferece para esta família para que sirvamos uns aos outros?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Coríntios 12:8-11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CD6D083-CFFC-4CEA-A579-BD3BDC9B06CE}"/>
              </a:ext>
            </a:extLst>
          </p:cNvPr>
          <p:cNvCxnSpPr/>
          <p:nvPr/>
        </p:nvCxnSpPr>
        <p:spPr>
          <a:xfrm>
            <a:off x="2188395" y="44770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BD7A51B-BA64-4800-82A8-37D6448D2896}"/>
              </a:ext>
            </a:extLst>
          </p:cNvPr>
          <p:cNvCxnSpPr/>
          <p:nvPr/>
        </p:nvCxnSpPr>
        <p:spPr>
          <a:xfrm>
            <a:off x="2188380" y="48675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460621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3304533" y="2523839"/>
            <a:ext cx="51727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Os dons são diversos e o Espírito Santo escolhe os dons que dará a cada</a:t>
            </a:r>
          </a:p>
          <a:p>
            <a:pPr algn="ctr"/>
            <a:r>
              <a:rPr lang="pt-BR" sz="3200" b="1" i="0" u="none" strike="noStrike" baseline="0" dirty="0"/>
              <a:t>um como quer.</a:t>
            </a:r>
          </a:p>
        </p:txBody>
      </p:sp>
    </p:spTree>
    <p:extLst>
      <p:ext uri="{BB962C8B-B14F-4D97-AF65-F5344CB8AC3E}">
        <p14:creationId xmlns:p14="http://schemas.microsoft.com/office/powerpoint/2010/main" val="9125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110CD94-BDF9-4596-865C-B1C6E244C735}"/>
              </a:ext>
            </a:extLst>
          </p:cNvPr>
          <p:cNvCxnSpPr/>
          <p:nvPr/>
        </p:nvCxnSpPr>
        <p:spPr>
          <a:xfrm>
            <a:off x="2188396" y="362928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B4169C9B-BE05-4E14-9BC0-EAA1D9E4BEA9}"/>
              </a:ext>
            </a:extLst>
          </p:cNvPr>
          <p:cNvCxnSpPr/>
          <p:nvPr/>
        </p:nvCxnSpPr>
        <p:spPr>
          <a:xfrm>
            <a:off x="2188380" y="404025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35A8D24-76B4-4658-9A92-D8F79D74205B}"/>
              </a:ext>
            </a:extLst>
          </p:cNvPr>
          <p:cNvCxnSpPr/>
          <p:nvPr/>
        </p:nvCxnSpPr>
        <p:spPr>
          <a:xfrm>
            <a:off x="2188395" y="44770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F31AC34-BB35-4D09-B566-DF529AF35BA4}"/>
              </a:ext>
            </a:extLst>
          </p:cNvPr>
          <p:cNvCxnSpPr/>
          <p:nvPr/>
        </p:nvCxnSpPr>
        <p:spPr>
          <a:xfrm>
            <a:off x="2188380" y="48675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1C0DBE8-7128-4947-8A5D-73F9022C3639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dom haveria na igreja no final dos tempos?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12:17, Apocalipse 19:10</a:t>
            </a:r>
          </a:p>
        </p:txBody>
      </p:sp>
    </p:spTree>
    <p:extLst>
      <p:ext uri="{BB962C8B-B14F-4D97-AF65-F5344CB8AC3E}">
        <p14:creationId xmlns:p14="http://schemas.microsoft.com/office/powerpoint/2010/main" val="67752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62928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185737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Apocalipse 19:10- E 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eu lancei-me a seus pés para o adorar; mas ele disse-me: Olha não faças tal; sou teu conservo, e de teus irmãos, que têm o testemunho de Jesus. Adora a Deus; porque o testemunho de Jesus é o espírito de profecia.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04025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B16E18A-49F4-448D-8BD8-C4F4DA945265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dom haveria na igreja no final dos tempos?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12:17, Apocalipse 19:10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2CD6D083-CFFC-4CEA-A579-BD3BDC9B06CE}"/>
              </a:ext>
            </a:extLst>
          </p:cNvPr>
          <p:cNvCxnSpPr/>
          <p:nvPr/>
        </p:nvCxnSpPr>
        <p:spPr>
          <a:xfrm>
            <a:off x="2188395" y="44770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BD7A51B-BA64-4800-82A8-37D6448D2896}"/>
              </a:ext>
            </a:extLst>
          </p:cNvPr>
          <p:cNvCxnSpPr/>
          <p:nvPr/>
        </p:nvCxnSpPr>
        <p:spPr>
          <a:xfrm>
            <a:off x="2188380" y="48675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631945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351D1B5-BAD3-4F7E-A7C0-25A2D9F9927C}"/>
              </a:ext>
            </a:extLst>
          </p:cNvPr>
          <p:cNvSpPr txBox="1"/>
          <p:nvPr/>
        </p:nvSpPr>
        <p:spPr>
          <a:xfrm>
            <a:off x="2943225" y="1228268"/>
            <a:ext cx="6749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Ao final dos 12 estudos  queremos te fazer a pergunta: E sua família como vai? Oraremos para que com muita segurança a sua resposta  seja: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2E08E0-D410-4B1A-A910-09C8091DC639}"/>
              </a:ext>
            </a:extLst>
          </p:cNvPr>
          <p:cNvSpPr txBox="1"/>
          <p:nvPr/>
        </p:nvSpPr>
        <p:spPr>
          <a:xfrm>
            <a:off x="2445251" y="3823771"/>
            <a:ext cx="8013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 minha família vai muito bem, obrigado!</a:t>
            </a:r>
          </a:p>
        </p:txBody>
      </p:sp>
    </p:spTree>
    <p:extLst>
      <p:ext uri="{BB962C8B-B14F-4D97-AF65-F5344CB8AC3E}">
        <p14:creationId xmlns:p14="http://schemas.microsoft.com/office/powerpoint/2010/main" val="4117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55055" y="2397948"/>
            <a:ext cx="66242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Em face à separação que o mundo experimentou de Deus, Ele enviaria</a:t>
            </a:r>
          </a:p>
          <a:p>
            <a:pPr algn="ctr"/>
            <a:r>
              <a:rPr lang="pt-BR" sz="3200" b="1" i="0" u="none" strike="noStrike" baseline="0" dirty="0"/>
              <a:t>profetas para levar novamente as pessoas para a Sua Palavra, a Bíblia.</a:t>
            </a:r>
          </a:p>
        </p:txBody>
      </p:sp>
    </p:spTree>
    <p:extLst>
      <p:ext uri="{BB962C8B-B14F-4D97-AF65-F5344CB8AC3E}">
        <p14:creationId xmlns:p14="http://schemas.microsoft.com/office/powerpoint/2010/main" val="237790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3159089" y="2313476"/>
            <a:ext cx="5873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Desejo servir a minha família. Desejo usar os dons que Deus me conceder para edificar a outros.</a:t>
            </a: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2106200" y="1684969"/>
            <a:ext cx="6945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“O Senhor deseja que estudeis a Bíblia. Ele não deu alguma luz adicional para tomar o lugar de Sua Palavra. Esta luz deve conduzir as mentes confusas a Sua Palavra, a qual...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2106200" y="1695243"/>
            <a:ext cx="69453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...se for  comida e assimilada, é como o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sangue que dá vida à alma. Então serão vistas boas obras como luz brilhando nas trevas.”</a:t>
            </a: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Mensagens Escolhidas, vol. 3, p. 29</a:t>
            </a:r>
          </a:p>
        </p:txBody>
      </p:sp>
    </p:spTree>
    <p:extLst>
      <p:ext uri="{BB962C8B-B14F-4D97-AF65-F5344CB8AC3E}">
        <p14:creationId xmlns:p14="http://schemas.microsoft.com/office/powerpoint/2010/main" val="13381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81ADA28-DCBF-4E49-9CAF-F9B38855A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7683" r="1979"/>
          <a:stretch/>
        </p:blipFill>
        <p:spPr>
          <a:xfrm>
            <a:off x="4393786" y="1451608"/>
            <a:ext cx="6425029" cy="1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014618" y="1720840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Todo ser humano nasce com um senso de pertencimento. Ele deseja saber que pertence a algo maior do que ele. Ao</a:t>
            </a:r>
          </a:p>
          <a:p>
            <a:pPr algn="ctr"/>
            <a:r>
              <a:rPr lang="pt-BR" sz="3600" b="1" dirty="0"/>
              <a:t>longo da vida estabelecemos laços que são vitais para o nosso desenvolvimento e felicidade.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875809" y="1720840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Todavia, por conta da</a:t>
            </a:r>
          </a:p>
          <a:p>
            <a:pPr algn="ctr"/>
            <a:r>
              <a:rPr lang="pt-BR" sz="3600" b="1" i="0" u="none" strike="noStrike" baseline="0" dirty="0"/>
              <a:t>pressa dos nossos dias, temos nos isolado dessas conexões</a:t>
            </a:r>
          </a:p>
          <a:p>
            <a:pPr algn="ctr"/>
            <a:r>
              <a:rPr lang="pt-BR" sz="3600" b="1" i="0" u="none" strike="noStrike" baseline="0" dirty="0"/>
              <a:t>tão preciosas e o resultado é que vivemos em uma sociedade</a:t>
            </a:r>
          </a:p>
          <a:p>
            <a:pPr algn="ctr"/>
            <a:r>
              <a:rPr lang="pt-BR" sz="3600" b="1" i="0" u="none" strike="noStrike" baseline="0" dirty="0"/>
              <a:t>cada vez mais desequilibrada.</a:t>
            </a:r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084701" y="2403990"/>
            <a:ext cx="59839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Os consultórios psicológicos estão cheios de pessoas que não conseguiram se ajustar em seus relacionamentos. Quando o ideal para a família é alcançado, ela assume um papel restaurador.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B74196B-C00A-4BDA-891B-54FD01518833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187416-9236-4FF5-B2DA-A546586E65B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</p:spTree>
    <p:extLst>
      <p:ext uri="{BB962C8B-B14F-4D97-AF65-F5344CB8AC3E}">
        <p14:creationId xmlns:p14="http://schemas.microsoft.com/office/powerpoint/2010/main" val="116388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1502</Words>
  <Application>Microsoft Office PowerPoint</Application>
  <PresentationFormat>Widescreen</PresentationFormat>
  <Paragraphs>135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84</cp:revision>
  <dcterms:created xsi:type="dcterms:W3CDTF">2020-09-28T19:13:50Z</dcterms:created>
  <dcterms:modified xsi:type="dcterms:W3CDTF">2020-11-23T14:57:51Z</dcterms:modified>
</cp:coreProperties>
</file>