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536" r:id="rId5"/>
    <p:sldId id="360" r:id="rId6"/>
    <p:sldId id="537" r:id="rId7"/>
    <p:sldId id="526" r:id="rId8"/>
    <p:sldId id="293" r:id="rId9"/>
    <p:sldId id="270" r:id="rId10"/>
    <p:sldId id="430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17" r:id="rId24"/>
    <p:sldId id="474" r:id="rId25"/>
    <p:sldId id="475" r:id="rId26"/>
    <p:sldId id="391" r:id="rId27"/>
    <p:sldId id="392" r:id="rId28"/>
    <p:sldId id="520" r:id="rId29"/>
    <p:sldId id="521" r:id="rId30"/>
    <p:sldId id="522" r:id="rId31"/>
    <p:sldId id="523" r:id="rId32"/>
    <p:sldId id="524" r:id="rId33"/>
    <p:sldId id="550" r:id="rId34"/>
    <p:sldId id="551" r:id="rId35"/>
    <p:sldId id="552" r:id="rId36"/>
    <p:sldId id="553" r:id="rId37"/>
    <p:sldId id="554" r:id="rId38"/>
    <p:sldId id="525" r:id="rId39"/>
    <p:sldId id="466" r:id="rId40"/>
    <p:sldId id="507" r:id="rId41"/>
    <p:sldId id="446" r:id="rId42"/>
    <p:sldId id="555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64942" y="2109555"/>
            <a:ext cx="7262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Faça do seu relacionamento um compromisso, não uma experiência</a:t>
            </a:r>
          </a:p>
          <a:p>
            <a:pPr algn="ctr"/>
            <a:r>
              <a:rPr lang="pt-BR" sz="3200" b="1" i="0" u="none" strike="noStrike" baseline="0" dirty="0"/>
              <a:t>para ver se vai dar certo. Para que um casamento dê certo, deve-se lembrar</a:t>
            </a:r>
          </a:p>
          <a:p>
            <a:pPr algn="ctr"/>
            <a:r>
              <a:rPr lang="pt-BR" sz="3200" b="1" i="0" u="none" strike="noStrike" baseline="0" dirty="0"/>
              <a:t>que homem e mulher dependem</a:t>
            </a:r>
          </a:p>
          <a:p>
            <a:pPr algn="ctr"/>
            <a:r>
              <a:rPr lang="pt-BR" sz="3200" b="1" i="0" u="none" strike="noStrike" baseline="0" dirty="0"/>
              <a:t>um do outro.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13:4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CD53333-7B92-4114-AD6A-8EBEEA9DE11B}"/>
              </a:ext>
            </a:extLst>
          </p:cNvPr>
          <p:cNvCxnSpPr/>
          <p:nvPr/>
        </p:nvCxnSpPr>
        <p:spPr>
          <a:xfrm>
            <a:off x="2102671" y="34872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69E98C1-972E-4C91-8F05-E943925003CD}"/>
              </a:ext>
            </a:extLst>
          </p:cNvPr>
          <p:cNvCxnSpPr/>
          <p:nvPr/>
        </p:nvCxnSpPr>
        <p:spPr>
          <a:xfrm>
            <a:off x="2102667" y="38844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A6D22F7-DEC1-4296-AA71-8A9EA4F779D9}"/>
              </a:ext>
            </a:extLst>
          </p:cNvPr>
          <p:cNvCxnSpPr/>
          <p:nvPr/>
        </p:nvCxnSpPr>
        <p:spPr>
          <a:xfrm>
            <a:off x="2131243" y="43063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02671" y="34872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02667" y="38844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50289" y="2991117"/>
            <a:ext cx="8980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casamento deve ser honrado por todos; o leito conjugal, conservado puro; pois Deus julgará os imorais e os adúlteros.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F3A83-50AA-4A6B-AE32-D90A1F666B6A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13:4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CF31B64-B6E5-42A4-8F92-8E31C5FD1F09}"/>
              </a:ext>
            </a:extLst>
          </p:cNvPr>
          <p:cNvCxnSpPr/>
          <p:nvPr/>
        </p:nvCxnSpPr>
        <p:spPr>
          <a:xfrm>
            <a:off x="2131243" y="43063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029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07817" y="1905506"/>
            <a:ext cx="6336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Até nossa sexualidade deve ser motivo de honra para Deus. Ao invés dos apelos pornográficos dos nossos dias a intimidade do casal deve ilustrar a relação íntima que Deus quer ter com Seu povo.</a:t>
            </a:r>
          </a:p>
        </p:txBody>
      </p:sp>
    </p:spTree>
    <p:extLst>
      <p:ext uri="{BB962C8B-B14F-4D97-AF65-F5344CB8AC3E}">
        <p14:creationId xmlns:p14="http://schemas.microsoft.com/office/powerpoint/2010/main" val="2604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7:4-5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919DC10-9947-4511-A23C-4F34F1CF1D5D}"/>
              </a:ext>
            </a:extLst>
          </p:cNvPr>
          <p:cNvCxnSpPr/>
          <p:nvPr/>
        </p:nvCxnSpPr>
        <p:spPr>
          <a:xfrm>
            <a:off x="2102671" y="32681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307128A-47D7-4C33-8783-6521220F43A2}"/>
              </a:ext>
            </a:extLst>
          </p:cNvPr>
          <p:cNvCxnSpPr/>
          <p:nvPr/>
        </p:nvCxnSpPr>
        <p:spPr>
          <a:xfrm>
            <a:off x="2102667" y="36654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C881876A-0056-488C-BD0B-471B17003BBE}"/>
              </a:ext>
            </a:extLst>
          </p:cNvPr>
          <p:cNvCxnSpPr/>
          <p:nvPr/>
        </p:nvCxnSpPr>
        <p:spPr>
          <a:xfrm>
            <a:off x="2131243" y="40872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2B648EE-2043-4299-895A-975C176A453F}"/>
              </a:ext>
            </a:extLst>
          </p:cNvPr>
          <p:cNvCxnSpPr/>
          <p:nvPr/>
        </p:nvCxnSpPr>
        <p:spPr>
          <a:xfrm>
            <a:off x="2209792" y="54017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208E392-6232-4A15-AE09-BA5832238063}"/>
              </a:ext>
            </a:extLst>
          </p:cNvPr>
          <p:cNvCxnSpPr/>
          <p:nvPr/>
        </p:nvCxnSpPr>
        <p:spPr>
          <a:xfrm>
            <a:off x="2209788" y="57990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26A2EF0-27A0-4277-A21A-724C333D15F9}"/>
              </a:ext>
            </a:extLst>
          </p:cNvPr>
          <p:cNvCxnSpPr/>
          <p:nvPr/>
        </p:nvCxnSpPr>
        <p:spPr>
          <a:xfrm>
            <a:off x="2150292" y="45254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2EC5BB56-C649-42B3-B090-C70687CB37CA}"/>
              </a:ext>
            </a:extLst>
          </p:cNvPr>
          <p:cNvCxnSpPr/>
          <p:nvPr/>
        </p:nvCxnSpPr>
        <p:spPr>
          <a:xfrm>
            <a:off x="2150288" y="49227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02671" y="32681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02667" y="36654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50288" y="2772042"/>
            <a:ext cx="94492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4-A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mulher não tem autoridade sobre o seu próprio corpo, mas sim o marido. Da mesma forma, o marido não tem autoridade sobre o seu próprio corpo, mas sim a mulher. </a:t>
            </a:r>
            <a:endParaRPr lang="pt-BR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5-Não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 recusem um ao outro, exceto por mútuo consentimento e durante certo tempo, para se dedicarem à oração. Depois, unam-se de novo, para que Satanás não os tente por não terem domínio próprio.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F3A83-50AA-4A6B-AE32-D90A1F666B6A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7:4-5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CF31B64-B6E5-42A4-8F92-8E31C5FD1F09}"/>
              </a:ext>
            </a:extLst>
          </p:cNvPr>
          <p:cNvCxnSpPr/>
          <p:nvPr/>
        </p:nvCxnSpPr>
        <p:spPr>
          <a:xfrm>
            <a:off x="2131243" y="40872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F881398-8A3A-440D-95F1-192D12E0C5BB}"/>
              </a:ext>
            </a:extLst>
          </p:cNvPr>
          <p:cNvCxnSpPr/>
          <p:nvPr/>
        </p:nvCxnSpPr>
        <p:spPr>
          <a:xfrm>
            <a:off x="2209792" y="54017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BFAFBEF-DE12-461A-AC0F-75171EBD43B5}"/>
              </a:ext>
            </a:extLst>
          </p:cNvPr>
          <p:cNvCxnSpPr/>
          <p:nvPr/>
        </p:nvCxnSpPr>
        <p:spPr>
          <a:xfrm>
            <a:off x="2209788" y="57990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0FD6BE9-92AA-4809-9773-55FCFD46C5EE}"/>
              </a:ext>
            </a:extLst>
          </p:cNvPr>
          <p:cNvCxnSpPr/>
          <p:nvPr/>
        </p:nvCxnSpPr>
        <p:spPr>
          <a:xfrm>
            <a:off x="2150292" y="45254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B5409D3-80A1-4352-A0A8-45736B2F54B9}"/>
              </a:ext>
            </a:extLst>
          </p:cNvPr>
          <p:cNvCxnSpPr/>
          <p:nvPr/>
        </p:nvCxnSpPr>
        <p:spPr>
          <a:xfrm>
            <a:off x="2150288" y="492271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62661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36392" y="2397948"/>
            <a:ext cx="63361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 casal deve conversar entre si sobre a questão do sexo, para que o</a:t>
            </a:r>
          </a:p>
          <a:p>
            <a:pPr algn="ctr"/>
            <a:r>
              <a:rPr lang="pt-BR" sz="3200" b="1" i="0" u="none" strike="noStrike" baseline="0" dirty="0"/>
              <a:t>inimigo não encontre espaço para tentar um dos cônjuges.</a:t>
            </a:r>
          </a:p>
        </p:txBody>
      </p:sp>
    </p:spTree>
    <p:extLst>
      <p:ext uri="{BB962C8B-B14F-4D97-AF65-F5344CB8AC3E}">
        <p14:creationId xmlns:p14="http://schemas.microsoft.com/office/powerpoint/2010/main" val="22976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5:31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B37A44-A288-438F-BEE2-6C8F20160F0A}"/>
              </a:ext>
            </a:extLst>
          </p:cNvPr>
          <p:cNvCxnSpPr/>
          <p:nvPr/>
        </p:nvCxnSpPr>
        <p:spPr>
          <a:xfrm>
            <a:off x="2102671" y="35634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8970F5B5-FACC-415B-A448-05617AC42518}"/>
              </a:ext>
            </a:extLst>
          </p:cNvPr>
          <p:cNvCxnSpPr/>
          <p:nvPr/>
        </p:nvCxnSpPr>
        <p:spPr>
          <a:xfrm>
            <a:off x="2102667" y="3960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02671" y="35634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02667" y="39606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50288" y="3067317"/>
            <a:ext cx="9070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"Por essa razão, o homem deixará pai e mãe e se unirá à sua mulher, e os dois se tornarão uma só carne."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F3A83-50AA-4A6B-AE32-D90A1F666B6A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5:31</a:t>
            </a:r>
          </a:p>
        </p:txBody>
      </p:sp>
    </p:spTree>
    <p:extLst>
      <p:ext uri="{BB962C8B-B14F-4D97-AF65-F5344CB8AC3E}">
        <p14:creationId xmlns:p14="http://schemas.microsoft.com/office/powerpoint/2010/main" val="239192320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741167" y="1905506"/>
            <a:ext cx="63361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 ordem bíblica é que o novo casal deixe pai e mãe para formar um</a:t>
            </a:r>
          </a:p>
          <a:p>
            <a:pPr algn="ctr"/>
            <a:r>
              <a:rPr lang="pt-BR" sz="3200" b="1" i="0" u="none" strike="noStrike" baseline="0" dirty="0"/>
              <a:t>novo lar. Muitos relacionamentos acabam encontrando dificuldades por conta da intromissão de parentes no relacionamento.</a:t>
            </a:r>
          </a:p>
        </p:txBody>
      </p:sp>
    </p:spTree>
    <p:extLst>
      <p:ext uri="{BB962C8B-B14F-4D97-AF65-F5344CB8AC3E}">
        <p14:creationId xmlns:p14="http://schemas.microsoft.com/office/powerpoint/2010/main" val="36948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8:6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EB7BBB3-40D7-4756-9E2C-B1034648B939}"/>
              </a:ext>
            </a:extLst>
          </p:cNvPr>
          <p:cNvCxnSpPr/>
          <p:nvPr/>
        </p:nvCxnSpPr>
        <p:spPr>
          <a:xfrm>
            <a:off x="2102671" y="33633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CC17E74-63C0-4F78-9AF0-231F3720C630}"/>
              </a:ext>
            </a:extLst>
          </p:cNvPr>
          <p:cNvCxnSpPr/>
          <p:nvPr/>
        </p:nvCxnSpPr>
        <p:spPr>
          <a:xfrm>
            <a:off x="2102667" y="37606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E20502A-208A-470F-A8B5-8C145FA39FBA}"/>
              </a:ext>
            </a:extLst>
          </p:cNvPr>
          <p:cNvCxnSpPr/>
          <p:nvPr/>
        </p:nvCxnSpPr>
        <p:spPr>
          <a:xfrm>
            <a:off x="2150292" y="42015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6241FA0F-BBC4-41C2-9D70-FBB099FB712A}"/>
              </a:ext>
            </a:extLst>
          </p:cNvPr>
          <p:cNvCxnSpPr/>
          <p:nvPr/>
        </p:nvCxnSpPr>
        <p:spPr>
          <a:xfrm>
            <a:off x="2150288" y="45988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9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02671" y="33633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02667" y="37606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50288" y="2867292"/>
            <a:ext cx="90701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Ponha-me como um selo sobre o seu coração; como um selo sobre o seu braço; pois o amor é tão forte quanto a morte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o ciúme é tão inflexível quanto a sepultura. Suas brasas são fogo ardente, são labaredas do Senhor.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F3A83-50AA-4A6B-AE32-D90A1F666B6A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Cantares 8:6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EAFB5EF-CD35-4BCC-B02F-2A8FDE799567}"/>
              </a:ext>
            </a:extLst>
          </p:cNvPr>
          <p:cNvCxnSpPr/>
          <p:nvPr/>
        </p:nvCxnSpPr>
        <p:spPr>
          <a:xfrm>
            <a:off x="2150292" y="42015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BC21C8-BB5F-4A09-8B23-B5769743BD04}"/>
              </a:ext>
            </a:extLst>
          </p:cNvPr>
          <p:cNvCxnSpPr/>
          <p:nvPr/>
        </p:nvCxnSpPr>
        <p:spPr>
          <a:xfrm>
            <a:off x="2150288" y="45988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376718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741167" y="1905506"/>
            <a:ext cx="63361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“Por como selo no coração” significa dizer que seu coração já tem dono.</a:t>
            </a:r>
          </a:p>
          <a:p>
            <a:pPr algn="ctr"/>
            <a:r>
              <a:rPr lang="pt-BR" sz="3200" b="1" i="0" u="none" strike="noStrike" baseline="0" dirty="0"/>
              <a:t>É preciso afirmar diariamente o seu amor por ele /ela. Todavia, cuidado</a:t>
            </a:r>
          </a:p>
          <a:p>
            <a:pPr algn="ctr"/>
            <a:r>
              <a:rPr lang="pt-BR" sz="3200" b="1" i="0" u="none" strike="noStrike" baseline="0" dirty="0"/>
              <a:t>com o ciúme. Um pouco de zelo é normal, mas o excesso pode causar</a:t>
            </a:r>
          </a:p>
          <a:p>
            <a:pPr algn="ctr"/>
            <a:r>
              <a:rPr lang="pt-BR" sz="3200" b="1" i="0" u="none" strike="noStrike" baseline="0" dirty="0"/>
              <a:t>grandes dificuldades.</a:t>
            </a:r>
          </a:p>
        </p:txBody>
      </p:sp>
    </p:spTree>
    <p:extLst>
      <p:ext uri="{BB962C8B-B14F-4D97-AF65-F5344CB8AC3E}">
        <p14:creationId xmlns:p14="http://schemas.microsoft.com/office/powerpoint/2010/main" val="19152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783404" y="2273942"/>
            <a:ext cx="6326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Jesus também quer estabelecer uma aliança individual</a:t>
            </a:r>
          </a:p>
          <a:p>
            <a:pPr algn="ctr"/>
            <a:r>
              <a:rPr lang="pt-BR" sz="3200" b="1" i="0" u="none" strike="noStrike" baseline="0" dirty="0"/>
              <a:t>com você.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C807A2-E277-4D45-8CE4-DCD423064F7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B66713-AF47-4C23-B707-75B889714D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10891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é o chamado de Jesus?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1:43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No dia seguinte, Jesus decidiu partir para a Galileia. Quando encontrou Filipe, disse-lhe: "Siga-me".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9E892C-D877-4647-8685-0C8BEDE9EE86}"/>
              </a:ext>
            </a:extLst>
          </p:cNvPr>
          <p:cNvSpPr txBox="1"/>
          <p:nvPr/>
        </p:nvSpPr>
        <p:spPr>
          <a:xfrm>
            <a:off x="2080515" y="202515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é o chamado de Jesus?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1:43</a:t>
            </a: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implica este chamado?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16:24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16DD0C8-DD2A-4A13-A1A5-7D90D343CFD8}"/>
              </a:ext>
            </a:extLst>
          </p:cNvPr>
          <p:cNvCxnSpPr/>
          <p:nvPr/>
        </p:nvCxnSpPr>
        <p:spPr>
          <a:xfrm>
            <a:off x="2188396" y="35317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E0ADE1E-E69E-43AD-A6D9-AC1E6273EC3B}"/>
              </a:ext>
            </a:extLst>
          </p:cNvPr>
          <p:cNvCxnSpPr/>
          <p:nvPr/>
        </p:nvCxnSpPr>
        <p:spPr>
          <a:xfrm>
            <a:off x="2188380" y="39427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DF791556-6572-4EFA-B37A-34B61F90D29C}"/>
              </a:ext>
            </a:extLst>
          </p:cNvPr>
          <p:cNvCxnSpPr/>
          <p:nvPr/>
        </p:nvCxnSpPr>
        <p:spPr>
          <a:xfrm>
            <a:off x="2188379" y="43999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5317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08819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Então Jesus disse aos seus discípulos: "Se alguém quiser acompanhar-me, negue-se a si mesmo, tome a sua cruz e siga-me.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9427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C20AE8-91F1-48A4-97EF-F5A8B757A304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implica este chamado?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16:24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FA85FE05-DDCE-42EC-872E-26DD50567F8B}"/>
              </a:ext>
            </a:extLst>
          </p:cNvPr>
          <p:cNvCxnSpPr/>
          <p:nvPr/>
        </p:nvCxnSpPr>
        <p:spPr>
          <a:xfrm>
            <a:off x="2188379" y="43999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551F6D3-FF40-476F-9D3C-B686EB8C435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é a decisão que o Senhor espera de nós?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Josué 24:15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0A16F3C-4453-4B33-8FF6-A3E9C47D0284}"/>
              </a:ext>
            </a:extLst>
          </p:cNvPr>
          <p:cNvCxnSpPr/>
          <p:nvPr/>
        </p:nvCxnSpPr>
        <p:spPr>
          <a:xfrm>
            <a:off x="2188396" y="35986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0C0FFA0-32C1-4C96-AAD1-2E191258A060}"/>
              </a:ext>
            </a:extLst>
          </p:cNvPr>
          <p:cNvCxnSpPr/>
          <p:nvPr/>
        </p:nvCxnSpPr>
        <p:spPr>
          <a:xfrm>
            <a:off x="2188380" y="40096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D7F3EFF-9101-49DD-B14C-64DF555EEFCD}"/>
              </a:ext>
            </a:extLst>
          </p:cNvPr>
          <p:cNvCxnSpPr/>
          <p:nvPr/>
        </p:nvCxnSpPr>
        <p:spPr>
          <a:xfrm>
            <a:off x="2188395" y="44749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BCEEC60-F041-4147-AA8E-07E873157643}"/>
              </a:ext>
            </a:extLst>
          </p:cNvPr>
          <p:cNvCxnSpPr/>
          <p:nvPr/>
        </p:nvCxnSpPr>
        <p:spPr>
          <a:xfrm>
            <a:off x="2188379" y="48859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5E6E7C2-A6F4-4EE4-9843-5DC40D5084C5}"/>
              </a:ext>
            </a:extLst>
          </p:cNvPr>
          <p:cNvCxnSpPr/>
          <p:nvPr/>
        </p:nvCxnSpPr>
        <p:spPr>
          <a:xfrm>
            <a:off x="2188379" y="52764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5986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155140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Se, porém, não agrada a vocês servir ao Senhor, esco­lham hoje a quem irão servir, se aos deuses que os seus antepassados serviram além do Eufrates, ou aos deuses dos amorreus, em cuja terra vocês estão vivendo. Mas eu e a minha família servi­remos ao Senhor".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0096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522A65-8DA7-48A2-AF0E-2BDE9BE01002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é a decisão que o Senhor espera de nós?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Josué 24:15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688E416-722A-4052-A3A0-1B8A6ACAE865}"/>
              </a:ext>
            </a:extLst>
          </p:cNvPr>
          <p:cNvCxnSpPr/>
          <p:nvPr/>
        </p:nvCxnSpPr>
        <p:spPr>
          <a:xfrm>
            <a:off x="2188395" y="44749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CA03B6A-1A00-4F88-BA29-585C033C07F1}"/>
              </a:ext>
            </a:extLst>
          </p:cNvPr>
          <p:cNvCxnSpPr/>
          <p:nvPr/>
        </p:nvCxnSpPr>
        <p:spPr>
          <a:xfrm>
            <a:off x="2188379" y="488595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CB47B953-B37D-451D-BBAB-A6867D98E63B}"/>
              </a:ext>
            </a:extLst>
          </p:cNvPr>
          <p:cNvCxnSpPr/>
          <p:nvPr/>
        </p:nvCxnSpPr>
        <p:spPr>
          <a:xfrm>
            <a:off x="2188379" y="52764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93650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0ECDA0-3DA5-4F6E-899B-5476E4064A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476" b="1213"/>
          <a:stretch/>
        </p:blipFill>
        <p:spPr>
          <a:xfrm>
            <a:off x="4403310" y="1680208"/>
            <a:ext cx="6425030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85423" y="1905506"/>
            <a:ext cx="70497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Noé aceitou o chamado de Deus e construiu uma arca, com a qual salvou</a:t>
            </a:r>
          </a:p>
          <a:p>
            <a:pPr algn="ctr"/>
            <a:r>
              <a:rPr lang="pt-BR" sz="3200" b="1" i="0" u="none" strike="noStrike" baseline="0" dirty="0"/>
              <a:t>a sua casa (Hebreus 11:7 ). Devemos investir tempo para salvar a nossa</a:t>
            </a:r>
          </a:p>
          <a:p>
            <a:pPr algn="ctr"/>
            <a:r>
              <a:rPr lang="pt-BR" sz="3200" b="1" i="0" u="none" strike="noStrike" baseline="0" dirty="0"/>
              <a:t>família. Aceitar a aliança com Deus é um ato de vontade.</a:t>
            </a:r>
          </a:p>
        </p:txBody>
      </p:sp>
    </p:spTree>
    <p:extLst>
      <p:ext uri="{BB962C8B-B14F-4D97-AF65-F5344CB8AC3E}">
        <p14:creationId xmlns:p14="http://schemas.microsoft.com/office/powerpoint/2010/main" val="387510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8BEF458-A8EE-40CA-9233-D6DDF24B9378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que forma é estabelecida a aliança com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Marcos 16:15 e 16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4B7D79F-FC19-4C0F-BA6B-8718561D8ECF}"/>
              </a:ext>
            </a:extLst>
          </p:cNvPr>
          <p:cNvCxnSpPr/>
          <p:nvPr/>
        </p:nvCxnSpPr>
        <p:spPr>
          <a:xfrm>
            <a:off x="2188396" y="37032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E694218F-8C40-44E7-AD8F-B8EA28EAF5E9}"/>
              </a:ext>
            </a:extLst>
          </p:cNvPr>
          <p:cNvCxnSpPr/>
          <p:nvPr/>
        </p:nvCxnSpPr>
        <p:spPr>
          <a:xfrm>
            <a:off x="2188380" y="41141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360DC1A-4999-4D33-9E78-A0EA447E008E}"/>
              </a:ext>
            </a:extLst>
          </p:cNvPr>
          <p:cNvCxnSpPr/>
          <p:nvPr/>
        </p:nvCxnSpPr>
        <p:spPr>
          <a:xfrm>
            <a:off x="2188395" y="45662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032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9676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15- E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disse-lhes: "Vão pelo mundo todo e preguem o evangelho a todas as pessoas.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16-Quem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crer e for batizado será salvo, mas quem não crer será condenado.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141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que forma é estabelecida a aliança com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Marcos 16:15 e 16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143495A-E636-4385-B961-0D636A4C4A8B}"/>
              </a:ext>
            </a:extLst>
          </p:cNvPr>
          <p:cNvCxnSpPr/>
          <p:nvPr/>
        </p:nvCxnSpPr>
        <p:spPr>
          <a:xfrm>
            <a:off x="2188395" y="45662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0797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32CBB9-1F0B-4931-98C1-B8D11E898117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o batismo?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6:4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02ED8C9-EB76-45D0-A44E-ACCAF42A1F72}"/>
              </a:ext>
            </a:extLst>
          </p:cNvPr>
          <p:cNvCxnSpPr/>
          <p:nvPr/>
        </p:nvCxnSpPr>
        <p:spPr>
          <a:xfrm>
            <a:off x="2188396" y="37032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3707DE9-979A-4D97-A29A-2E6B7DB6E4A1}"/>
              </a:ext>
            </a:extLst>
          </p:cNvPr>
          <p:cNvCxnSpPr/>
          <p:nvPr/>
        </p:nvCxnSpPr>
        <p:spPr>
          <a:xfrm>
            <a:off x="2188380" y="41141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856AF02-81B3-4BED-91B5-D72A4D17F0CC}"/>
              </a:ext>
            </a:extLst>
          </p:cNvPr>
          <p:cNvCxnSpPr/>
          <p:nvPr/>
        </p:nvCxnSpPr>
        <p:spPr>
          <a:xfrm>
            <a:off x="2188395" y="45662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51D98DE-8755-4486-9478-7AC2E6643E2F}"/>
              </a:ext>
            </a:extLst>
          </p:cNvPr>
          <p:cNvCxnSpPr/>
          <p:nvPr/>
        </p:nvCxnSpPr>
        <p:spPr>
          <a:xfrm>
            <a:off x="2188380" y="49758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6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032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9676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Portanto, fomos sepultados com ele na morte por meio do batismo, a fim de que, assim como Cristo foi ressuscitado dos mortos mediante a glória do Pai, também nós vivamos uma vida nova.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141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o batismo?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143495A-E636-4385-B961-0D636A4C4A8B}"/>
              </a:ext>
            </a:extLst>
          </p:cNvPr>
          <p:cNvCxnSpPr/>
          <p:nvPr/>
        </p:nvCxnSpPr>
        <p:spPr>
          <a:xfrm>
            <a:off x="2188395" y="45662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66DD236-3F89-40B7-8CEA-863F2AD44102}"/>
              </a:ext>
            </a:extLst>
          </p:cNvPr>
          <p:cNvCxnSpPr/>
          <p:nvPr/>
        </p:nvCxnSpPr>
        <p:spPr>
          <a:xfrm>
            <a:off x="2188380" y="49758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742186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94948" y="2397948"/>
            <a:ext cx="7049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 batismo bíblico representa a morte para uma velha vida e o nascimento</a:t>
            </a:r>
          </a:p>
          <a:p>
            <a:pPr algn="ctr"/>
            <a:r>
              <a:rPr lang="pt-BR" sz="3200" b="1" i="0" u="none" strike="noStrike" baseline="0" dirty="0"/>
              <a:t>para uma nova vida em Cristo, por isso, ele é por imersão.</a:t>
            </a:r>
          </a:p>
        </p:txBody>
      </p:sp>
    </p:spTree>
    <p:extLst>
      <p:ext uri="{BB962C8B-B14F-4D97-AF65-F5344CB8AC3E}">
        <p14:creationId xmlns:p14="http://schemas.microsoft.com/office/powerpoint/2010/main" val="31095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32CBB9-1F0B-4931-98C1-B8D11E898117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aliança é fundamental para a salvação da família?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Atos 16:30-34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957065A-D1C4-40FA-8E3A-8B5060C03278}"/>
              </a:ext>
            </a:extLst>
          </p:cNvPr>
          <p:cNvCxnSpPr/>
          <p:nvPr/>
        </p:nvCxnSpPr>
        <p:spPr>
          <a:xfrm>
            <a:off x="2188396" y="34746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493F6188-6D04-4A8A-A6B8-5984B726ABC8}"/>
              </a:ext>
            </a:extLst>
          </p:cNvPr>
          <p:cNvCxnSpPr/>
          <p:nvPr/>
        </p:nvCxnSpPr>
        <p:spPr>
          <a:xfrm>
            <a:off x="2188380" y="38855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6DA2C933-4098-4C2C-8095-D313D0BDE7EF}"/>
              </a:ext>
            </a:extLst>
          </p:cNvPr>
          <p:cNvCxnSpPr/>
          <p:nvPr/>
        </p:nvCxnSpPr>
        <p:spPr>
          <a:xfrm>
            <a:off x="2188395" y="4337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DFE4694-176D-456D-BD1D-520D3057FC77}"/>
              </a:ext>
            </a:extLst>
          </p:cNvPr>
          <p:cNvCxnSpPr/>
          <p:nvPr/>
        </p:nvCxnSpPr>
        <p:spPr>
          <a:xfrm>
            <a:off x="2188380" y="47472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1276F733-AE5D-4639-A037-1705715D83F5}"/>
              </a:ext>
            </a:extLst>
          </p:cNvPr>
          <p:cNvCxnSpPr/>
          <p:nvPr/>
        </p:nvCxnSpPr>
        <p:spPr>
          <a:xfrm>
            <a:off x="2188394" y="52044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D5249F70-7934-479E-AB56-773DFB817ABE}"/>
              </a:ext>
            </a:extLst>
          </p:cNvPr>
          <p:cNvCxnSpPr/>
          <p:nvPr/>
        </p:nvCxnSpPr>
        <p:spPr>
          <a:xfrm>
            <a:off x="2188379" y="5614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4746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031076"/>
            <a:ext cx="95190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30-Então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levou-os para fora e perguntou: "Senhores, que devo fazer para ser salvo?”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31-Eles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responderam: "Creia no Senhor Jesus, e serão salvos, você e os de sua casa".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32E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pregaram a palavra de Deus, a ele e a todos os de sua casa.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33-Naquela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mesma hora da noite o carcereiro lavou as feridas deles; em seguida, ele e todos os seus foram batizados...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8855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aliança é fundamental para a salvação da família?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Atos 16:30-34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143495A-E636-4385-B961-0D636A4C4A8B}"/>
              </a:ext>
            </a:extLst>
          </p:cNvPr>
          <p:cNvCxnSpPr/>
          <p:nvPr/>
        </p:nvCxnSpPr>
        <p:spPr>
          <a:xfrm>
            <a:off x="2188395" y="43376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66DD236-3F89-40B7-8CEA-863F2AD44102}"/>
              </a:ext>
            </a:extLst>
          </p:cNvPr>
          <p:cNvCxnSpPr/>
          <p:nvPr/>
        </p:nvCxnSpPr>
        <p:spPr>
          <a:xfrm>
            <a:off x="2188380" y="47472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39B818B-0877-4B70-9BAF-13787C2A0282}"/>
              </a:ext>
            </a:extLst>
          </p:cNvPr>
          <p:cNvCxnSpPr/>
          <p:nvPr/>
        </p:nvCxnSpPr>
        <p:spPr>
          <a:xfrm>
            <a:off x="2188394" y="52044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F5A1A8A-D54B-421F-815E-F5F321686CE1}"/>
              </a:ext>
            </a:extLst>
          </p:cNvPr>
          <p:cNvCxnSpPr/>
          <p:nvPr/>
        </p:nvCxnSpPr>
        <p:spPr>
          <a:xfrm>
            <a:off x="2188379" y="561400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200736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783868" y="2239062"/>
            <a:ext cx="66242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Deus valoriza a família, já que Ele foi o Criador da mesma. Deus quer estabelecer uma aliança de salvação com toda a sua família</a:t>
            </a:r>
          </a:p>
          <a:p>
            <a:pPr algn="ctr"/>
            <a:r>
              <a:rPr lang="pt-BR" sz="3200" b="1" i="0" u="none" strike="noStrike" baseline="0" dirty="0"/>
              <a:t>(1 Timóteo 2:4).</a:t>
            </a:r>
          </a:p>
        </p:txBody>
      </p:sp>
    </p:spTree>
    <p:extLst>
      <p:ext uri="{BB962C8B-B14F-4D97-AF65-F5344CB8AC3E}">
        <p14:creationId xmlns:p14="http://schemas.microsoft.com/office/powerpoint/2010/main" val="2377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479603" y="2256326"/>
            <a:ext cx="6473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renovar a aliança feita com meu cônjuge. Desejo, pelo batismo, estabelecer uma aliança com Cristo.</a:t>
            </a: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38393" y="2274838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Um dos elementos mais importantes do casamento é o voto que os nubentes fazem, afirmando o desejo de</a:t>
            </a:r>
          </a:p>
          <a:p>
            <a:pPr algn="ctr"/>
            <a:r>
              <a:rPr lang="pt-BR" sz="3600" b="1" dirty="0"/>
              <a:t>permanecerem um ao lado do outro...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315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“São recíprocos os compromissos assumidos pela aliança espiritual que celebramos mediante o batismo. O homem, cumprindo sua parte numa obediência tributada de coração, tem o direito de orar: ‘Ó Senhor, ... manifeste-se hoje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que Tu és Deus em Israel.’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O fato de que fomos batizados em nome do Pai, do Filho e do Espírito Santo é uma garantia de que essas potências nos assistirão em todos os nossos apertos, quando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quer que os invoquemos”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Fé pela Qual eu Vivo, p. 145.</a:t>
            </a: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758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671718" y="2139940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...por toda a vida e diante de toda e qualquer situação, em amor, honra e respeito. Certamente é um passo muito importante, todavia, muitos têm perdido o valor destas palavras.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979926" y="2384940"/>
            <a:ext cx="5983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Jesus tinha um interesse especial no casamento. Seu primeiro milagre ocorreu em uma festa nupcial. É verdade que muitos casamentos precisam</a:t>
            </a:r>
          </a:p>
          <a:p>
            <a:pPr algn="ctr"/>
            <a:r>
              <a:rPr lang="pt-BR" sz="3200" b="1" i="0" u="none" strike="noStrike" baseline="0" dirty="0"/>
              <a:t>de um milagre.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74196B-C00A-4BDA-891B-54FD01518833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87416-9236-4FF5-B2DA-A546586E65B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10683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979926" y="2384940"/>
            <a:ext cx="59839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Mas se Cristo o fez no passado, Ele também pode transformar vidas. O que fazer para revitalizar o compromisso estabelecido</a:t>
            </a:r>
          </a:p>
          <a:p>
            <a:pPr algn="ctr"/>
            <a:r>
              <a:rPr lang="pt-BR" sz="3200" b="1" i="0" u="none" strike="noStrike" baseline="0" dirty="0"/>
              <a:t>no altar?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74196B-C00A-4BDA-891B-54FD01518833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87416-9236-4FF5-B2DA-A546586E65B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11638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11:8,11,12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8E70F8A3-FE35-48B8-9E48-CD33DE3733FA}"/>
              </a:ext>
            </a:extLst>
          </p:cNvPr>
          <p:cNvCxnSpPr/>
          <p:nvPr/>
        </p:nvCxnSpPr>
        <p:spPr>
          <a:xfrm>
            <a:off x="2102671" y="34872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874866A-696A-41EC-B144-DF174E543D08}"/>
              </a:ext>
            </a:extLst>
          </p:cNvPr>
          <p:cNvCxnSpPr/>
          <p:nvPr/>
        </p:nvCxnSpPr>
        <p:spPr>
          <a:xfrm>
            <a:off x="2102667" y="38844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3A2364-54B2-4284-8001-11D998A23476}"/>
              </a:ext>
            </a:extLst>
          </p:cNvPr>
          <p:cNvCxnSpPr/>
          <p:nvPr/>
        </p:nvCxnSpPr>
        <p:spPr>
          <a:xfrm>
            <a:off x="2131243" y="43063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7443813-F21A-4FE2-ADDE-897D2B889611}"/>
              </a:ext>
            </a:extLst>
          </p:cNvPr>
          <p:cNvCxnSpPr/>
          <p:nvPr/>
        </p:nvCxnSpPr>
        <p:spPr>
          <a:xfrm>
            <a:off x="2121714" y="47036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682E78C-6E76-42BB-827D-1ECD725779A2}"/>
              </a:ext>
            </a:extLst>
          </p:cNvPr>
          <p:cNvCxnSpPr/>
          <p:nvPr/>
        </p:nvCxnSpPr>
        <p:spPr>
          <a:xfrm>
            <a:off x="2131243" y="51445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02671" y="348722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02667" y="388448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50289" y="2991117"/>
            <a:ext cx="8980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8-Pois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homem não se originou da mulher, mas a mulher do homem;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11-No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Senhor, todavia, a mulher não é independente do homem nem o homem independente da mulher.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12-Pois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, assim como a mulher proveio do homem, também o homem nasce da mulher. Mas tudo provém de Deus.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1FF3A83-50AA-4A6B-AE32-D90A1F666B6A}"/>
              </a:ext>
            </a:extLst>
          </p:cNvPr>
          <p:cNvSpPr txBox="1"/>
          <p:nvPr/>
        </p:nvSpPr>
        <p:spPr>
          <a:xfrm>
            <a:off x="1985372" y="2033908"/>
            <a:ext cx="64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11:8,11,12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CF31B64-B6E5-42A4-8F92-8E31C5FD1F09}"/>
              </a:ext>
            </a:extLst>
          </p:cNvPr>
          <p:cNvCxnSpPr/>
          <p:nvPr/>
        </p:nvCxnSpPr>
        <p:spPr>
          <a:xfrm>
            <a:off x="2131243" y="43063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683CCAF-74DC-4FA2-83D7-6D446B7468DC}"/>
              </a:ext>
            </a:extLst>
          </p:cNvPr>
          <p:cNvCxnSpPr/>
          <p:nvPr/>
        </p:nvCxnSpPr>
        <p:spPr>
          <a:xfrm>
            <a:off x="2121714" y="470363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49ED71C-A024-4082-B7A5-1C4D9B482978}"/>
              </a:ext>
            </a:extLst>
          </p:cNvPr>
          <p:cNvCxnSpPr/>
          <p:nvPr/>
        </p:nvCxnSpPr>
        <p:spPr>
          <a:xfrm>
            <a:off x="2131243" y="51445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</TotalTime>
  <Words>1275</Words>
  <Application>Microsoft Office PowerPoint</Application>
  <PresentationFormat>Widescreen</PresentationFormat>
  <Paragraphs>123</Paragraphs>
  <Slides>42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89</cp:revision>
  <dcterms:created xsi:type="dcterms:W3CDTF">2020-09-28T19:13:50Z</dcterms:created>
  <dcterms:modified xsi:type="dcterms:W3CDTF">2020-12-09T18:26:09Z</dcterms:modified>
</cp:coreProperties>
</file>