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2" r:id="rId3"/>
    <p:sldId id="284" r:id="rId4"/>
    <p:sldId id="281" r:id="rId5"/>
    <p:sldId id="263" r:id="rId6"/>
    <p:sldId id="265" r:id="rId7"/>
    <p:sldId id="266" r:id="rId8"/>
    <p:sldId id="270" r:id="rId9"/>
    <p:sldId id="267" r:id="rId10"/>
    <p:sldId id="282" r:id="rId11"/>
    <p:sldId id="286" r:id="rId12"/>
    <p:sldId id="278" r:id="rId13"/>
    <p:sldId id="279" r:id="rId14"/>
    <p:sldId id="268" r:id="rId15"/>
    <p:sldId id="271" r:id="rId16"/>
    <p:sldId id="287" r:id="rId17"/>
    <p:sldId id="269" r:id="rId18"/>
    <p:sldId id="275" r:id="rId19"/>
    <p:sldId id="276" r:id="rId20"/>
    <p:sldId id="288" r:id="rId21"/>
    <p:sldId id="277" r:id="rId22"/>
    <p:sldId id="264" r:id="rId23"/>
    <p:sldId id="285" r:id="rId24"/>
  </p:sldIdLst>
  <p:sldSz cx="9144000" cy="6858000" type="screen4x3"/>
  <p:notesSz cx="9144000" cy="6858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Georgia" panose="02040502050405020303" pitchFamily="18" charset="0"/>
      <p:regular r:id="rId31"/>
      <p:bold r:id="rId32"/>
      <p:italic r:id="rId33"/>
      <p:boldItalic r:id="rId34"/>
    </p:embeddedFont>
    <p:embeddedFont>
      <p:font typeface="Impact" panose="020B0806030902050204" pitchFamily="34" charset="0"/>
      <p:regular r:id="rId35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FF6DA8"/>
    <a:srgbClr val="962671"/>
    <a:srgbClr val="CC3399"/>
    <a:srgbClr val="9603A1"/>
    <a:srgbClr val="D604E6"/>
    <a:srgbClr val="B55B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6" autoAdjust="0"/>
    <p:restoredTop sz="94695" autoAdjust="0"/>
  </p:normalViewPr>
  <p:slideViewPr>
    <p:cSldViewPr>
      <p:cViewPr varScale="1">
        <p:scale>
          <a:sx n="63" d="100"/>
          <a:sy n="63" d="100"/>
        </p:scale>
        <p:origin x="1392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47128ED-4A97-4B1D-A81D-884D230174D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9013" y="3268663"/>
            <a:ext cx="7167562" cy="3100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1EA773A3-95F2-4FFC-8121-DB237D03EC80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2859088" y="514350"/>
            <a:ext cx="3425825" cy="2568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84273666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4199646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00850" y="609600"/>
            <a:ext cx="2038350" cy="59436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974374" cy="59436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3587805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230519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77059399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43000" y="1981200"/>
            <a:ext cx="3777762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61439" y="1981200"/>
            <a:ext cx="3777762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82611067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64509127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18552243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547355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05793208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9456979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AC517F6-9A5F-46C3-B02B-B6E1FC921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" cy="6845300"/>
          </a:xfrm>
          <a:prstGeom prst="rect">
            <a:avLst/>
          </a:prstGeom>
          <a:gradFill rotWithShape="0">
            <a:gsLst>
              <a:gs pos="0">
                <a:srgbClr val="063DE8"/>
              </a:gs>
              <a:gs pos="100000">
                <a:srgbClr val="063DE8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5D93EF6-06D1-4E56-8946-3E9E53793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855663"/>
            <a:ext cx="8255000" cy="534987"/>
          </a:xfrm>
          <a:prstGeom prst="rect">
            <a:avLst/>
          </a:prstGeom>
          <a:gradFill rotWithShape="0">
            <a:gsLst>
              <a:gs pos="0">
                <a:srgbClr val="FC0128">
                  <a:gamma/>
                  <a:shade val="0"/>
                  <a:invGamma/>
                </a:srgbClr>
              </a:gs>
              <a:gs pos="100000">
                <a:srgbClr val="FC0128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0B5570A-E585-4D9E-8C15-75C4182587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490C4D3-3C4A-4A80-93EE-C11276C1C2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981200"/>
            <a:ext cx="7696200" cy="457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ransition/>
  <p:txStyles>
    <p:titleStyle>
      <a:lvl1pPr algn="l" defTabSz="762000" rtl="0" eaLnBrk="0" fontAlgn="base" hangingPunct="0">
        <a:spcBef>
          <a:spcPct val="0"/>
        </a:spcBef>
        <a:spcAft>
          <a:spcPct val="0"/>
        </a:spcAft>
        <a:defRPr sz="40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defTabSz="762000" rtl="0" eaLnBrk="0" fontAlgn="base" hangingPunct="0">
        <a:spcBef>
          <a:spcPct val="0"/>
        </a:spcBef>
        <a:spcAft>
          <a:spcPct val="0"/>
        </a:spcAft>
        <a:defRPr sz="40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2pPr>
      <a:lvl3pPr algn="l" defTabSz="762000" rtl="0" eaLnBrk="0" fontAlgn="base" hangingPunct="0">
        <a:spcBef>
          <a:spcPct val="0"/>
        </a:spcBef>
        <a:spcAft>
          <a:spcPct val="0"/>
        </a:spcAft>
        <a:defRPr sz="40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3pPr>
      <a:lvl4pPr algn="l" defTabSz="762000" rtl="0" eaLnBrk="0" fontAlgn="base" hangingPunct="0">
        <a:spcBef>
          <a:spcPct val="0"/>
        </a:spcBef>
        <a:spcAft>
          <a:spcPct val="0"/>
        </a:spcAft>
        <a:defRPr sz="40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4pPr>
      <a:lvl5pPr algn="l" defTabSz="762000" rtl="0" eaLnBrk="0" fontAlgn="base" hangingPunct="0">
        <a:spcBef>
          <a:spcPct val="0"/>
        </a:spcBef>
        <a:spcAft>
          <a:spcPct val="0"/>
        </a:spcAft>
        <a:defRPr sz="40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5pPr>
      <a:lvl6pPr marL="457200" algn="l" defTabSz="762000" rtl="0" eaLnBrk="0" fontAlgn="base" hangingPunct="0">
        <a:spcBef>
          <a:spcPct val="0"/>
        </a:spcBef>
        <a:spcAft>
          <a:spcPct val="0"/>
        </a:spcAft>
        <a:defRPr sz="40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6pPr>
      <a:lvl7pPr marL="914400" algn="l" defTabSz="762000" rtl="0" eaLnBrk="0" fontAlgn="base" hangingPunct="0">
        <a:spcBef>
          <a:spcPct val="0"/>
        </a:spcBef>
        <a:spcAft>
          <a:spcPct val="0"/>
        </a:spcAft>
        <a:defRPr sz="40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7pPr>
      <a:lvl8pPr marL="1371600" algn="l" defTabSz="762000" rtl="0" eaLnBrk="0" fontAlgn="base" hangingPunct="0">
        <a:spcBef>
          <a:spcPct val="0"/>
        </a:spcBef>
        <a:spcAft>
          <a:spcPct val="0"/>
        </a:spcAft>
        <a:defRPr sz="40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8pPr>
      <a:lvl9pPr marL="1828800" algn="l" defTabSz="762000" rtl="0" eaLnBrk="0" fontAlgn="base" hangingPunct="0">
        <a:spcBef>
          <a:spcPct val="0"/>
        </a:spcBef>
        <a:spcAft>
          <a:spcPct val="0"/>
        </a:spcAft>
        <a:defRPr sz="40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41ECCE7-BC19-476A-95B5-471C8DDB0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5">
            <a:extLst>
              <a:ext uri="{FF2B5EF4-FFF2-40B4-BE49-F238E27FC236}">
                <a16:creationId xmlns:a16="http://schemas.microsoft.com/office/drawing/2014/main" id="{4E1EAD3A-E245-48BB-9F9F-C4A5C824B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6165850"/>
            <a:ext cx="48244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8059201B-32BB-4569-A91E-D939C5DB21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4313" y="2714625"/>
            <a:ext cx="5857875" cy="2786063"/>
          </a:xfrm>
        </p:spPr>
        <p:txBody>
          <a:bodyPr/>
          <a:lstStyle/>
          <a:p>
            <a:pPr marL="358775" lvl="1" indent="-358775">
              <a:spcBef>
                <a:spcPts val="1200"/>
              </a:spcBef>
              <a:buFontTx/>
              <a:buNone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“Quando ouviram a voz do Senhor Deus, que andava no jardim pela </a:t>
            </a:r>
            <a:r>
              <a:rPr lang="pt-BR" altLang="pt-BR" sz="2600" b="1">
                <a:solidFill>
                  <a:srgbClr val="002060"/>
                </a:solidFill>
                <a:latin typeface="Calibri" panose="020F0502020204030204" pitchFamily="34" charset="0"/>
              </a:rPr>
              <a:t>viração do dia</a:t>
            </a: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, esconderam-se da presença do Senhor Deus, o homem e sua mulher, por entre as árvores do jardim.</a:t>
            </a:r>
          </a:p>
          <a:p>
            <a:pPr marL="358775" indent="-358775">
              <a:spcBef>
                <a:spcPts val="1200"/>
              </a:spcBef>
              <a:buFontTx/>
              <a:buNone/>
            </a:pPr>
            <a:r>
              <a:rPr lang="pt-BR" altLang="pt-BR" b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E chamou o Senhor Deus ao homem e lhe perguntou: Onde estás?”</a:t>
            </a:r>
          </a:p>
        </p:txBody>
      </p:sp>
      <p:pic>
        <p:nvPicPr>
          <p:cNvPr id="5" name="Imagem 4" descr="Ada-Eva-Pecado-21.jpg">
            <a:extLst>
              <a:ext uri="{FF2B5EF4-FFF2-40B4-BE49-F238E27FC236}">
                <a16:creationId xmlns:a16="http://schemas.microsoft.com/office/drawing/2014/main" id="{8A3B4B85-199C-4527-B5A8-869C7877AAE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2571744"/>
            <a:ext cx="2414793" cy="3353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A4C57D13-92A7-4812-8251-E469A5F60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714356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54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Pecado – Fuga da Presença </a:t>
            </a:r>
            <a:r>
              <a:rPr lang="pt-BR" sz="40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(Gen. 3:8,9)</a:t>
            </a:r>
            <a:endParaRPr lang="pt-BR" sz="48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2534" name="Text Box 6">
            <a:extLst>
              <a:ext uri="{FF2B5EF4-FFF2-40B4-BE49-F238E27FC236}">
                <a16:creationId xmlns:a16="http://schemas.microsoft.com/office/drawing/2014/main" id="{6835795E-0850-4190-B8B8-860470EB3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6165850"/>
            <a:ext cx="48244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0518029X2.jpg">
            <a:extLst>
              <a:ext uri="{FF2B5EF4-FFF2-40B4-BE49-F238E27FC236}">
                <a16:creationId xmlns:a16="http://schemas.microsoft.com/office/drawing/2014/main" id="{7FD27F44-AEB9-4F66-97D2-1E2770880B1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2857496"/>
            <a:ext cx="2571768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48AF81B8-5148-4FF1-B42A-CA32E5E9E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714356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54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Pecado – Fuga da Presença </a:t>
            </a:r>
            <a:r>
              <a:rPr lang="pt-BR" sz="40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(Gen. 3:8,9)</a:t>
            </a:r>
            <a:endParaRPr lang="pt-BR" sz="48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8249B80-F942-46EF-8C8C-3998EF847635}"/>
              </a:ext>
            </a:extLst>
          </p:cNvPr>
          <p:cNvSpPr/>
          <p:nvPr/>
        </p:nvSpPr>
        <p:spPr>
          <a:xfrm>
            <a:off x="214313" y="2643188"/>
            <a:ext cx="5357812" cy="2740025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358775" indent="-358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815975" indent="-358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273175" indent="-358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730375" indent="-358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187575" indent="-358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644775" indent="-358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altLang="pt-BR" b="1">
                <a:solidFill>
                  <a:srgbClr val="01186C"/>
                </a:solidFill>
                <a:latin typeface="Calibri" panose="020F0502020204030204" pitchFamily="34" charset="0"/>
              </a:rPr>
              <a:t>Filhos fogem quando erram</a:t>
            </a:r>
          </a:p>
          <a:p>
            <a:pPr lvl="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altLang="pt-BR" b="1">
                <a:solidFill>
                  <a:srgbClr val="01186C"/>
                </a:solidFill>
                <a:latin typeface="Calibri" panose="020F0502020204030204" pitchFamily="34" charset="0"/>
              </a:rPr>
              <a:t>Deus toma a iniciativa  (3:8)</a:t>
            </a:r>
          </a:p>
          <a:p>
            <a:pPr lvl="4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altLang="pt-BR" b="1">
                <a:solidFill>
                  <a:srgbClr val="01186C"/>
                </a:solidFill>
                <a:latin typeface="Calibri" panose="020F0502020204030204" pitchFamily="34" charset="0"/>
              </a:rPr>
              <a:t>Isto é a GRAÇA – Pais da Graça...</a:t>
            </a:r>
          </a:p>
          <a:p>
            <a:pPr lvl="4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altLang="pt-BR" b="1">
                <a:solidFill>
                  <a:srgbClr val="01186C"/>
                </a:solidFill>
                <a:latin typeface="Calibri" panose="020F0502020204030204" pitchFamily="34" charset="0"/>
              </a:rPr>
              <a:t>Deus os procurava na “viração do dia”- duas vezes ao dia, todos os dias!</a:t>
            </a:r>
          </a:p>
        </p:txBody>
      </p:sp>
      <p:sp>
        <p:nvSpPr>
          <p:cNvPr id="23558" name="Text Box 6">
            <a:extLst>
              <a:ext uri="{FF2B5EF4-FFF2-40B4-BE49-F238E27FC236}">
                <a16:creationId xmlns:a16="http://schemas.microsoft.com/office/drawing/2014/main" id="{FD1E879F-8850-404C-80F7-2F91C70DC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6165850"/>
            <a:ext cx="48244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AREX50.jpg">
            <a:extLst>
              <a:ext uri="{FF2B5EF4-FFF2-40B4-BE49-F238E27FC236}">
                <a16:creationId xmlns:a16="http://schemas.microsoft.com/office/drawing/2014/main" id="{1D8F2197-6EBB-47E1-A7E4-0AA4217CCC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375" b="8593"/>
          <a:stretch>
            <a:fillRect/>
          </a:stretch>
        </p:blipFill>
        <p:spPr>
          <a:xfrm>
            <a:off x="3214678" y="4767512"/>
            <a:ext cx="2743216" cy="18047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9104F60A-EC14-4DF9-8D98-4BA367F1B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2214563"/>
            <a:ext cx="8358188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58775" lvl="2" indent="-358775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pt-BR" dirty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Deus sempre toma a iniciativa  (3:8)</a:t>
            </a:r>
          </a:p>
          <a:p>
            <a:pPr marL="815975" lvl="4" indent="-358775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pt-BR" dirty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Mas a resposta é do homem (3:9, 10)</a:t>
            </a:r>
          </a:p>
          <a:p>
            <a:pPr marL="815975" lvl="5" indent="-358775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pt-BR" dirty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Ele não força a Presença</a:t>
            </a:r>
          </a:p>
          <a:p>
            <a:pPr marL="815975" lvl="5" indent="-358775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pt-BR" dirty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Na “viração do dia”, cada família decide se aceita ou não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63598BB-0AEF-46EC-BFAC-9E2B9A03F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714356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54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Pecado – Fuga da Presença </a:t>
            </a:r>
            <a:r>
              <a:rPr lang="pt-BR" sz="40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(Gen. 3:8,9)</a:t>
            </a:r>
            <a:endParaRPr lang="pt-BR" sz="48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culto familiar 2.JPG">
            <a:extLst>
              <a:ext uri="{FF2B5EF4-FFF2-40B4-BE49-F238E27FC236}">
                <a16:creationId xmlns:a16="http://schemas.microsoft.com/office/drawing/2014/main" id="{0A336BCA-C640-4721-B677-2CE495060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050" y="2071678"/>
            <a:ext cx="3517900" cy="2324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DED1C723-ECCF-484A-B32D-58A786A31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714356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54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O Culto Familiar</a:t>
            </a:r>
            <a:endParaRPr lang="pt-BR" sz="48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B6B82D3-F4D3-44B5-A9BF-8C2C6C436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4857750"/>
            <a:ext cx="8001000" cy="1092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2" algn="ctr"/>
            <a:r>
              <a:rPr lang="pt-BR" altLang="pt-BR" sz="3200" b="1">
                <a:solidFill>
                  <a:srgbClr val="01186C"/>
                </a:solidFill>
                <a:latin typeface="Calibri" panose="020F0502020204030204" pitchFamily="34" charset="0"/>
              </a:rPr>
              <a:t>Todas as gerações de Filhos de Deus, em todas as épocas</a:t>
            </a:r>
          </a:p>
        </p:txBody>
      </p:sp>
      <p:sp>
        <p:nvSpPr>
          <p:cNvPr id="25606" name="Text Box 6">
            <a:extLst>
              <a:ext uri="{FF2B5EF4-FFF2-40B4-BE49-F238E27FC236}">
                <a16:creationId xmlns:a16="http://schemas.microsoft.com/office/drawing/2014/main" id="{C4EC0A3A-EDEC-4E1A-9585-D08E19935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6165850"/>
            <a:ext cx="48244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52BB1F2A-5B42-43C6-B82D-F44A9B552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714356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54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O Culto Familiar</a:t>
            </a:r>
            <a:endParaRPr lang="pt-BR" sz="48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4CB7381-FD90-4410-9E45-C9C1A11677D0}"/>
              </a:ext>
            </a:extLst>
          </p:cNvPr>
          <p:cNvSpPr/>
          <p:nvPr/>
        </p:nvSpPr>
        <p:spPr>
          <a:xfrm>
            <a:off x="214313" y="1928813"/>
            <a:ext cx="8643937" cy="23701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>
              <a:defRPr/>
            </a:pPr>
            <a:r>
              <a:rPr lang="pt-BR" sz="2800" b="1" dirty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Abraão convocava a família para o Culto Familiar</a:t>
            </a:r>
          </a:p>
          <a:p>
            <a:pPr marL="358775" lvl="4" indent="273050">
              <a:buFont typeface="Arial" pitchFamily="34" charset="0"/>
              <a:buChar char="•"/>
              <a:defRPr/>
            </a:pPr>
            <a:r>
              <a:rPr lang="pt-BR" dirty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Onde quer que estivesse.</a:t>
            </a:r>
          </a:p>
          <a:p>
            <a:pPr marL="358775" lvl="4" indent="273050">
              <a:buFont typeface="Arial" pitchFamily="34" charset="0"/>
              <a:buChar char="•"/>
              <a:defRPr/>
            </a:pPr>
            <a:r>
              <a:rPr lang="pt-BR" dirty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Alguém precisa ter a iniciativa.</a:t>
            </a:r>
          </a:p>
          <a:p>
            <a:pPr marL="358775" lvl="4" indent="273050">
              <a:buFont typeface="Arial" pitchFamily="34" charset="0"/>
              <a:buChar char="•"/>
              <a:defRPr/>
            </a:pPr>
            <a:r>
              <a:rPr lang="pt-BR" dirty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É iniciativa do pai – o sacerdote.</a:t>
            </a:r>
          </a:p>
          <a:p>
            <a:pPr marL="358775" lvl="4" indent="273050">
              <a:buFont typeface="Arial" pitchFamily="34" charset="0"/>
              <a:buChar char="•"/>
              <a:defRPr/>
            </a:pPr>
            <a:r>
              <a:rPr lang="pt-BR" dirty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Deve ter o apoio da mãe – a sacerdotisa.</a:t>
            </a:r>
          </a:p>
          <a:p>
            <a:pPr marL="358775" lvl="4" indent="273050">
              <a:buFont typeface="Arial" pitchFamily="34" charset="0"/>
              <a:buChar char="•"/>
              <a:defRPr/>
            </a:pPr>
            <a:r>
              <a:rPr lang="pt-BR" dirty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Mãe lidera na ausência do pai (ausência física ou moral).</a:t>
            </a:r>
          </a:p>
        </p:txBody>
      </p:sp>
      <p:pic>
        <p:nvPicPr>
          <p:cNvPr id="8" name="Imagem 7" descr="Altares-04.jpg">
            <a:extLst>
              <a:ext uri="{FF2B5EF4-FFF2-40B4-BE49-F238E27FC236}">
                <a16:creationId xmlns:a16="http://schemas.microsoft.com/office/drawing/2014/main" id="{4654575A-9413-4FBF-B83A-B02E9540D0A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70" y="4679189"/>
            <a:ext cx="2428860" cy="1821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B4972086-7084-407B-AA59-7821F5AAA2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625" y="2000250"/>
            <a:ext cx="7143750" cy="2500313"/>
          </a:xfrm>
        </p:spPr>
        <p:txBody>
          <a:bodyPr/>
          <a:lstStyle/>
          <a:p>
            <a:pPr marL="358775" lvl="2" indent="-358775">
              <a:spcBef>
                <a:spcPts val="1200"/>
              </a:spcBef>
            </a:pPr>
            <a:r>
              <a:rPr lang="pt-BR" altLang="pt-BR" b="1">
                <a:solidFill>
                  <a:srgbClr val="01186C"/>
                </a:solidFill>
                <a:latin typeface="Calibri" panose="020F0502020204030204" pitchFamily="34" charset="0"/>
              </a:rPr>
              <a:t>Noé – logo após saída da arca</a:t>
            </a:r>
          </a:p>
          <a:p>
            <a:pPr marL="358775" lvl="2" indent="-358775">
              <a:spcBef>
                <a:spcPts val="1200"/>
              </a:spcBef>
            </a:pPr>
            <a:r>
              <a:rPr lang="pt-BR" altLang="pt-BR" b="1">
                <a:solidFill>
                  <a:srgbClr val="01186C"/>
                </a:solidFill>
                <a:latin typeface="Calibri" panose="020F0502020204030204" pitchFamily="34" charset="0"/>
              </a:rPr>
              <a:t>Primeira coisa (Mat. 6:33)</a:t>
            </a:r>
          </a:p>
          <a:p>
            <a:pPr marL="358775" lvl="2" indent="-358775">
              <a:spcBef>
                <a:spcPts val="1200"/>
              </a:spcBef>
            </a:pPr>
            <a:r>
              <a:rPr lang="pt-BR" altLang="pt-BR" b="1">
                <a:solidFill>
                  <a:srgbClr val="01186C"/>
                </a:solidFill>
                <a:latin typeface="Calibri" panose="020F0502020204030204" pitchFamily="34" charset="0"/>
              </a:rPr>
              <a:t>Começo e fim do dia – determinam o rumo da vida</a:t>
            </a:r>
          </a:p>
          <a:p>
            <a:pPr marL="0" lvl="3" indent="0">
              <a:spcBef>
                <a:spcPts val="1200"/>
              </a:spcBef>
              <a:buFontTx/>
              <a:buNone/>
            </a:pPr>
            <a:r>
              <a:rPr lang="pt-BR" altLang="pt-BR" b="1">
                <a:solidFill>
                  <a:srgbClr val="01186C"/>
                </a:solidFill>
                <a:latin typeface="Calibri" panose="020F0502020204030204" pitchFamily="34" charset="0"/>
              </a:rPr>
              <a:t>	Para cima (Céu)</a:t>
            </a:r>
          </a:p>
          <a:p>
            <a:pPr marL="0" lvl="3" indent="0">
              <a:spcBef>
                <a:spcPts val="1200"/>
              </a:spcBef>
              <a:buFontTx/>
              <a:buNone/>
            </a:pPr>
            <a:r>
              <a:rPr lang="pt-BR" altLang="pt-BR" b="1">
                <a:solidFill>
                  <a:srgbClr val="01186C"/>
                </a:solidFill>
                <a:latin typeface="Calibri" panose="020F0502020204030204" pitchFamily="34" charset="0"/>
              </a:rPr>
              <a:t>	Para baixo (Terra).</a:t>
            </a:r>
          </a:p>
        </p:txBody>
      </p:sp>
      <p:pic>
        <p:nvPicPr>
          <p:cNvPr id="4" name="Imagem 3" descr="Pos-Diluvio-010.jpg">
            <a:extLst>
              <a:ext uri="{FF2B5EF4-FFF2-40B4-BE49-F238E27FC236}">
                <a16:creationId xmlns:a16="http://schemas.microsoft.com/office/drawing/2014/main" id="{AA41C69A-28E1-4754-A999-F22D3EDBD7C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30208"/>
          <a:stretch>
            <a:fillRect/>
          </a:stretch>
        </p:blipFill>
        <p:spPr>
          <a:xfrm>
            <a:off x="3571868" y="4328054"/>
            <a:ext cx="2356632" cy="21936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7368D616-6426-4B58-AB25-7601C5C9F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714356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54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O Culto Familiar</a:t>
            </a:r>
            <a:endParaRPr lang="pt-BR" sz="48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A223529-EE62-4C6E-A040-71A6B3A3F0C2}"/>
              </a:ext>
            </a:extLst>
          </p:cNvPr>
          <p:cNvSpPr/>
          <p:nvPr/>
        </p:nvSpPr>
        <p:spPr>
          <a:xfrm>
            <a:off x="500063" y="2170113"/>
            <a:ext cx="7143750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>
              <a:spcBef>
                <a:spcPts val="1200"/>
              </a:spcBef>
              <a:defRPr/>
            </a:pPr>
            <a:r>
              <a:rPr lang="pt-BR" sz="2800" b="1" dirty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É uma ação determinante no Grande Conflito</a:t>
            </a:r>
          </a:p>
          <a:p>
            <a:pPr marL="271463" lvl="3" indent="-271463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pt-BR" dirty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Anjos bons e maus comprovam de que lado estamos.</a:t>
            </a:r>
          </a:p>
          <a:p>
            <a:pPr marL="271463" lvl="3" indent="-271463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pt-BR" dirty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Renovação do Pacto.</a:t>
            </a:r>
          </a:p>
          <a:p>
            <a:pPr marL="271463" lvl="3" indent="-271463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pt-BR" dirty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Santos anjos são convidados para a casa.</a:t>
            </a:r>
          </a:p>
          <a:p>
            <a:pPr marL="271463" lvl="3" indent="-271463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pt-BR" dirty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Sua presença altera o ambiente da casa.</a:t>
            </a:r>
          </a:p>
          <a:p>
            <a:pPr marL="271463" lvl="3" indent="-271463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pt-BR" dirty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Filhos saem protegidos.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893BC5-F832-4ED3-9E58-C74F42A92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714356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54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O Culto Familiar</a:t>
            </a:r>
            <a:endParaRPr lang="pt-BR" sz="48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Imagem 4" descr="anjo (1).jpg">
            <a:extLst>
              <a:ext uri="{FF2B5EF4-FFF2-40B4-BE49-F238E27FC236}">
                <a16:creationId xmlns:a16="http://schemas.microsoft.com/office/drawing/2014/main" id="{9AE3B9FB-CFF0-4514-924F-5B5CA364EEE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892" y="3571876"/>
            <a:ext cx="1887119" cy="29214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8678" name="Text Box 6">
            <a:extLst>
              <a:ext uri="{FF2B5EF4-FFF2-40B4-BE49-F238E27FC236}">
                <a16:creationId xmlns:a16="http://schemas.microsoft.com/office/drawing/2014/main" id="{D2D21E99-6AFD-49D1-8173-ABDE69597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6165850"/>
            <a:ext cx="48244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358E9E3-D835-43AC-8A98-8A1A0FA569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8300" y="2625725"/>
            <a:ext cx="5572125" cy="2747963"/>
          </a:xfrm>
        </p:spPr>
        <p:txBody>
          <a:bodyPr/>
          <a:lstStyle/>
          <a:p>
            <a:pPr marL="358775" lvl="2" indent="-358775">
              <a:spcBef>
                <a:spcPts val="1200"/>
              </a:spcBef>
            </a:pPr>
            <a:r>
              <a:rPr lang="pt-BR" altLang="pt-BR" b="1">
                <a:solidFill>
                  <a:srgbClr val="01186C"/>
                </a:solidFill>
                <a:latin typeface="Calibri" panose="020F0502020204030204" pitchFamily="34" charset="0"/>
              </a:rPr>
              <a:t>Revela para os filhos de que lado estamos.</a:t>
            </a:r>
          </a:p>
          <a:p>
            <a:pPr marL="358775" lvl="2" indent="-358775">
              <a:spcBef>
                <a:spcPts val="1200"/>
              </a:spcBef>
            </a:pPr>
            <a:r>
              <a:rPr lang="pt-BR" altLang="pt-BR" b="1">
                <a:solidFill>
                  <a:srgbClr val="01186C"/>
                </a:solidFill>
                <a:latin typeface="Calibri" panose="020F0502020204030204" pitchFamily="34" charset="0"/>
              </a:rPr>
              <a:t>Produz unidade de propósito entre a família.</a:t>
            </a:r>
          </a:p>
          <a:p>
            <a:pPr marL="358775" lvl="2" indent="-358775">
              <a:spcBef>
                <a:spcPts val="1200"/>
              </a:spcBef>
            </a:pPr>
            <a:r>
              <a:rPr lang="pt-BR" altLang="pt-BR" b="1">
                <a:solidFill>
                  <a:srgbClr val="01186C"/>
                </a:solidFill>
                <a:latin typeface="Calibri" panose="020F0502020204030204" pitchFamily="34" charset="0"/>
              </a:rPr>
              <a:t>Proporciona contato e intimidade – com Deus e com a família.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90B1A6-AB91-4783-B7ED-BF7C5089B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714356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54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O Culto Familiar</a:t>
            </a:r>
            <a:endParaRPr lang="pt-BR" sz="48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Imagem 4" descr="40.bmp">
            <a:extLst>
              <a:ext uri="{FF2B5EF4-FFF2-40B4-BE49-F238E27FC236}">
                <a16:creationId xmlns:a16="http://schemas.microsoft.com/office/drawing/2014/main" id="{FD5DC1D1-EF5F-43C5-A0BB-71E351F463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416"/>
          <a:stretch>
            <a:fillRect/>
          </a:stretch>
        </p:blipFill>
        <p:spPr>
          <a:xfrm>
            <a:off x="6357950" y="2928934"/>
            <a:ext cx="2297841" cy="2150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9702" name="Text Box 6">
            <a:extLst>
              <a:ext uri="{FF2B5EF4-FFF2-40B4-BE49-F238E27FC236}">
                <a16:creationId xmlns:a16="http://schemas.microsoft.com/office/drawing/2014/main" id="{EE1E6B56-2776-480C-BA61-DC5522C6C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6165850"/>
            <a:ext cx="48244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A46CC04-90E7-4BB6-99BA-6FF323B89B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285750" y="2286000"/>
            <a:ext cx="6357938" cy="2143125"/>
          </a:xfrm>
        </p:spPr>
        <p:txBody>
          <a:bodyPr/>
          <a:lstStyle/>
          <a:p>
            <a:pPr lvl="2">
              <a:defRPr/>
            </a:pPr>
            <a:r>
              <a:rPr lang="pt-BR" sz="2800" dirty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Um pequeno sábado: </a:t>
            </a:r>
          </a:p>
          <a:p>
            <a:pPr lvl="3">
              <a:defRPr/>
            </a:pPr>
            <a:r>
              <a:rPr lang="pt-BR" sz="2400" b="1" dirty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tudo</a:t>
            </a:r>
            <a:r>
              <a:rPr lang="pt-BR" sz="2400" dirty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 deve parar.</a:t>
            </a:r>
          </a:p>
          <a:p>
            <a:pPr lvl="3">
              <a:defRPr/>
            </a:pPr>
            <a:r>
              <a:rPr lang="pt-BR" sz="2400" b="1" dirty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todos</a:t>
            </a:r>
            <a:r>
              <a:rPr lang="pt-BR" sz="2400" dirty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 devem parar.</a:t>
            </a:r>
          </a:p>
          <a:p>
            <a:pPr lvl="2">
              <a:defRPr/>
            </a:pPr>
            <a:r>
              <a:rPr lang="pt-BR" sz="2800" dirty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Muito curto (máximo 10 minutos).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3FFD912-6F1A-48E9-BE3C-78569B47A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714356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54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O Culto Familiar</a:t>
            </a:r>
            <a:endParaRPr lang="pt-BR" sz="48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4" name="Imagem 3" descr="A3BEF9.jpg">
            <a:extLst>
              <a:ext uri="{FF2B5EF4-FFF2-40B4-BE49-F238E27FC236}">
                <a16:creationId xmlns:a16="http://schemas.microsoft.com/office/drawing/2014/main" id="{0BB1D37D-6FAE-4D3E-8203-7566592D2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2857496"/>
            <a:ext cx="2169466" cy="30480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0726" name="Text Box 6">
            <a:extLst>
              <a:ext uri="{FF2B5EF4-FFF2-40B4-BE49-F238E27FC236}">
                <a16:creationId xmlns:a16="http://schemas.microsoft.com/office/drawing/2014/main" id="{12F2975C-F702-471E-A443-AC5C0491B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6165850"/>
            <a:ext cx="48244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4217F4C-549E-4994-8AB1-B76B7F9A7B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4350" y="2428875"/>
            <a:ext cx="5857875" cy="1785938"/>
          </a:xfrm>
        </p:spPr>
        <p:txBody>
          <a:bodyPr/>
          <a:lstStyle/>
          <a:p>
            <a:pPr marL="358775" lvl="2" indent="-358775"/>
            <a:r>
              <a:rPr lang="pt-BR" altLang="pt-BR" sz="2800" b="1">
                <a:solidFill>
                  <a:srgbClr val="01186C"/>
                </a:solidFill>
                <a:latin typeface="Calibri" panose="020F0502020204030204" pitchFamily="34" charset="0"/>
              </a:rPr>
              <a:t>Necessidade de regra e propósito</a:t>
            </a:r>
          </a:p>
          <a:p>
            <a:pPr marL="358775" lvl="2" indent="-358775"/>
            <a:r>
              <a:rPr lang="pt-BR" altLang="pt-BR" sz="2800" b="1">
                <a:solidFill>
                  <a:srgbClr val="01186C"/>
                </a:solidFill>
                <a:latin typeface="Calibri" panose="020F0502020204030204" pitchFamily="34" charset="0"/>
              </a:rPr>
              <a:t>Reverência: respeito pela Presença</a:t>
            </a:r>
          </a:p>
          <a:p>
            <a:pPr marL="358775" lvl="2" indent="-358775"/>
            <a:r>
              <a:rPr lang="pt-BR" altLang="pt-BR" sz="2800" b="1">
                <a:solidFill>
                  <a:srgbClr val="01186C"/>
                </a:solidFill>
                <a:latin typeface="Calibri" panose="020F0502020204030204" pitchFamily="34" charset="0"/>
              </a:rPr>
              <a:t>Como fazer?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645EC38-0D66-4B19-BEC4-A2B0170BD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714356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54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O Culto Familiar</a:t>
            </a:r>
            <a:endParaRPr lang="pt-BR" sz="48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7" name="Imagem 6" descr="116.bmp">
            <a:extLst>
              <a:ext uri="{FF2B5EF4-FFF2-40B4-BE49-F238E27FC236}">
                <a16:creationId xmlns:a16="http://schemas.microsoft.com/office/drawing/2014/main" id="{10E41A66-EA59-4726-80BE-40F69DC68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3786190"/>
            <a:ext cx="3309934" cy="22093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1750" name="Text Box 6">
            <a:extLst>
              <a:ext uri="{FF2B5EF4-FFF2-40B4-BE49-F238E27FC236}">
                <a16:creationId xmlns:a16="http://schemas.microsoft.com/office/drawing/2014/main" id="{22ECA7AE-B6E1-4275-A9E5-11AEE98D3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6165850"/>
            <a:ext cx="48244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60FEF19E-C973-480B-A03E-BDE4C9BFD3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7188" y="2420938"/>
            <a:ext cx="5715000" cy="324008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pt-BR" altLang="pt-BR" sz="3200">
                <a:solidFill>
                  <a:srgbClr val="01186C"/>
                </a:solidFill>
                <a:effectLst/>
              </a:rPr>
              <a:t>“Então formou o Senhor Deus ao homem do pó da terra, e lhe soprou nas narinas o fôlego de vida, e o homem passou a ser alma vivente.” Gen. 2:7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23850E2-3B7B-4BD8-9FFD-CC3D68CE8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500042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60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Criado Pela Presença</a:t>
            </a:r>
            <a:endParaRPr lang="pt-BR" sz="72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6" name="Imagem 5" descr="Creacion-09.JPG">
            <a:extLst>
              <a:ext uri="{FF2B5EF4-FFF2-40B4-BE49-F238E27FC236}">
                <a16:creationId xmlns:a16="http://schemas.microsoft.com/office/drawing/2014/main" id="{A14C7014-F12B-4F53-BC15-064534596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429388" y="2786058"/>
            <a:ext cx="2234009" cy="32146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342" name="Text Box 6">
            <a:extLst>
              <a:ext uri="{FF2B5EF4-FFF2-40B4-BE49-F238E27FC236}">
                <a16:creationId xmlns:a16="http://schemas.microsoft.com/office/drawing/2014/main" id="{E84D68D3-A293-48B9-B541-C23D551CE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6165850"/>
            <a:ext cx="48244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D81FAE47-80EB-4A88-A139-4B76A9C61E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214313" y="2286000"/>
            <a:ext cx="5857876" cy="1785938"/>
          </a:xfrm>
        </p:spPr>
        <p:txBody>
          <a:bodyPr/>
          <a:lstStyle/>
          <a:p>
            <a:pPr lvl="2">
              <a:defRPr/>
            </a:pPr>
            <a:r>
              <a:rPr lang="pt-BR" sz="2800" b="1" dirty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Como fazer? </a:t>
            </a:r>
          </a:p>
          <a:p>
            <a:pPr lvl="3">
              <a:defRPr/>
            </a:pPr>
            <a:r>
              <a:rPr lang="pt-BR" sz="2400" dirty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Antes de tudo (Mat. 6:33)</a:t>
            </a:r>
          </a:p>
          <a:p>
            <a:pPr lvl="3">
              <a:defRPr/>
            </a:pPr>
            <a:r>
              <a:rPr lang="pt-BR" sz="2400" dirty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Toda a família</a:t>
            </a:r>
          </a:p>
          <a:p>
            <a:pPr lvl="3">
              <a:defRPr/>
            </a:pPr>
            <a:r>
              <a:rPr lang="pt-BR" sz="2400" dirty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Um lugar apropriado</a:t>
            </a:r>
          </a:p>
          <a:p>
            <a:pPr lvl="3">
              <a:defRPr/>
            </a:pPr>
            <a:r>
              <a:rPr lang="pt-BR" sz="2400" dirty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Cantar, orar e ler a Bíblia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DACC3F1-ED35-47C0-844E-E3B05178C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714356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54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O Culto Familiar</a:t>
            </a:r>
            <a:endParaRPr lang="pt-BR" sz="48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6" name="Imagem 5" descr="AREX59.jpg">
            <a:extLst>
              <a:ext uri="{FF2B5EF4-FFF2-40B4-BE49-F238E27FC236}">
                <a16:creationId xmlns:a16="http://schemas.microsoft.com/office/drawing/2014/main" id="{5C6D650A-C0D4-4CBA-BB43-89FA45AD86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698"/>
          <a:stretch>
            <a:fillRect/>
          </a:stretch>
        </p:blipFill>
        <p:spPr>
          <a:xfrm>
            <a:off x="5786446" y="3000372"/>
            <a:ext cx="2253029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2774" name="Text Box 6">
            <a:extLst>
              <a:ext uri="{FF2B5EF4-FFF2-40B4-BE49-F238E27FC236}">
                <a16:creationId xmlns:a16="http://schemas.microsoft.com/office/drawing/2014/main" id="{00205DB9-81B5-4AE3-A4BB-6FF8A0D59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6165850"/>
            <a:ext cx="48244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0667B56-6842-4EEC-BD7D-56FBA27EAB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625" y="1857375"/>
            <a:ext cx="8215313" cy="2286000"/>
          </a:xfrm>
        </p:spPr>
        <p:txBody>
          <a:bodyPr/>
          <a:lstStyle/>
          <a:p>
            <a:pPr marL="0" lvl="3" indent="0" algn="ctr">
              <a:buFontTx/>
              <a:buNone/>
            </a:pPr>
            <a:r>
              <a:rPr lang="pt-BR" altLang="pt-BR" sz="2800" b="1">
                <a:solidFill>
                  <a:srgbClr val="002060"/>
                </a:solidFill>
                <a:latin typeface="Calibri" panose="020F0502020204030204" pitchFamily="34" charset="0"/>
              </a:rPr>
              <a:t>Quem lidera?</a:t>
            </a:r>
          </a:p>
          <a:p>
            <a:pPr marL="0" lvl="4" indent="0" algn="ctr">
              <a:buFontTx/>
              <a:buNone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“Que o pai, como sacerdote da casa, deponha sobre o altar de Deus o sacrifício da manhã e da tarde, enquanto a esposa e filhos se unem em oração e louvor. Em uma casa tal, Jesus gostará de demorar.” OC, 519. </a:t>
            </a:r>
          </a:p>
        </p:txBody>
      </p:sp>
      <p:pic>
        <p:nvPicPr>
          <p:cNvPr id="5" name="Imagem 4" descr="Estudio-Gente-22.jpg">
            <a:extLst>
              <a:ext uri="{FF2B5EF4-FFF2-40B4-BE49-F238E27FC236}">
                <a16:creationId xmlns:a16="http://schemas.microsoft.com/office/drawing/2014/main" id="{611AF8A0-C7E1-4E0A-B40A-4982A19983E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5013" y="4286256"/>
            <a:ext cx="3053973" cy="21606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740026-05B8-4AEE-A232-478E98003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714356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54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O Culto Familiar</a:t>
            </a:r>
            <a:endParaRPr lang="pt-BR" sz="48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CF7A8B89-FB6E-4945-89E0-3493535463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2875" y="3284538"/>
            <a:ext cx="8858250" cy="2808287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pt-BR" altLang="pt-BR" sz="280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Oração de Moisés</a:t>
            </a:r>
            <a:r>
              <a:rPr lang="pt-BR" altLang="pt-BR" sz="2800" b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pt-BR" altLang="pt-BR" sz="2000" b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(Gen. 33:15, 16)</a:t>
            </a:r>
          </a:p>
          <a:p>
            <a:pPr marL="0" indent="0" algn="ctr">
              <a:buFontTx/>
              <a:buNone/>
            </a:pPr>
            <a:r>
              <a:rPr lang="pt-BR" altLang="pt-BR" sz="2800" b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“Se a tua presença não vai comigo, não nos faças subir deste lugar. Pois como se há de saber que achamos graça aos teus olhos, eu e o teu povo? Não é porventura, em andares conosco, de maneira que somos separados, eu e o teu povo, de todos os povos da terra?”</a:t>
            </a:r>
          </a:p>
        </p:txBody>
      </p:sp>
      <p:pic>
        <p:nvPicPr>
          <p:cNvPr id="6" name="Imagem 5" descr="bom pastor (14).jpg">
            <a:extLst>
              <a:ext uri="{FF2B5EF4-FFF2-40B4-BE49-F238E27FC236}">
                <a16:creationId xmlns:a16="http://schemas.microsoft.com/office/drawing/2014/main" id="{7E349783-FCF1-4E1E-83DB-E4F8128E02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6551" y="571480"/>
            <a:ext cx="3095647" cy="23217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4821" name="Text Box 5">
            <a:extLst>
              <a:ext uri="{FF2B5EF4-FFF2-40B4-BE49-F238E27FC236}">
                <a16:creationId xmlns:a16="http://schemas.microsoft.com/office/drawing/2014/main" id="{7574A18E-4CF2-4639-BBF1-D6FF3D6B4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6165850"/>
            <a:ext cx="48244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0E3025E-0CF8-4AE9-A576-CF31ADCAD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1831B4E9-75CA-4036-B00D-0C84AFE48B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7188" y="2857500"/>
            <a:ext cx="8429625" cy="3019425"/>
          </a:xfrm>
        </p:spPr>
        <p:txBody>
          <a:bodyPr/>
          <a:lstStyle/>
          <a:p>
            <a:pPr marL="271463" lvl="2" indent="-271463"/>
            <a:r>
              <a:rPr lang="pt-BR" altLang="pt-BR" b="1">
                <a:solidFill>
                  <a:srgbClr val="01186C"/>
                </a:solidFill>
                <a:latin typeface="Calibri" panose="020F0502020204030204" pitchFamily="34" charset="0"/>
              </a:rPr>
              <a:t>Não por procuração!</a:t>
            </a:r>
          </a:p>
          <a:p>
            <a:pPr marL="271463" lvl="2" indent="-271463"/>
            <a:r>
              <a:rPr lang="pt-BR" altLang="pt-BR" b="1">
                <a:solidFill>
                  <a:srgbClr val="01186C"/>
                </a:solidFill>
                <a:latin typeface="Calibri" panose="020F0502020204030204" pitchFamily="34" charset="0"/>
              </a:rPr>
              <a:t>Não por ordem! </a:t>
            </a:r>
          </a:p>
          <a:p>
            <a:pPr marL="271463" lvl="2" indent="-271463"/>
            <a:r>
              <a:rPr lang="pt-BR" altLang="pt-BR" b="1">
                <a:solidFill>
                  <a:srgbClr val="01186C"/>
                </a:solidFill>
                <a:latin typeface="Calibri" panose="020F0502020204030204" pitchFamily="34" charset="0"/>
              </a:rPr>
              <a:t>Envolvimento pessoal.</a:t>
            </a:r>
          </a:p>
          <a:p>
            <a:pPr marL="271463" lvl="2" indent="-271463"/>
            <a:r>
              <a:rPr lang="pt-BR" altLang="pt-BR" b="1">
                <a:solidFill>
                  <a:srgbClr val="01186C"/>
                </a:solidFill>
                <a:latin typeface="Calibri" panose="020F0502020204030204" pitchFamily="34" charset="0"/>
              </a:rPr>
              <a:t>Fundamental no processo educativo.</a:t>
            </a:r>
          </a:p>
          <a:p>
            <a:pPr marL="271463" lvl="2" indent="-271463"/>
            <a:r>
              <a:rPr lang="pt-BR" altLang="pt-BR" b="1">
                <a:solidFill>
                  <a:srgbClr val="01186C"/>
                </a:solidFill>
                <a:latin typeface="Calibri" panose="020F0502020204030204" pitchFamily="34" charset="0"/>
              </a:rPr>
              <a:t>Importante na Educação: convívio ou discurso?</a:t>
            </a:r>
          </a:p>
          <a:p>
            <a:pPr marL="271463" lvl="2" indent="-271463"/>
            <a:r>
              <a:rPr lang="pt-BR" altLang="pt-BR" b="1">
                <a:solidFill>
                  <a:srgbClr val="01186C"/>
                </a:solidFill>
                <a:latin typeface="Calibri" panose="020F0502020204030204" pitchFamily="34" charset="0"/>
              </a:rPr>
              <a:t>O que + transmite amor: presentes ou presença?</a:t>
            </a:r>
          </a:p>
        </p:txBody>
      </p:sp>
      <p:pic>
        <p:nvPicPr>
          <p:cNvPr id="6" name="Imagem 5" descr="jesuspó.JPG">
            <a:extLst>
              <a:ext uri="{FF2B5EF4-FFF2-40B4-BE49-F238E27FC236}">
                <a16:creationId xmlns:a16="http://schemas.microsoft.com/office/drawing/2014/main" id="{B7DA7A58-91AF-4708-8887-D12341A97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1928802"/>
            <a:ext cx="2857519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E4652D5A-960D-404E-A07F-C3AD244E9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500042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60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Criado Pela Presença</a:t>
            </a:r>
            <a:endParaRPr lang="pt-BR" sz="72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id="{AB79428E-2992-4696-BD51-A3C0CC0A2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6165850"/>
            <a:ext cx="48244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09F80328-A877-4862-9F51-9B75895A5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1785938"/>
            <a:ext cx="7715250" cy="228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71463" indent="-2714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2">
              <a:spcBef>
                <a:spcPts val="600"/>
              </a:spcBef>
            </a:pPr>
            <a:r>
              <a:rPr lang="pt-BR" altLang="pt-BR" sz="2800" b="1">
                <a:solidFill>
                  <a:srgbClr val="01186C"/>
                </a:solidFill>
                <a:latin typeface="Calibri" panose="020F0502020204030204" pitchFamily="34" charset="0"/>
              </a:rPr>
              <a:t>O que + transmite amor: presentes ou presença?</a:t>
            </a:r>
          </a:p>
          <a:p>
            <a:pPr lvl="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pt-BR" b="1">
                <a:solidFill>
                  <a:srgbClr val="01186C"/>
                </a:solidFill>
                <a:latin typeface="Calibri" panose="020F0502020204030204" pitchFamily="34" charset="0"/>
              </a:rPr>
              <a:t>O que é mais importante: amor ou relacionamento?</a:t>
            </a:r>
          </a:p>
          <a:p>
            <a:pPr lvl="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pt-BR" b="1">
                <a:solidFill>
                  <a:srgbClr val="01186C"/>
                </a:solidFill>
                <a:latin typeface="Calibri" panose="020F0502020204030204" pitchFamily="34" charset="0"/>
              </a:rPr>
              <a:t>“Relacionamento são os trilhos, e o amor é o trem que neles anda.” Amin Rodor.</a:t>
            </a:r>
          </a:p>
          <a:p>
            <a:pPr lvl="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pt-BR" b="1">
                <a:solidFill>
                  <a:srgbClr val="01186C"/>
                </a:solidFill>
                <a:latin typeface="Calibri" panose="020F0502020204030204" pitchFamily="34" charset="0"/>
              </a:rPr>
              <a:t>Amor nasce, cresce e existe através do relacionamento.</a:t>
            </a:r>
          </a:p>
          <a:p>
            <a:pPr lvl="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pt-BR" b="1">
                <a:solidFill>
                  <a:srgbClr val="01186C"/>
                </a:solidFill>
                <a:latin typeface="Calibri" panose="020F0502020204030204" pitchFamily="34" charset="0"/>
              </a:rPr>
              <a:t>Pouca presença, fraco relacionamento.</a:t>
            </a:r>
          </a:p>
          <a:p>
            <a:pPr lvl="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pt-BR" b="1">
                <a:solidFill>
                  <a:srgbClr val="01186C"/>
                </a:solidFill>
                <a:latin typeface="Calibri" panose="020F0502020204030204" pitchFamily="34" charset="0"/>
              </a:rPr>
              <a:t>O maior presente é estar presente!</a:t>
            </a:r>
          </a:p>
        </p:txBody>
      </p:sp>
      <p:pic>
        <p:nvPicPr>
          <p:cNvPr id="9" name="Imagem 8" descr="criacao do mundo.jpg">
            <a:extLst>
              <a:ext uri="{FF2B5EF4-FFF2-40B4-BE49-F238E27FC236}">
                <a16:creationId xmlns:a16="http://schemas.microsoft.com/office/drawing/2014/main" id="{9D02127E-7701-4041-9992-EF27FB7D9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4643446"/>
            <a:ext cx="2571768" cy="19248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75E241F-BD5C-47FB-9525-7B5A70695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500042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60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Criado Pela Presença</a:t>
            </a:r>
            <a:endParaRPr lang="pt-BR" sz="72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id="{640E242B-63D0-4583-9139-B3CCD7DC9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6165850"/>
            <a:ext cx="48244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2A5E005-7F28-4324-AAAD-AC2DF7488F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7800" y="1571625"/>
            <a:ext cx="8786813" cy="2714625"/>
          </a:xfrm>
        </p:spPr>
        <p:txBody>
          <a:bodyPr/>
          <a:lstStyle/>
          <a:p>
            <a:pPr marL="358775" lvl="2" indent="-358775">
              <a:buFontTx/>
              <a:buNone/>
            </a:pPr>
            <a:r>
              <a:rPr lang="pt-BR" altLang="pt-BR" sz="2800" b="1">
                <a:solidFill>
                  <a:srgbClr val="01186C"/>
                </a:solidFill>
                <a:latin typeface="Calibri" panose="020F0502020204030204" pitchFamily="34" charset="0"/>
              </a:rPr>
              <a:t>Influência depende do contato</a:t>
            </a:r>
          </a:p>
          <a:p>
            <a:pPr marL="815975" lvl="4" indent="-358775">
              <a:buFont typeface="Arial" panose="020B0604020202020204" pitchFamily="34" charset="0"/>
              <a:buChar char="•"/>
            </a:pPr>
            <a:r>
              <a:rPr lang="pt-BR" altLang="pt-BR" sz="2400" b="1">
                <a:solidFill>
                  <a:srgbClr val="01186C"/>
                </a:solidFill>
                <a:latin typeface="Calibri" panose="020F0502020204030204" pitchFamily="34" charset="0"/>
              </a:rPr>
              <a:t>Amoroso e cativante</a:t>
            </a:r>
          </a:p>
          <a:p>
            <a:pPr marL="815975" lvl="4" indent="-358775">
              <a:buFont typeface="Arial" panose="020B0604020202020204" pitchFamily="34" charset="0"/>
              <a:buChar char="•"/>
            </a:pPr>
            <a:r>
              <a:rPr lang="pt-BR" altLang="pt-BR" sz="2400" b="1">
                <a:solidFill>
                  <a:srgbClr val="01186C"/>
                </a:solidFill>
                <a:latin typeface="Calibri" panose="020F0502020204030204" pitchFamily="34" charset="0"/>
              </a:rPr>
              <a:t>Tempo e permanência</a:t>
            </a:r>
          </a:p>
          <a:p>
            <a:pPr marL="815975" lvl="4" indent="-358775">
              <a:buFont typeface="Arial" panose="020B0604020202020204" pitchFamily="34" charset="0"/>
              <a:buChar char="•"/>
            </a:pPr>
            <a:r>
              <a:rPr lang="pt-BR" altLang="pt-BR" sz="2400" b="1">
                <a:solidFill>
                  <a:srgbClr val="01186C"/>
                </a:solidFill>
                <a:latin typeface="Calibri" panose="020F0502020204030204" pitchFamily="34" charset="0"/>
              </a:rPr>
              <a:t>“Tempo de qualidade”?</a:t>
            </a:r>
          </a:p>
          <a:p>
            <a:pPr marL="815975" lvl="4" indent="-358775">
              <a:buFont typeface="Arial" panose="020B0604020202020204" pitchFamily="34" charset="0"/>
              <a:buChar char="•"/>
            </a:pPr>
            <a:r>
              <a:rPr lang="pt-BR" altLang="pt-BR" sz="2400" b="1">
                <a:solidFill>
                  <a:srgbClr val="01186C"/>
                </a:solidFill>
                <a:latin typeface="Calibri" panose="020F0502020204030204" pitchFamily="34" charset="0"/>
              </a:rPr>
              <a:t>Somos transformados pela presença</a:t>
            </a:r>
          </a:p>
          <a:p>
            <a:pPr marL="358775" indent="-358775" algn="ctr">
              <a:buFontTx/>
              <a:buNone/>
            </a:pPr>
            <a:r>
              <a:rPr lang="pt-BR" altLang="pt-BR" sz="2800">
                <a:solidFill>
                  <a:srgbClr val="01186C"/>
                </a:solidFill>
                <a:effectLst/>
                <a:latin typeface="Calibri" panose="020F0502020204030204" pitchFamily="34" charset="0"/>
              </a:rPr>
              <a:t>“Contemplando como por espelho, a glória do Senhor, somos transformados...” I Cor. 3:18.	</a:t>
            </a:r>
          </a:p>
        </p:txBody>
      </p:sp>
      <p:pic>
        <p:nvPicPr>
          <p:cNvPr id="4" name="Imagem 3" descr="_PrayTogether.jpg">
            <a:extLst>
              <a:ext uri="{FF2B5EF4-FFF2-40B4-BE49-F238E27FC236}">
                <a16:creationId xmlns:a16="http://schemas.microsoft.com/office/drawing/2014/main" id="{823E1F9D-B184-4A8F-B960-B8BAC1AEF9A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4902407"/>
            <a:ext cx="2321735" cy="17413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DD1C2721-2ADA-4221-B61A-6EFE46EFA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500042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60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Criado Pela Presença</a:t>
            </a:r>
            <a:endParaRPr lang="pt-BR" sz="72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97AD8ED-2654-477B-A29C-6DC8D72717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4313" y="2500313"/>
            <a:ext cx="6143625" cy="2714625"/>
          </a:xfrm>
        </p:spPr>
        <p:txBody>
          <a:bodyPr/>
          <a:lstStyle/>
          <a:p>
            <a:pPr marL="990600" lvl="2" indent="-990600">
              <a:buFontTx/>
              <a:buNone/>
            </a:pPr>
            <a:r>
              <a:rPr lang="pt-BR" altLang="pt-BR" sz="2800" b="1">
                <a:solidFill>
                  <a:srgbClr val="002060"/>
                </a:solidFill>
                <a:latin typeface="Calibri" panose="020F0502020204030204" pitchFamily="34" charset="0"/>
              </a:rPr>
              <a:t>Filhos sozinhos</a:t>
            </a:r>
          </a:p>
          <a:p>
            <a:pPr marL="892175" lvl="3" indent="-358775">
              <a:buFont typeface="Arial" panose="020B0604020202020204" pitchFamily="34" charset="0"/>
              <a:buChar char="•"/>
            </a:pPr>
            <a:r>
              <a:rPr lang="pt-BR" altLang="pt-BR" sz="2400" b="1">
                <a:solidFill>
                  <a:srgbClr val="002060"/>
                </a:solidFill>
                <a:latin typeface="Calibri" panose="020F0502020204030204" pitchFamily="34" charset="0"/>
              </a:rPr>
              <a:t>Perda da função protetora da família</a:t>
            </a:r>
          </a:p>
          <a:p>
            <a:pPr marL="892175" lvl="3" indent="-358775">
              <a:buFont typeface="Arial" panose="020B0604020202020204" pitchFamily="34" charset="0"/>
              <a:buChar char="•"/>
            </a:pPr>
            <a:r>
              <a:rPr lang="pt-BR" altLang="pt-BR" sz="2400" b="1">
                <a:solidFill>
                  <a:srgbClr val="002060"/>
                </a:solidFill>
                <a:latin typeface="Calibri" panose="020F0502020204030204" pitchFamily="34" charset="0"/>
              </a:rPr>
              <a:t>Baixa noção de Pertencimento</a:t>
            </a:r>
          </a:p>
          <a:p>
            <a:pPr marL="892175" lvl="3" indent="-358775">
              <a:buFont typeface="Arial" panose="020B0604020202020204" pitchFamily="34" charset="0"/>
              <a:buChar char="•"/>
            </a:pPr>
            <a:r>
              <a:rPr lang="pt-BR" altLang="pt-BR" sz="2400" b="1">
                <a:solidFill>
                  <a:srgbClr val="002060"/>
                </a:solidFill>
                <a:latin typeface="Calibri" panose="020F0502020204030204" pitchFamily="34" charset="0"/>
              </a:rPr>
              <a:t>Baixa noção de valor</a:t>
            </a:r>
          </a:p>
          <a:p>
            <a:pPr marL="892175" lvl="3" indent="-358775">
              <a:buFont typeface="Arial" panose="020B0604020202020204" pitchFamily="34" charset="0"/>
              <a:buChar char="•"/>
            </a:pPr>
            <a:r>
              <a:rPr lang="pt-BR" altLang="pt-BR" sz="2400" b="1">
                <a:solidFill>
                  <a:srgbClr val="002060"/>
                </a:solidFill>
                <a:latin typeface="Calibri" panose="020F0502020204030204" pitchFamily="34" charset="0"/>
              </a:rPr>
              <a:t>Excessiva individualidade</a:t>
            </a:r>
          </a:p>
          <a:p>
            <a:pPr marL="892175" lvl="3" indent="-358775">
              <a:buFont typeface="Arial" panose="020B0604020202020204" pitchFamily="34" charset="0"/>
              <a:buChar char="•"/>
            </a:pPr>
            <a:r>
              <a:rPr lang="pt-BR" altLang="pt-BR" sz="2400" b="1">
                <a:solidFill>
                  <a:srgbClr val="002060"/>
                </a:solidFill>
                <a:latin typeface="Calibri" panose="020F0502020204030204" pitchFamily="34" charset="0"/>
              </a:rPr>
              <a:t>Tendência para marginalidade</a:t>
            </a:r>
          </a:p>
        </p:txBody>
      </p:sp>
      <p:pic>
        <p:nvPicPr>
          <p:cNvPr id="5" name="Imagem 4" descr="pic.bmp">
            <a:extLst>
              <a:ext uri="{FF2B5EF4-FFF2-40B4-BE49-F238E27FC236}">
                <a16:creationId xmlns:a16="http://schemas.microsoft.com/office/drawing/2014/main" id="{89E6F475-C41E-4850-B37A-B0093C0D66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0835"/>
          <a:stretch>
            <a:fillRect/>
          </a:stretch>
        </p:blipFill>
        <p:spPr>
          <a:xfrm>
            <a:off x="6500826" y="3143248"/>
            <a:ext cx="2038342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825D5C27-5566-4E5C-9C04-37C36FD78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500042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60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Criado Pela Presença</a:t>
            </a:r>
            <a:endParaRPr lang="pt-BR" sz="72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8438" name="Text Box 6">
            <a:extLst>
              <a:ext uri="{FF2B5EF4-FFF2-40B4-BE49-F238E27FC236}">
                <a16:creationId xmlns:a16="http://schemas.microsoft.com/office/drawing/2014/main" id="{CA21A0B5-CE36-41A5-8C6A-882C05016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6165850"/>
            <a:ext cx="48244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BFAF640-71A2-4346-AC94-785389B13F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4313" y="1928813"/>
            <a:ext cx="8715375" cy="2857500"/>
          </a:xfrm>
        </p:spPr>
        <p:txBody>
          <a:bodyPr/>
          <a:lstStyle/>
          <a:p>
            <a:pPr marL="446088" lvl="2" indent="-446088">
              <a:buFontTx/>
              <a:buNone/>
            </a:pPr>
            <a:r>
              <a:rPr lang="pt-BR" altLang="pt-BR" sz="2800" b="1">
                <a:solidFill>
                  <a:srgbClr val="002060"/>
                </a:solidFill>
                <a:latin typeface="Calibri" panose="020F0502020204030204" pitchFamily="34" charset="0"/>
              </a:rPr>
              <a:t>O maior desejo de Deus</a:t>
            </a:r>
          </a:p>
          <a:p>
            <a:pPr marL="533400" lvl="3" indent="-174625">
              <a:buFont typeface="Arial" panose="020B0604020202020204" pitchFamily="34" charset="0"/>
              <a:buChar char="•"/>
            </a:pPr>
            <a:r>
              <a:rPr lang="pt-BR" altLang="pt-BR" sz="2400" b="1">
                <a:solidFill>
                  <a:srgbClr val="002060"/>
                </a:solidFill>
                <a:latin typeface="Calibri" panose="020F0502020204030204" pitchFamily="34" charset="0"/>
              </a:rPr>
              <a:t>Intimidade</a:t>
            </a:r>
          </a:p>
          <a:p>
            <a:pPr marL="533400" lvl="3" indent="-174625" algn="ctr">
              <a:buFontTx/>
              <a:buNone/>
            </a:pPr>
            <a:r>
              <a:rPr lang="pt-BR" altLang="pt-BR" sz="2400" b="1">
                <a:solidFill>
                  <a:srgbClr val="002060"/>
                </a:solidFill>
                <a:latin typeface="Calibri" panose="020F0502020204030204" pitchFamily="34" charset="0"/>
              </a:rPr>
              <a:t>“A intimidade do Senhor é para aqueles que o temem, aos quais ele dará a conhecer a sua aliança.” Sal. 25:14.</a:t>
            </a:r>
          </a:p>
        </p:txBody>
      </p:sp>
      <p:pic>
        <p:nvPicPr>
          <p:cNvPr id="5" name="Imagem 4" descr="14.bmp">
            <a:extLst>
              <a:ext uri="{FF2B5EF4-FFF2-40B4-BE49-F238E27FC236}">
                <a16:creationId xmlns:a16="http://schemas.microsoft.com/office/drawing/2014/main" id="{D1CFC5CE-5DE0-44C4-85A1-822E7A2109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278"/>
          <a:stretch>
            <a:fillRect/>
          </a:stretch>
        </p:blipFill>
        <p:spPr>
          <a:xfrm>
            <a:off x="2817746" y="3929066"/>
            <a:ext cx="3508508" cy="20700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7680E8B-E384-4630-A733-298E96744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500042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60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Criado Pela Presença</a:t>
            </a:r>
            <a:endParaRPr lang="pt-BR" sz="72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9462" name="Text Box 6">
            <a:extLst>
              <a:ext uri="{FF2B5EF4-FFF2-40B4-BE49-F238E27FC236}">
                <a16:creationId xmlns:a16="http://schemas.microsoft.com/office/drawing/2014/main" id="{A6D76A4B-7029-41AC-A574-621C316DA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6165850"/>
            <a:ext cx="48244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35685E7-89BE-4D90-899F-03F32421C8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2875" y="2500313"/>
            <a:ext cx="8643938" cy="1857375"/>
          </a:xfrm>
        </p:spPr>
        <p:txBody>
          <a:bodyPr/>
          <a:lstStyle/>
          <a:p>
            <a:pPr lvl="1" algn="ctr">
              <a:buFontTx/>
              <a:buNone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“E havendo Deus terminado no dia sétimo a sua obra, que fizera, descansou nesse dia de toda a sua obra que tinha feito. </a:t>
            </a:r>
          </a:p>
          <a:p>
            <a:pPr algn="ctr">
              <a:buFontTx/>
              <a:buNone/>
            </a:pPr>
            <a:r>
              <a:rPr lang="pt-BR" altLang="pt-BR" b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E abençoou Deus o dia sétimo, e o santificou; porque nele descansou de toda a obra que, como Criador, fizera.” Gen. 2:3.</a:t>
            </a:r>
          </a:p>
        </p:txBody>
      </p:sp>
      <p:pic>
        <p:nvPicPr>
          <p:cNvPr id="5" name="Imagem 4" descr="adao eva e Jesus.jpg">
            <a:extLst>
              <a:ext uri="{FF2B5EF4-FFF2-40B4-BE49-F238E27FC236}">
                <a16:creationId xmlns:a16="http://schemas.microsoft.com/office/drawing/2014/main" id="{8E53B509-AA66-4B10-B118-2CEC36644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156" y="4500570"/>
            <a:ext cx="2833688" cy="19938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131D0DC5-1360-41BC-9D2E-337247753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857240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54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Sábado – Celebração da Presença! </a:t>
            </a:r>
            <a:r>
              <a:rPr lang="pt-BR" sz="40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Gen. 2:3</a:t>
            </a:r>
            <a:endParaRPr lang="pt-BR" sz="48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0732388-E6BF-47AE-AE77-F8D9A2B5AA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6863" y="2708275"/>
            <a:ext cx="5643562" cy="3241675"/>
          </a:xfrm>
        </p:spPr>
        <p:txBody>
          <a:bodyPr/>
          <a:lstStyle/>
          <a:p>
            <a:pPr marL="358775" lvl="2" indent="-358775">
              <a:spcBef>
                <a:spcPts val="1200"/>
              </a:spcBef>
            </a:pPr>
            <a:r>
              <a:rPr lang="pt-BR" altLang="pt-BR" b="1">
                <a:solidFill>
                  <a:srgbClr val="01186C"/>
                </a:solidFill>
                <a:latin typeface="Calibri" panose="020F0502020204030204" pitchFamily="34" charset="0"/>
              </a:rPr>
              <a:t>Primeiro relacionamento, e não obras.</a:t>
            </a:r>
          </a:p>
          <a:p>
            <a:pPr marL="358775" lvl="2" indent="-358775">
              <a:spcBef>
                <a:spcPts val="1200"/>
              </a:spcBef>
            </a:pPr>
            <a:r>
              <a:rPr lang="pt-BR" altLang="pt-BR" b="1">
                <a:solidFill>
                  <a:srgbClr val="01186C"/>
                </a:solidFill>
                <a:latin typeface="Calibri" panose="020F0502020204030204" pitchFamily="34" charset="0"/>
              </a:rPr>
              <a:t>Cessam as obras para desfrutar do relacionamento</a:t>
            </a:r>
          </a:p>
          <a:p>
            <a:pPr marL="358775" lvl="2" indent="-358775">
              <a:spcBef>
                <a:spcPts val="1200"/>
              </a:spcBef>
            </a:pPr>
            <a:r>
              <a:rPr lang="pt-BR" altLang="pt-BR" b="1">
                <a:solidFill>
                  <a:srgbClr val="01186C"/>
                </a:solidFill>
                <a:latin typeface="Calibri" panose="020F0502020204030204" pitchFamily="34" charset="0"/>
              </a:rPr>
              <a:t>O sábado revela como cada dia deve começar</a:t>
            </a:r>
          </a:p>
          <a:p>
            <a:pPr marL="358775" lvl="2" indent="-358775">
              <a:spcBef>
                <a:spcPts val="1200"/>
              </a:spcBef>
            </a:pPr>
            <a:r>
              <a:rPr lang="pt-BR" altLang="pt-BR" b="1">
                <a:solidFill>
                  <a:srgbClr val="01186C"/>
                </a:solidFill>
                <a:latin typeface="Calibri" panose="020F0502020204030204" pitchFamily="34" charset="0"/>
              </a:rPr>
              <a:t>O sábado revela quais devem ser nossas prioridades.</a:t>
            </a:r>
          </a:p>
        </p:txBody>
      </p:sp>
      <p:pic>
        <p:nvPicPr>
          <p:cNvPr id="6" name="Imagem 5" descr="AREXB2.jpg">
            <a:extLst>
              <a:ext uri="{FF2B5EF4-FFF2-40B4-BE49-F238E27FC236}">
                <a16:creationId xmlns:a16="http://schemas.microsoft.com/office/drawing/2014/main" id="{EBFFC5A1-7F4C-4A3C-B671-551411E4AB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674" b="10526"/>
          <a:stretch>
            <a:fillRect/>
          </a:stretch>
        </p:blipFill>
        <p:spPr>
          <a:xfrm>
            <a:off x="6296720" y="4286256"/>
            <a:ext cx="2530930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B898374-E5B7-4C48-A035-7AF8EC93E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857240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pt-BR" sz="54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Sábado – Celebração da Presença! </a:t>
            </a:r>
            <a:r>
              <a:rPr lang="pt-BR" sz="40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Gen. 2:3</a:t>
            </a:r>
            <a:endParaRPr lang="pt-BR" sz="48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1510" name="Text Box 6">
            <a:extLst>
              <a:ext uri="{FF2B5EF4-FFF2-40B4-BE49-F238E27FC236}">
                <a16:creationId xmlns:a16="http://schemas.microsoft.com/office/drawing/2014/main" id="{FB3951F2-E6CE-4775-BB41-C23A018BB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6165850"/>
            <a:ext cx="48244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theme/theme1.xml><?xml version="1.0" encoding="utf-8"?>
<a:theme xmlns:a="http://schemas.openxmlformats.org/drawingml/2006/main" name="Finanças da Família">
  <a:themeElements>
    <a:clrScheme name="">
      <a:dk1>
        <a:srgbClr val="000000"/>
      </a:dk1>
      <a:lt1>
        <a:srgbClr val="E3BE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EFDB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Finanças da Família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Finanças da Famíli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ças da Famíli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ças da Famíli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ças da Famíli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ças da Famíli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ças da Famíli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ças da Famíli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1014</TotalTime>
  <Pages>9</Pages>
  <Words>946</Words>
  <Application>Microsoft Office PowerPoint</Application>
  <PresentationFormat>Apresentação na tela (4:3)</PresentationFormat>
  <Paragraphs>117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9" baseType="lpstr">
      <vt:lpstr>Calibri</vt:lpstr>
      <vt:lpstr>Times New Roman</vt:lpstr>
      <vt:lpstr>Impact</vt:lpstr>
      <vt:lpstr>Georgia</vt:lpstr>
      <vt:lpstr>Arial</vt:lpstr>
      <vt:lpstr>Finanças da Família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Angels/ArtMaker - BlessConnection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www.4tons.com</dc:title>
  <dc:subject>Aconselhamento Familiar</dc:subject>
  <dc:creator>Pr. Marcos Bonfim</dc:creator>
  <cp:keywords/>
  <dc:description/>
  <cp:lastModifiedBy>Pr. Marcelo Carvalho</cp:lastModifiedBy>
  <cp:revision>125</cp:revision>
  <cp:lastPrinted>1996-02-06T11:30:58Z</cp:lastPrinted>
  <dcterms:created xsi:type="dcterms:W3CDTF">1995-10-30T15:00:00Z</dcterms:created>
  <dcterms:modified xsi:type="dcterms:W3CDTF">2019-10-28T14:42:27Z</dcterms:modified>
</cp:coreProperties>
</file>