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84" r:id="rId4"/>
    <p:sldId id="295" r:id="rId5"/>
    <p:sldId id="281" r:id="rId6"/>
    <p:sldId id="290" r:id="rId7"/>
    <p:sldId id="294" r:id="rId8"/>
    <p:sldId id="292" r:id="rId9"/>
    <p:sldId id="263" r:id="rId10"/>
    <p:sldId id="265" r:id="rId11"/>
    <p:sldId id="289" r:id="rId12"/>
    <p:sldId id="285" r:id="rId13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DA8"/>
    <a:srgbClr val="FF0066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95" autoAdjust="0"/>
  </p:normalViewPr>
  <p:slideViewPr>
    <p:cSldViewPr>
      <p:cViewPr varScale="1">
        <p:scale>
          <a:sx n="63" d="100"/>
          <a:sy n="63" d="100"/>
        </p:scale>
        <p:origin x="13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E3639EE-E4A5-4487-86C8-66C093127A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7940C13-8FED-4A8F-9595-81059D51EE5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DB2F6142-A162-4905-9565-56B320E72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8828125C-896F-42F3-A875-806F3D7EA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138545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128017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71474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845953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533258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114875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893295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203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283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4497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80454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BA1C9B-2562-42C3-8243-7C3A7F53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98D64D-5739-4644-BF9E-0047E74F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BF5375-0920-4423-9CA3-4B037FDDB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5AFDE9-0D88-41F4-8FDF-F2B1467AE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1EC96E-06D5-428C-B611-83AB33D5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36C6BA52-4A58-496B-953D-DD894D28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6A83B2F-0B9B-4E51-9B79-D57C27B3B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6429375" cy="2714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b="0" dirty="0">
                <a:solidFill>
                  <a:srgbClr val="002060"/>
                </a:solidFill>
                <a:effectLst/>
                <a:latin typeface="Calibri" pitchFamily="34" charset="0"/>
              </a:rPr>
              <a:t>“Andou </a:t>
            </a:r>
            <a:r>
              <a:rPr lang="pt-BR" sz="2800" b="0" dirty="0" err="1">
                <a:solidFill>
                  <a:srgbClr val="002060"/>
                </a:solidFill>
                <a:effectLst/>
                <a:latin typeface="Calibri" pitchFamily="34" charset="0"/>
              </a:rPr>
              <a:t>Enoque</a:t>
            </a:r>
            <a:r>
              <a:rPr lang="pt-BR" sz="2800" b="0" dirty="0">
                <a:solidFill>
                  <a:srgbClr val="002060"/>
                </a:solidFill>
                <a:effectLst/>
                <a:latin typeface="Calibri" pitchFamily="34" charset="0"/>
              </a:rPr>
              <a:t> com Deus; e, depois que gerou a </a:t>
            </a:r>
            <a:r>
              <a:rPr lang="pt-BR" sz="2800" b="0" dirty="0" err="1">
                <a:solidFill>
                  <a:srgbClr val="002060"/>
                </a:solidFill>
                <a:effectLst/>
                <a:latin typeface="Calibri" pitchFamily="34" charset="0"/>
              </a:rPr>
              <a:t>Metusalém</a:t>
            </a:r>
            <a:r>
              <a:rPr lang="pt-BR" sz="2800" b="0" dirty="0">
                <a:solidFill>
                  <a:srgbClr val="002060"/>
                </a:solidFill>
                <a:effectLst/>
                <a:latin typeface="Calibri" pitchFamily="34" charset="0"/>
              </a:rPr>
              <a:t>, viveu trezentos anos; e teve filhos e filhas.” Gen. 5:22.</a:t>
            </a:r>
          </a:p>
          <a:p>
            <a:pPr marL="0" indent="0">
              <a:buFontTx/>
              <a:buNone/>
              <a:defRPr/>
            </a:pPr>
            <a:endParaRPr lang="pt-BR" sz="2800" b="0" dirty="0"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538163" indent="-174625">
              <a:defRPr/>
            </a:pPr>
            <a:r>
              <a:rPr lang="pt-BR" b="0" dirty="0">
                <a:solidFill>
                  <a:srgbClr val="002060"/>
                </a:solidFill>
                <a:effectLst/>
                <a:latin typeface="Calibri" pitchFamily="34" charset="0"/>
              </a:rPr>
              <a:t>Um pai que andava na Presença de Deus!</a:t>
            </a:r>
          </a:p>
          <a:p>
            <a:pPr marL="538163" indent="-174625">
              <a:defRPr/>
            </a:pPr>
            <a:endParaRPr lang="pt-BR" b="0" dirty="0"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538163" indent="-174625">
              <a:defRPr/>
            </a:pPr>
            <a:r>
              <a:rPr lang="pt-BR" b="0" dirty="0">
                <a:solidFill>
                  <a:srgbClr val="002060"/>
                </a:solidFill>
                <a:effectLst/>
                <a:latin typeface="Calibri" pitchFamily="34" charset="0"/>
              </a:rPr>
              <a:t>Influência para filhos e filhas.</a:t>
            </a:r>
          </a:p>
          <a:p>
            <a:pPr marL="538163" indent="-174625">
              <a:defRPr/>
            </a:pPr>
            <a:endParaRPr lang="pt-BR" b="0" dirty="0">
              <a:solidFill>
                <a:srgbClr val="002060"/>
              </a:solidFill>
              <a:effectLst/>
              <a:latin typeface="Calibri" pitchFamily="34" charset="0"/>
            </a:endParaRPr>
          </a:p>
          <a:p>
            <a:pPr marL="538163" indent="-174625">
              <a:defRPr/>
            </a:pPr>
            <a:r>
              <a:rPr lang="pt-BR" b="0" dirty="0">
                <a:solidFill>
                  <a:srgbClr val="002060"/>
                </a:solidFill>
                <a:effectLst/>
                <a:latin typeface="Calibri" pitchFamily="34" charset="0"/>
              </a:rPr>
              <a:t>Resultado: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1F6EC4-99A8-4F7F-8492-C51CADFA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Enoque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O022.JPG">
            <a:extLst>
              <a:ext uri="{FF2B5EF4-FFF2-40B4-BE49-F238E27FC236}">
                <a16:creationId xmlns:a16="http://schemas.microsoft.com/office/drawing/2014/main" id="{AAD97C9D-A1F5-472B-9EA3-E74379A4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48" t="6640" r="28906"/>
          <a:stretch>
            <a:fillRect/>
          </a:stretch>
        </p:blipFill>
        <p:spPr>
          <a:xfrm flipH="1">
            <a:off x="6643702" y="2643182"/>
            <a:ext cx="1957813" cy="311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1FBE89BF-AF1B-4F97-9E71-B5CF6435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F07E83E-5E38-4F5D-99D1-7928D7F15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857500"/>
            <a:ext cx="5500687" cy="1500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“Andou Enoque com Deus, e já não era, porque Deus o tomou para si.” Gen. 5:22.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2086270-E1D2-49C7-994D-8BBF12A8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Enoque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O022.JPG">
            <a:extLst>
              <a:ext uri="{FF2B5EF4-FFF2-40B4-BE49-F238E27FC236}">
                <a16:creationId xmlns:a16="http://schemas.microsoft.com/office/drawing/2014/main" id="{EA3D9D79-58D5-44DD-99DA-1F40ECEB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48" t="6640" r="28906"/>
          <a:stretch>
            <a:fillRect/>
          </a:stretch>
        </p:blipFill>
        <p:spPr>
          <a:xfrm flipH="1">
            <a:off x="6643702" y="2643182"/>
            <a:ext cx="1957813" cy="311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B4765042-7EC5-4213-9F38-CAEF3403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1F9513-9FA5-4E3A-A755-4379A603C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232EB63-1615-4A13-ABDE-81A28BFD5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5214938" cy="3382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effectLst/>
              </a:rPr>
              <a:t>“Quando Abraão atingiu a idade de noventa e nove anos, apareceu-lhe o Senhor e disse-lhe: Eu sou o Deus Todo-Poderoso; anda na minha presença e sê perfeito.” Gen. 17:1.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039613-39F0-4A5B-96B7-183C30E1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é Perfeição?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0613250.jpg">
            <a:extLst>
              <a:ext uri="{FF2B5EF4-FFF2-40B4-BE49-F238E27FC236}">
                <a16:creationId xmlns:a16="http://schemas.microsoft.com/office/drawing/2014/main" id="{B09C96B7-6E14-459B-912E-9A44E877A3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428868"/>
            <a:ext cx="2153339" cy="287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6865E7A6-015B-41A0-800F-804CFCB5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EFC8E70-9041-4220-93AD-48E095E9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Adquirir a Perfeição do Pai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216A133-0035-4321-9AE8-FA0CEB141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389188"/>
            <a:ext cx="5786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587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Transmitida </a:t>
            </a: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 por contato, presença (e </a:t>
            </a: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 p/ doutrinação, ensino).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João 15 – Fruto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Presença transmite valores morais e espirituais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Tempo de exposição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Presença – alta noção de valor pessoal</a:t>
            </a:r>
          </a:p>
        </p:txBody>
      </p:sp>
      <p:pic>
        <p:nvPicPr>
          <p:cNvPr id="10" name="Imagem 9" descr="reencontro.jpg">
            <a:extLst>
              <a:ext uri="{FF2B5EF4-FFF2-40B4-BE49-F238E27FC236}">
                <a16:creationId xmlns:a16="http://schemas.microsoft.com/office/drawing/2014/main" id="{86D73C64-5525-46AE-B022-8181CA19B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18" y="3000372"/>
            <a:ext cx="2666986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DC5E41B4-45F5-4C06-86A3-C956258A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C2581AD-68F8-4B5D-8317-C376E51F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428875"/>
            <a:ext cx="52149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4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“...Se os filhos não encontram nos pais e no lar aquilo que lhes satisfaz o desejo que experimentam de afeto e companheirismo, volvem-se para outras fontes, onde tanto a mente como o caráter podem perigar.” LA, 192.</a:t>
            </a:r>
          </a:p>
          <a:p>
            <a:pPr marL="0" lvl="4"/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871414-83E5-4819-965B-39B7B049C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Importância da Presença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Boys.jpg">
            <a:extLst>
              <a:ext uri="{FF2B5EF4-FFF2-40B4-BE49-F238E27FC236}">
                <a16:creationId xmlns:a16="http://schemas.microsoft.com/office/drawing/2014/main" id="{13692145-4314-48A4-B274-E8EB0C15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2466280" cy="184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3215DD8B-C698-4188-A317-92F0647A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F5E32FD-5506-43B4-95C5-B13C24F6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928813"/>
            <a:ext cx="4929188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lvl="4">
              <a:defRPr/>
            </a:pPr>
            <a:r>
              <a:rPr lang="pt-BR" sz="3200" dirty="0">
                <a:solidFill>
                  <a:srgbClr val="E60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Momentos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Culto familiar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Refeições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Tarefas escolares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Trabalho doméstico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Brincadeiras com colegas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Hora de deitar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Doença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Férias</a:t>
            </a:r>
          </a:p>
          <a:p>
            <a:pPr marL="0" lvl="4">
              <a:buFont typeface="Arial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Recitais, formaturas, aniversários...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EF3825-0CF7-4A36-82AE-054C63FB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Presença Regular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42-15599915.jpg">
            <a:extLst>
              <a:ext uri="{FF2B5EF4-FFF2-40B4-BE49-F238E27FC236}">
                <a16:creationId xmlns:a16="http://schemas.microsoft.com/office/drawing/2014/main" id="{637DED51-23F8-4C10-A6A3-242CBFDCE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000372"/>
            <a:ext cx="2825752" cy="2825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AFCDBDFD-0C07-4697-876C-E7F1D8D48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BD20062C-1CBA-4B90-85D4-3B0C6B51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428875"/>
            <a:ext cx="5143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4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“As crianças gostam de companhia, e raramente se podem divertir sozinhas. Anseiam simpatia e ternura...” LA, 190.</a:t>
            </a:r>
          </a:p>
          <a:p>
            <a:pPr marL="0" lvl="4">
              <a:buFont typeface="Arial" panose="020B0604020202020204" pitchFamily="34" charset="0"/>
              <a:buChar char="•"/>
            </a:pPr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4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“Os filhos seriam poupados a muitos males, fossem eles mais familiares com seus pais...” LA, 191.</a:t>
            </a:r>
          </a:p>
          <a:p>
            <a:pPr marL="0" lvl="4">
              <a:buFont typeface="Arial" panose="020B0604020202020204" pitchFamily="34" charset="0"/>
              <a:buChar char="•"/>
            </a:pPr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8068C6-1949-48DD-9C49-AD2F7201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Presença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m 3" descr="2.bmp">
            <a:extLst>
              <a:ext uri="{FF2B5EF4-FFF2-40B4-BE49-F238E27FC236}">
                <a16:creationId xmlns:a16="http://schemas.microsoft.com/office/drawing/2014/main" id="{F16F0534-A8A0-46DF-9756-EA1D496E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16"/>
          <a:stretch>
            <a:fillRect/>
          </a:stretch>
        </p:blipFill>
        <p:spPr>
          <a:xfrm>
            <a:off x="6000760" y="2357430"/>
            <a:ext cx="2391238" cy="3338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990B5F3E-1990-4CCD-86EE-7755F26C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F117C93-A9BE-47D6-B052-AFD1E11B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43188"/>
            <a:ext cx="45005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4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“Lance em torno de seus filhos os encantos do lar e de seu convívio. Se assim você fizer, não terão tanto desejo do convívio de companheiros jovens.” LA, 193.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CE501E-1476-4355-94BD-5918A6C0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Presença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m 3" descr="25-0767.jpg">
            <a:extLst>
              <a:ext uri="{FF2B5EF4-FFF2-40B4-BE49-F238E27FC236}">
                <a16:creationId xmlns:a16="http://schemas.microsoft.com/office/drawing/2014/main" id="{E277EAA7-3733-48C8-9E2C-18DCDA91AE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38"/>
          <a:stretch>
            <a:fillRect/>
          </a:stretch>
        </p:blipFill>
        <p:spPr>
          <a:xfrm>
            <a:off x="6000760" y="2357430"/>
            <a:ext cx="2250845" cy="322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BEAFDA37-D3EC-441A-94B6-5C6D5407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5FF77534-1610-4CD3-8C66-F513EE905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928813"/>
            <a:ext cx="8643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4" algn="ctr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“Pais, deixem que seus filhos vejam que os amam, e que vocês farão tudo o que estiver ao seu alcance para torná-los felizes. Se assim fizerem, as necessárias restrições que vocês lhes impuserem terão incomparavelmente mais peso em seu espírito.” LA, 193.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6E2482-C679-4C05-A5DB-74AA5121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Percepção do Amor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m 3" descr="25-0657.jpg">
            <a:extLst>
              <a:ext uri="{FF2B5EF4-FFF2-40B4-BE49-F238E27FC236}">
                <a16:creationId xmlns:a16="http://schemas.microsoft.com/office/drawing/2014/main" id="{1FBDB721-70FB-4557-AAFB-E06EC23F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589"/>
          <a:stretch>
            <a:fillRect/>
          </a:stretch>
        </p:blipFill>
        <p:spPr>
          <a:xfrm>
            <a:off x="3000380" y="3857628"/>
            <a:ext cx="3214694" cy="2079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E935B19C-52EA-42D6-A7A8-F1EC284E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8BEC5D4-3D59-412D-94A9-33FF7AFB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Noé </a:t>
            </a:r>
            <a:r>
              <a:rPr lang="pt-BR" sz="32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(Gen. 6:9)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82DCC0-DEF1-4E00-A4B1-46F1CE311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928813"/>
            <a:ext cx="7500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“Noé era homem justo e íntegro em entre seus contemporâneos; Noé andava com Deus.”</a:t>
            </a:r>
          </a:p>
          <a:p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Por que era justo e íntegro?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Formal ou informal?</a:t>
            </a:r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7" descr="030lwjas0324.jpg">
            <a:extLst>
              <a:ext uri="{FF2B5EF4-FFF2-40B4-BE49-F238E27FC236}">
                <a16:creationId xmlns:a16="http://schemas.microsoft.com/office/drawing/2014/main" id="{B604C473-F1DC-4923-9561-B3CD9A784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786190"/>
            <a:ext cx="3149589" cy="2214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9C974069-3F74-4E77-A7A4-82836793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Pages>9</Pages>
  <Words>444</Words>
  <Application>Microsoft Office PowerPoint</Application>
  <PresentationFormat>Apresentação na tela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Times New Roman</vt:lpstr>
      <vt:lpstr>Calibri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134</cp:revision>
  <cp:lastPrinted>1996-02-06T11:30:58Z</cp:lastPrinted>
  <dcterms:created xsi:type="dcterms:W3CDTF">1995-10-30T15:00:00Z</dcterms:created>
  <dcterms:modified xsi:type="dcterms:W3CDTF">2019-10-28T14:42:16Z</dcterms:modified>
</cp:coreProperties>
</file>