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284" r:id="rId4"/>
    <p:sldId id="281" r:id="rId5"/>
    <p:sldId id="263" r:id="rId6"/>
    <p:sldId id="265" r:id="rId7"/>
    <p:sldId id="266" r:id="rId8"/>
    <p:sldId id="289" r:id="rId9"/>
    <p:sldId id="291" r:id="rId10"/>
    <p:sldId id="27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285" r:id="rId3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6DA8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95" autoAdjust="0"/>
  </p:normalViewPr>
  <p:slideViewPr>
    <p:cSldViewPr>
      <p:cViewPr varScale="1">
        <p:scale>
          <a:sx n="63" d="100"/>
          <a:sy n="63" d="100"/>
        </p:scale>
        <p:origin x="13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1DAC8F-0D87-4F82-B721-2935AEE4B0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49F1A52-24F5-4A13-BA0F-395C09D811D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477302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086266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8514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87674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899282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055500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153705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505435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030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427941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71505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B2CE04-5F97-4C7F-A23D-5301A759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C49B38-971C-42A2-8380-A084450CE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AD7A97-0DF6-4987-B03D-4C08419A1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3E2B85-1F26-4664-9B10-5F1F91D04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A3A63D6-4CCF-47A6-A427-26F50036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A2BC16DB-D3DB-40AE-B18F-E131329E4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4BA1E97-7E49-497B-8E08-27F9053F5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357438"/>
            <a:ext cx="5572125" cy="1857375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Livre de stress</a:t>
            </a:r>
          </a:p>
          <a:p>
            <a:pPr>
              <a:buFontTx/>
              <a:buNone/>
            </a:pPr>
            <a:endParaRPr lang="pt-BR" altLang="pt-BR" sz="1600" b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“Não é a vontade de Deus que Seu povo fixe residência nas cidades, onde há constante agitação e confusão. Seus filhos devem ser poupados a isto, pois todo o organismo é prejudicado pelo corre-corre, precipitação e ruído.” LA, 136.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8C301F-D7BD-4A48-B168-7FD16871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Ecologicamente Equilibrado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criação (23).jpg">
            <a:extLst>
              <a:ext uri="{FF2B5EF4-FFF2-40B4-BE49-F238E27FC236}">
                <a16:creationId xmlns:a16="http://schemas.microsoft.com/office/drawing/2014/main" id="{104BCA25-024B-4246-923F-7B958A2E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79" y="2285992"/>
            <a:ext cx="1995422" cy="321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3E373AC3-7D90-4207-B50A-4F2CC6F6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86426A3-598C-433A-94AD-809A97271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214563"/>
            <a:ext cx="5786438" cy="1857375"/>
          </a:xfrm>
        </p:spPr>
        <p:txBody>
          <a:bodyPr/>
          <a:lstStyle/>
          <a:p>
            <a:pPr marL="342900" lvl="3" indent="-342900"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	Água pura, luz solar, ar puro, plantas e animais.</a:t>
            </a:r>
          </a:p>
          <a:p>
            <a:pPr marL="342900" lvl="3" indent="-342900">
              <a:buFontTx/>
              <a:buNone/>
            </a:pPr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892175" indent="-358775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“Os quartos de dormir devem ser colocados de maneira a terem franca circulação de ar dia e noite. Nenhum aposento é apropriado para servir de dormitório, a menos que possa ser completamente aberto todos os dias ao ar e ao sol.” LA, 148.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5BA632-3029-480C-A086-BB5DBEAA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Ecologicamente Equilibrado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entre animais.jpg">
            <a:extLst>
              <a:ext uri="{FF2B5EF4-FFF2-40B4-BE49-F238E27FC236}">
                <a16:creationId xmlns:a16="http://schemas.microsoft.com/office/drawing/2014/main" id="{BE148899-AD96-4CEC-93E7-3E086E70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10"/>
          <a:stretch>
            <a:fillRect/>
          </a:stretch>
        </p:blipFill>
        <p:spPr>
          <a:xfrm>
            <a:off x="6357950" y="2643182"/>
            <a:ext cx="2225364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3C3C131B-AD5A-4D9A-8DD6-E4B15143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09895C-50CA-4A30-AF7F-F03D8DDB3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3143250"/>
            <a:ext cx="5786437" cy="1857375"/>
          </a:xfrm>
        </p:spPr>
        <p:txBody>
          <a:bodyPr/>
          <a:lstStyle/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Livre de degradação ambiental e sujeira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Consciência ecológica – gera altruísmo comunitário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473B14-EFB4-4156-BF4F-49A66D89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Ecologicamente Equilibrado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entre animais.jpg">
            <a:extLst>
              <a:ext uri="{FF2B5EF4-FFF2-40B4-BE49-F238E27FC236}">
                <a16:creationId xmlns:a16="http://schemas.microsoft.com/office/drawing/2014/main" id="{E77EBFE4-287C-45C4-8E52-BE79D7EC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10"/>
          <a:stretch>
            <a:fillRect/>
          </a:stretch>
        </p:blipFill>
        <p:spPr>
          <a:xfrm>
            <a:off x="6357950" y="2643182"/>
            <a:ext cx="2225364" cy="271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7890CF49-4E96-49B9-9C58-9F1B356C9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D8CE61-2D68-4E62-AEB4-B930B1E8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143125"/>
            <a:ext cx="5429250" cy="185737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Rotina e regularidade (1:3-5) – Noite e dia</a:t>
            </a: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Alternando períodos de descanso e atividade</a:t>
            </a: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Descanso compulsório regular – pela ausência de luz</a:t>
            </a: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Importância das rotinas para a formação do caráter</a:t>
            </a:r>
          </a:p>
          <a:p>
            <a:pPr marL="1790700" lvl="3" indent="-17145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 formação de hábitos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81E912-D5D1-4959-839C-3FEE03717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Pai Proveu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criação (45).jpg">
            <a:extLst>
              <a:ext uri="{FF2B5EF4-FFF2-40B4-BE49-F238E27FC236}">
                <a16:creationId xmlns:a16="http://schemas.microsoft.com/office/drawing/2014/main" id="{460A0A9D-7D81-48CE-BF97-8C9C70CD28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000372"/>
            <a:ext cx="2113340" cy="22859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87F9E79F-C426-4EBF-8A7F-3753C03A5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415DF30-FE06-4A05-B414-A7F3C2D00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143125"/>
            <a:ext cx="5572125" cy="185737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Apenas alimento saudável e apetitoso (2:9)</a:t>
            </a:r>
          </a:p>
          <a:p>
            <a:pPr marL="0" lvl="1" indent="0">
              <a:buFontTx/>
              <a:buNone/>
            </a:pPr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Educando o paladar para gostar apenas com o que é saudável</a:t>
            </a: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Ausência de opções prejudiciais.</a:t>
            </a: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“Achando as tuas Palavras, logo as comi...”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488C85-D39E-4B2C-AFB6-0D81F9BD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Pai Proveu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21994ccf.jpg">
            <a:extLst>
              <a:ext uri="{FF2B5EF4-FFF2-40B4-BE49-F238E27FC236}">
                <a16:creationId xmlns:a16="http://schemas.microsoft.com/office/drawing/2014/main" id="{315ED3F6-69AD-46D4-9908-506C33D1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466" y="4143380"/>
            <a:ext cx="2476500" cy="170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92270719-B3BE-483C-A26A-D3A04A10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58FEB2F-3195-4BE1-919C-9BA3B26B0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286000"/>
            <a:ext cx="5572125" cy="185737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Tempo regular para contato diário</a:t>
            </a:r>
          </a:p>
          <a:p>
            <a:pPr marL="0" lvl="1" indent="0">
              <a:buFontTx/>
              <a:buNone/>
            </a:pPr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631825" lvl="2" indent="-511175"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 pelo jardim pela viração do dia” (3:8) – estar onde os filhos estão.</a:t>
            </a:r>
          </a:p>
          <a:p>
            <a:pPr lvl="3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Importância do culto familiar</a:t>
            </a:r>
          </a:p>
          <a:p>
            <a:pPr lvl="3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Importância do momento das refeições em família</a:t>
            </a:r>
          </a:p>
          <a:p>
            <a:pPr lvl="3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Importância da hora de dormir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54CE27-419C-4FA0-A8C0-FD182957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Pai Proveu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AREX49.jpg">
            <a:extLst>
              <a:ext uri="{FF2B5EF4-FFF2-40B4-BE49-F238E27FC236}">
                <a16:creationId xmlns:a16="http://schemas.microsoft.com/office/drawing/2014/main" id="{41F35FFB-C947-4363-83D0-68A32C2CC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12"/>
          <a:stretch>
            <a:fillRect/>
          </a:stretch>
        </p:blipFill>
        <p:spPr>
          <a:xfrm>
            <a:off x="6000760" y="4000504"/>
            <a:ext cx="2647623" cy="1952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6142D655-CF3D-40AB-A7AF-0B72171B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674F9F4-DCEE-48F4-97E7-35BDFA31B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071813"/>
            <a:ext cx="4643438" cy="185737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Tempo regular para um maior contato semanal (2:2, 3)</a:t>
            </a:r>
          </a:p>
          <a:p>
            <a:pPr marL="0" lvl="1" indent="0">
              <a:buFontTx/>
              <a:buNone/>
            </a:pPr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Sábado e família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0976DC-0227-4F46-A8C8-CD3BD753B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Pai Proveu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REXAF.jpg">
            <a:extLst>
              <a:ext uri="{FF2B5EF4-FFF2-40B4-BE49-F238E27FC236}">
                <a16:creationId xmlns:a16="http://schemas.microsoft.com/office/drawing/2014/main" id="{6BF23D1F-EE53-4C54-9812-FD6C007D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19"/>
          <a:stretch>
            <a:fillRect/>
          </a:stretch>
        </p:blipFill>
        <p:spPr>
          <a:xfrm>
            <a:off x="5971382" y="2132219"/>
            <a:ext cx="2272512" cy="3511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43757648-4EED-45BF-99A6-16013B1F9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A1AC5A8-7016-428D-BE5A-F9780AA77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071813"/>
            <a:ext cx="4929188" cy="1857375"/>
          </a:xfrm>
        </p:spPr>
        <p:txBody>
          <a:bodyPr/>
          <a:lstStyle/>
          <a:p>
            <a:pPr marL="0" lvl="1" indent="0"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“E crescia Jesus em sabedoria, estatura e graça, diante de Deus e dos homens.” Luc. 2:52.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9916581-A1FC-4283-BBEB-BC82AC1D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64291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Na família de Jesus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Imagem 14" descr="growing_in_wisdom_zoom_777.jpg">
            <a:extLst>
              <a:ext uri="{FF2B5EF4-FFF2-40B4-BE49-F238E27FC236}">
                <a16:creationId xmlns:a16="http://schemas.microsoft.com/office/drawing/2014/main" id="{9B438DC6-3FAF-487A-9060-02C946B7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643182"/>
            <a:ext cx="2239074" cy="3129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A48A12F4-1CA7-4539-B6EB-CE70EE60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7D7414-98FA-4C8E-83AB-6EFD65E51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643188"/>
            <a:ext cx="5357812" cy="1857375"/>
          </a:xfrm>
        </p:spPr>
        <p:txBody>
          <a:bodyPr/>
          <a:lstStyle/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Isolado nas colinas da Galiléia</a:t>
            </a:r>
          </a:p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Lar mantido pelo trabalho honesto e respeitável</a:t>
            </a:r>
          </a:p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Vida de simplicidade</a:t>
            </a:r>
          </a:p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Luta diária com as dificuldades e provações</a:t>
            </a:r>
          </a:p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Abnegação, economia e serviço paciente, feito com contentamento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718F60-0A6E-4A13-AA1C-268185FCC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Em Que Fora Criado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082.TIF">
            <a:extLst>
              <a:ext uri="{FF2B5EF4-FFF2-40B4-BE49-F238E27FC236}">
                <a16:creationId xmlns:a16="http://schemas.microsoft.com/office/drawing/2014/main" id="{1EB6A712-34F8-4AAA-9154-15B925EB51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000372"/>
            <a:ext cx="2050245" cy="2733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E777C98C-6E23-4EAE-83AE-8603963F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470A3B-49C8-4F93-B8D6-0B063B7BB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500313"/>
            <a:ext cx="5357812" cy="1857375"/>
          </a:xfrm>
        </p:spPr>
        <p:txBody>
          <a:bodyPr/>
          <a:lstStyle/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Estudo com a Sua mãe</a:t>
            </a:r>
          </a:p>
          <a:p>
            <a:pPr marL="266700" lvl="2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Rolo aberto das Escrituras</a:t>
            </a:r>
          </a:p>
          <a:p>
            <a:pPr marL="1162050" lvl="3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Culto familiar </a:t>
            </a:r>
          </a:p>
          <a:p>
            <a:pPr marL="1790700" lvl="4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Provê rotina e regularidade para as atividades da família. </a:t>
            </a:r>
          </a:p>
          <a:p>
            <a:pPr marL="1790700" lvl="4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Provê unidade. Unifica os horários. </a:t>
            </a:r>
          </a:p>
          <a:p>
            <a:pPr marL="1790700" lvl="4" indent="-266700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Favorece a integração em oposição à desintegração.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AC2F72-209B-43FC-94AA-D76DC24C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Em Que Fora Criado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in_favor_with_god_zoom_777.jpg">
            <a:extLst>
              <a:ext uri="{FF2B5EF4-FFF2-40B4-BE49-F238E27FC236}">
                <a16:creationId xmlns:a16="http://schemas.microsoft.com/office/drawing/2014/main" id="{60609194-BFA8-4609-8EE0-F3701C2E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12" y="2982881"/>
            <a:ext cx="1897964" cy="2660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164C2FF7-5400-41F7-90DD-8E5048922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405964CA-0762-409E-A2A7-037C13169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3500438"/>
            <a:ext cx="8215313" cy="1571625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>
                <a:solidFill>
                  <a:srgbClr val="002060"/>
                </a:solidFill>
                <a:effectLst/>
              </a:rPr>
              <a:t>Gen. 2:8 e 9. </a:t>
            </a:r>
          </a:p>
          <a:p>
            <a:r>
              <a:rPr lang="pt-BR" altLang="pt-BR" b="0">
                <a:solidFill>
                  <a:srgbClr val="002060"/>
                </a:solidFill>
                <a:effectLst/>
              </a:rPr>
              <a:t>“E plantou o Senhor Deus um jardim no Éden, da banda do Oriente, e pôs nele o homem que havia formado. Do solo fez o Senhor Deus brotar toda sorte de árvores agradável à vista e boa para alimento; e também a árvore da vida no meio do jardim, e a árvore do conhecimento do bem e do mal.”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6D9B35-11B0-4E45-A9B9-F8AE2E0B4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71488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Apropriado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Ada-Eva-022.jpg">
            <a:extLst>
              <a:ext uri="{FF2B5EF4-FFF2-40B4-BE49-F238E27FC236}">
                <a16:creationId xmlns:a16="http://schemas.microsoft.com/office/drawing/2014/main" id="{67815E7D-4430-4A0B-B05E-3A76C8D33B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43636" y="1857363"/>
            <a:ext cx="2190766" cy="16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398993B8-FC9C-4FFA-AF3E-87DF885E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8CFB91E-92CA-4A06-B44D-2A7A06B38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3286125"/>
            <a:ext cx="4857750" cy="1857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“Aos pais e às mães sou instruída a dizer: Não deixem de conservar seus filhos dentro de seu recinto.” LA, 139.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CCB2DB-CF09-466C-8B75-A786D78C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Manter Perto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Cópia de jesus_as_a_little_child_zoom_777.jpg">
            <a:extLst>
              <a:ext uri="{FF2B5EF4-FFF2-40B4-BE49-F238E27FC236}">
                <a16:creationId xmlns:a16="http://schemas.microsoft.com/office/drawing/2014/main" id="{52E93C27-C3C8-4F8A-B581-0EAE256C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549763"/>
            <a:ext cx="2286016" cy="3165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8AC7709E-9397-4650-9F7E-54E1AC437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8F4BDB3-71AC-4606-89C8-489D265ED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428875"/>
            <a:ext cx="5357813" cy="1857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“Aos pais Ele envia a alarmante advertência: Reúnam seus filhos em suas próprias casas; afastem-nos dos que estão desrespeitando os mandamentos de Deus, que estão ensinando e praticando o mal. Saiam das grandes cidades tão depressa quanto possível.” LA, 139.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4F7275-2EC7-4DE3-A61B-1038F4CC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Manter Perto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holy_family_zoom.jpg">
            <a:extLst>
              <a:ext uri="{FF2B5EF4-FFF2-40B4-BE49-F238E27FC236}">
                <a16:creationId xmlns:a16="http://schemas.microsoft.com/office/drawing/2014/main" id="{0BB31446-0E2D-4153-BFAA-65FF7760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128048"/>
            <a:ext cx="2257056" cy="2701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E89CE6F2-A4B9-4B6B-BD13-05AA4B42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973465A-8A44-4E86-8563-9BCBCDA44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714625"/>
            <a:ext cx="4786313" cy="1857375"/>
          </a:xfrm>
        </p:spPr>
        <p:txBody>
          <a:bodyPr/>
          <a:lstStyle/>
          <a:p>
            <a:pPr lvl="1" indent="-742950">
              <a:buFontTx/>
              <a:buNone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O Pai</a:t>
            </a:r>
          </a:p>
          <a:p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“Mas José, seu esposo, sendo justo, e não a querendo infamar...” Mat. 1:19.</a:t>
            </a:r>
          </a:p>
          <a:p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“Despertado José do sono, fez como lhe ordenara o anjo do Senhor, e recebeu sua mulher.” Mat. 1:24.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D70562-CA23-4CD6-BFDE-ACC616FB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Cópia de in_the_hands_of_the_father_zoom_777.jpg">
            <a:extLst>
              <a:ext uri="{FF2B5EF4-FFF2-40B4-BE49-F238E27FC236}">
                <a16:creationId xmlns:a16="http://schemas.microsoft.com/office/drawing/2014/main" id="{20D65E08-673E-4F6C-B25B-7913B6C64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429000"/>
            <a:ext cx="2786568" cy="20202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706C4BAA-020F-44BC-A8C1-C36469F8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93FE70B-60C7-4C07-BC4C-0A0E98FE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82D082-0091-42D2-86F7-3D74761B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857500"/>
            <a:ext cx="4786313" cy="185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742950" defTabSz="762000">
              <a:spcBef>
                <a:spcPct val="20000"/>
              </a:spcBef>
              <a:defRPr/>
            </a:pPr>
            <a:r>
              <a:rPr lang="pt-BR" sz="2800" b="1" kern="0" dirty="0">
                <a:solidFill>
                  <a:srgbClr val="002060"/>
                </a:solidFill>
                <a:latin typeface="Calibri" pitchFamily="34" charset="0"/>
              </a:rPr>
              <a:t>A Mãe</a:t>
            </a:r>
          </a:p>
          <a:p>
            <a:pPr marL="342900" indent="-342900" defTabSz="7620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“... O Senhor é contigo.” Luc. 1:28.</a:t>
            </a:r>
          </a:p>
          <a:p>
            <a:pPr marL="342900" indent="-342900" defTabSz="7620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“...Achaste graça diante do Senhor.” Luc. 1:30</a:t>
            </a:r>
          </a:p>
          <a:p>
            <a:pPr marL="342900" indent="-342900" defTabSz="7620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pt-BR" kern="0" dirty="0">
                <a:solidFill>
                  <a:srgbClr val="002060"/>
                </a:solidFill>
                <a:latin typeface="Calibri" pitchFamily="34" charset="0"/>
              </a:rPr>
              <a:t>“...Aqui está a serva do Senhor; que se cumpra em mim conforme a tua palavra....” Luc. 1:30</a:t>
            </a:r>
          </a:p>
        </p:txBody>
      </p:sp>
      <p:pic>
        <p:nvPicPr>
          <p:cNvPr id="9" name="Imagem 8" descr="0608249.jpg">
            <a:extLst>
              <a:ext uri="{FF2B5EF4-FFF2-40B4-BE49-F238E27FC236}">
                <a16:creationId xmlns:a16="http://schemas.microsoft.com/office/drawing/2014/main" id="{E869155D-8D8D-4393-ACEC-4872F27DC3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786058"/>
            <a:ext cx="2249642" cy="3000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F69E71A4-1C23-4E17-9651-3DD1263C4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6E65F49-3EB8-43CE-98CA-BDC36D72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88C1D09-3899-4AD4-A053-CDE79553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57500"/>
            <a:ext cx="4643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Pais Apresentaram o Filho </a:t>
            </a:r>
          </a:p>
          <a:p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 Levaram-no a Jerusalém para o apresentarem ao Senhor.” Luc. 2:22.</a:t>
            </a:r>
          </a:p>
          <a:p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Oferta do Nascimento </a:t>
            </a:r>
          </a:p>
          <a:p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“e para oferecer um sacrifício...” Luc. 2:24.</a:t>
            </a:r>
          </a:p>
        </p:txBody>
      </p:sp>
      <p:pic>
        <p:nvPicPr>
          <p:cNvPr id="7" name="Imagem 6" descr="apresentacao de Jesus.jpg">
            <a:extLst>
              <a:ext uri="{FF2B5EF4-FFF2-40B4-BE49-F238E27FC236}">
                <a16:creationId xmlns:a16="http://schemas.microsoft.com/office/drawing/2014/main" id="{0BC159C8-67A3-4E1C-A5D6-A3B8C244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857496"/>
            <a:ext cx="2133600" cy="2962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DF160943-075D-4EF7-9649-F23C6C029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77E47D5-E476-4BB2-B3AB-88470A10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E0643B-267B-49DF-9AAE-9B9AD496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714625"/>
            <a:ext cx="4857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61950" indent="-3619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Eram Cumpridores da Lei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“Cumpridas todas as ordenanças segundo a lei do Senhor, voltaram para a Galiléia...” Luc. 2:39.</a:t>
            </a:r>
          </a:p>
          <a:p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Atentos às Reuniões Religiosas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“Ora, anualmente iam seus pais a Jerusalém, para a festa da páscoa.” Luc. 2:41.</a:t>
            </a:r>
          </a:p>
        </p:txBody>
      </p:sp>
      <p:pic>
        <p:nvPicPr>
          <p:cNvPr id="9" name="Imagem 8" descr="jesus_145.jpg">
            <a:extLst>
              <a:ext uri="{FF2B5EF4-FFF2-40B4-BE49-F238E27FC236}">
                <a16:creationId xmlns:a16="http://schemas.microsoft.com/office/drawing/2014/main" id="{E36A5101-AC1B-4D75-8C97-43CAA65E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214686"/>
            <a:ext cx="2962243" cy="22216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E6C8B768-7BE4-4E7E-B458-83CD117E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6834E8D-F473-48C6-B304-18E3D745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92CE71D-DBB1-4D95-AA5A-F708282F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571750"/>
            <a:ext cx="5929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1950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Levavam o filho aos cultos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“Quando ele atingiu os doze anos, subiram, segundo o costume...” Luc. 2:42.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“Devem os pais e mães tornar uma regra que seus filhos assistam ao culto público no sábado. E devem pôr em vigor essa regra pelo seu próprio exemplo. É nosso dever ordenar nossos filhos e nossa casa depois de nós, como fez Abraão...” OC, 530.</a:t>
            </a:r>
          </a:p>
        </p:txBody>
      </p:sp>
      <p:pic>
        <p:nvPicPr>
          <p:cNvPr id="7" name="Imagem 6" descr="590-RE-023-W7548.jpg">
            <a:extLst>
              <a:ext uri="{FF2B5EF4-FFF2-40B4-BE49-F238E27FC236}">
                <a16:creationId xmlns:a16="http://schemas.microsoft.com/office/drawing/2014/main" id="{CC5F4503-A9DC-4288-B8E0-A0259A12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43702" y="2714620"/>
            <a:ext cx="1936749" cy="2905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46D7229F-4902-4A91-A572-5A40EC2B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6D0E60F-8FFB-45A8-8FDF-EF8592655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DE17C9-D964-41C0-8C4F-504F01F76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000375"/>
            <a:ext cx="4643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542925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Ansiosos p/ saber onde o filho está</a:t>
            </a:r>
          </a:p>
          <a:p>
            <a:pPr marL="0" lvl="1"/>
            <a:r>
              <a:rPr lang="pt-BR" altLang="pt-BR" sz="1600" b="1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“...então passaram a procurá-lo entre os parentes e os conhecidos; e, não o tendo encontrado, voltaram a Jerusalém à sua procura.” Luc. 2:44 e 45.</a:t>
            </a:r>
          </a:p>
        </p:txBody>
      </p:sp>
      <p:pic>
        <p:nvPicPr>
          <p:cNvPr id="9" name="Imagem 8" descr="0607160.jpg">
            <a:extLst>
              <a:ext uri="{FF2B5EF4-FFF2-40B4-BE49-F238E27FC236}">
                <a16:creationId xmlns:a16="http://schemas.microsoft.com/office/drawing/2014/main" id="{7439E376-D718-47ED-B85C-6FED5E061D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714620"/>
            <a:ext cx="2415603" cy="3221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312ACB65-BF9F-4E0A-8DCA-6CB6B3AAE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7F81F24-5B17-42C5-AE72-2652587B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Relacional e Espiritual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26A887A-8B5B-4139-8205-F53188B8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571750"/>
            <a:ext cx="53578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1950" indent="-1809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Faziam questão de ter o filho sempre consigo.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“E desceu com eles para Nazaré...” Luc. 2:51.</a:t>
            </a:r>
          </a:p>
          <a:p>
            <a:endParaRPr lang="pt-BR" altLang="pt-BR" sz="16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2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Fixação de mandatos</a:t>
            </a:r>
          </a:p>
          <a:p>
            <a:pPr marL="0" lvl="2"/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1"/>
            <a:r>
              <a:rPr lang="pt-BR" altLang="pt-BR" b="1">
                <a:solidFill>
                  <a:srgbClr val="002060"/>
                </a:solidFill>
                <a:latin typeface="Calibri" panose="020F0502020204030204" pitchFamily="34" charset="0"/>
              </a:rPr>
              <a:t>Resultado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 e era-lhes submisso...”(Lc. 2:51)</a:t>
            </a:r>
          </a:p>
        </p:txBody>
      </p:sp>
      <p:pic>
        <p:nvPicPr>
          <p:cNvPr id="10" name="Imagem 9" descr="jesus_159.jpg">
            <a:extLst>
              <a:ext uri="{FF2B5EF4-FFF2-40B4-BE49-F238E27FC236}">
                <a16:creationId xmlns:a16="http://schemas.microsoft.com/office/drawing/2014/main" id="{E4E1FE23-3DC1-40FF-9C0F-F5F0C521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416"/>
          <a:stretch>
            <a:fillRect/>
          </a:stretch>
        </p:blipFill>
        <p:spPr>
          <a:xfrm>
            <a:off x="6072198" y="2928934"/>
            <a:ext cx="2392326" cy="2857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ED3D833C-593C-4D34-ABB7-FF310D5B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3CBCE73-FEE3-4D7E-8632-79D0B5A0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8579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Nos Últimos Dias...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872ED95-8537-4AEC-A433-90BFC732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714625"/>
            <a:ext cx="82153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“Eis que enviarei o profeta Elias, antes que venha o grande e terrível dia do Senhor; ele converterá o coração dos pais aos filhos, e o coração dos filhos a seus pais; para que eu não venha e fira a terra com maldição.” Mal. 4:5, 6.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20D5CEED-2EDF-44DC-B885-92B0FB4E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044C8577-49EC-4DCA-B941-1B4D32A0D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25" y="2643188"/>
            <a:ext cx="5500688" cy="2286000"/>
          </a:xfrm>
        </p:spPr>
        <p:txBody>
          <a:bodyPr/>
          <a:lstStyle/>
          <a:p>
            <a:pPr algn="r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</a:rPr>
              <a:t>	“No ambiente em que vivia o santo par havia uma lição para todos os tempos, ... de que a verdadeira felicidade é encontrada, não na satisfação do orgulho e luxo, mas na comunhão com Deus mediante Suas obras criadas.” LA, 132.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085C8A-5AF4-4324-99B6-95F900DC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Ensina Lições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da-Eva-020.jpg">
            <a:extLst>
              <a:ext uri="{FF2B5EF4-FFF2-40B4-BE49-F238E27FC236}">
                <a16:creationId xmlns:a16="http://schemas.microsoft.com/office/drawing/2014/main" id="{40CA827B-8C24-4565-AA1C-902077EDD2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37324"/>
            <a:ext cx="2500330" cy="3334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912872E5-A1EE-45E7-AF44-2F1FBD466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88BF0F-8621-4B07-B8CC-4934D69B3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7AA2ACB-A9FE-47B5-B4FE-6FD7019D3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00250"/>
            <a:ext cx="6357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Natural x Artificial...</a:t>
            </a:r>
          </a:p>
          <a:p>
            <a:pPr marL="0" lvl="2"/>
            <a:endParaRPr lang="pt-BR" altLang="pt-BR" sz="1600" b="1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“Se os homens dessem menos atenção às coisas artificiais, e cultivassem maior simplicidade, estariam em muito melhores condições de corresponderem com o propósito de Deus em sua criação. O orgulho e a ambição nunca se satisfazem; aqueles, porém, que são verdadeiramente sábios encontrarão um prazer real e enobrecedor nas fontes de gozos que Deus colocou ao alcance de todos.” LA, 132.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55EF4-923D-4A53-8149-633FCE6A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no Éden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da-Eva-014.jpg">
            <a:extLst>
              <a:ext uri="{FF2B5EF4-FFF2-40B4-BE49-F238E27FC236}">
                <a16:creationId xmlns:a16="http://schemas.microsoft.com/office/drawing/2014/main" id="{278C40F2-A38E-4A69-A311-FD566AE75B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429000"/>
            <a:ext cx="1821082" cy="2428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3BE7DF72-BC79-41CC-9677-1404A317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CA79E8E-6551-40ED-B61B-53D3F515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Ambiente no Éden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99E27D-8A30-4904-BE5F-EE0193B9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352675"/>
            <a:ext cx="52149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631825" indent="-2730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Esteticamente Equilibrado (2:8-9) </a:t>
            </a: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– apenas o belo, puro e nobre</a:t>
            </a:r>
          </a:p>
          <a:p>
            <a:pPr marL="0" lvl="2"/>
            <a:endParaRPr lang="pt-BR" altLang="pt-BR" sz="280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Jamais esquecemos o que vemos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O que vemos influencia a mente </a:t>
            </a:r>
          </a:p>
        </p:txBody>
      </p:sp>
      <p:pic>
        <p:nvPicPr>
          <p:cNvPr id="9" name="Imagem 8" descr="adao.jpg">
            <a:extLst>
              <a:ext uri="{FF2B5EF4-FFF2-40B4-BE49-F238E27FC236}">
                <a16:creationId xmlns:a16="http://schemas.microsoft.com/office/drawing/2014/main" id="{1F2BFD73-A499-43E0-A01E-AA838C37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714752"/>
            <a:ext cx="2976562" cy="2232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2A0D637E-8F41-4906-AD43-99019435D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615135-B254-41B4-90FD-8CAA5A892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5" y="1785938"/>
            <a:ext cx="8502650" cy="2357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“Em vez de morar onde só se podem ver as obras dos homens, onde o que se vê e ouve, freqüentemente sugere pensamentos maus, onde a balbúrdia e a confusão produzem fadiga e desassossego, vão para um lugar onde possam contemplar as obras de Deus. Busquem tranqüilidade de espírito na beleza, quietude e paz da natureza... Aspirem o ar celeste e revigorador.”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0B05FF-7E20-46D6-821D-9031F055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Vemos Influencia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Eden.jpg">
            <a:extLst>
              <a:ext uri="{FF2B5EF4-FFF2-40B4-BE49-F238E27FC236}">
                <a16:creationId xmlns:a16="http://schemas.microsoft.com/office/drawing/2014/main" id="{C830CB7C-FDA7-41B8-B1D0-B0DA8D3184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32" y="4500570"/>
            <a:ext cx="2571752" cy="1928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2CF8D7D-CF8E-44F0-9828-E2B901266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500313"/>
            <a:ext cx="6072188" cy="28575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Estética x Ética</a:t>
            </a:r>
          </a:p>
          <a:p>
            <a:pPr>
              <a:buFontTx/>
              <a:buNone/>
            </a:pPr>
            <a:endParaRPr lang="pt-BR" altLang="pt-BR" sz="16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“Os pais estão na obrigação perante Deus, de tornar os arredores do lar uma representação da verdade que professam... Seus filhos... aprenderão a associar o lar terreno com o celestial...” LA, 146.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647B3A-0CFD-4361-9F16-EA6E6FCD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Vemos Influencia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C1IDS75A53.jpg">
            <a:extLst>
              <a:ext uri="{FF2B5EF4-FFF2-40B4-BE49-F238E27FC236}">
                <a16:creationId xmlns:a16="http://schemas.microsoft.com/office/drawing/2014/main" id="{DFE9B5EC-5C24-4B90-88A1-73A1218E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18" y="3429000"/>
            <a:ext cx="2339524" cy="2359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DDE6F480-78C1-4F42-A2CE-63B36786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CF70623-A209-4D1B-BCF2-0F7E01A1E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286000"/>
            <a:ext cx="5286375" cy="2857500"/>
          </a:xfrm>
        </p:spPr>
        <p:txBody>
          <a:bodyPr/>
          <a:lstStyle/>
          <a:p>
            <a:pPr marL="342900" lvl="3" indent="-34290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Mídia Impressa ou Eletrônica x Grande Conflito</a:t>
            </a:r>
          </a:p>
          <a:p>
            <a:pPr marL="631825" lvl="4" indent="-360363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Censura prévia: que tipo de imagens entram?</a:t>
            </a:r>
          </a:p>
          <a:p>
            <a:pPr marL="631825" lvl="4" indent="-360363">
              <a:buFont typeface="Arial" panose="020B0604020202020204" pitchFamily="34" charset="0"/>
              <a:buChar char="•"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Censura ____ anos?</a:t>
            </a:r>
          </a:p>
          <a:p>
            <a:pPr>
              <a:buFontTx/>
              <a:buNone/>
            </a:pPr>
            <a:r>
              <a:rPr lang="pt-BR" altLang="pt-BR" sz="28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“Se não vos tornardes como crianças...”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F924E75-8A37-4556-BE62-6C13BAF8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Vemos Influencia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68477.jpg">
            <a:extLst>
              <a:ext uri="{FF2B5EF4-FFF2-40B4-BE49-F238E27FC236}">
                <a16:creationId xmlns:a16="http://schemas.microsoft.com/office/drawing/2014/main" id="{7A0A624F-C269-412A-A935-C83EFFCDB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928934"/>
            <a:ext cx="2652730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EB5D2F4A-8BB6-4CB4-B99F-3923F0F5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67BCB02-92F9-4CD0-9EBB-3CF9C44DC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214563"/>
            <a:ext cx="6000750" cy="2071687"/>
          </a:xfrm>
        </p:spPr>
        <p:txBody>
          <a:bodyPr/>
          <a:lstStyle/>
          <a:p>
            <a:pPr marL="358775" lvl="2" indent="-358775">
              <a:buFontTx/>
              <a:buNone/>
              <a:defRPr/>
            </a:pPr>
            <a:r>
              <a:rPr lang="pt-BR" sz="2800" b="1" dirty="0">
                <a:solidFill>
                  <a:srgbClr val="002060"/>
                </a:solidFill>
                <a:latin typeface="Calibri" pitchFamily="34" charset="0"/>
              </a:rPr>
              <a:t>Éden: Auditivamente Equilibrado </a:t>
            </a:r>
          </a:p>
          <a:p>
            <a:pPr marL="533400" lvl="3" indent="-261938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Só o que descansa e enobrece</a:t>
            </a:r>
          </a:p>
          <a:p>
            <a:pPr marL="533400" lvl="3" indent="-261938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Períodos de silêncio – para meditação</a:t>
            </a:r>
          </a:p>
          <a:p>
            <a:pPr marL="533400" lvl="3" indent="-261938"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Somos influenciados pelo que ouvimos</a:t>
            </a:r>
          </a:p>
          <a:p>
            <a:pPr marL="1795463" lvl="4" indent="-271463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Tom da voz</a:t>
            </a:r>
          </a:p>
          <a:p>
            <a:pPr marL="1795463" lvl="4" indent="-271463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Ruídos externos</a:t>
            </a:r>
          </a:p>
          <a:p>
            <a:pPr marL="1795463" lvl="4" indent="-271463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Mídia – que som tem permissão para entrar?</a:t>
            </a:r>
          </a:p>
          <a:p>
            <a:pPr marL="1795463" lvl="3" indent="-271463">
              <a:buFont typeface="Arial" pitchFamily="34" charset="0"/>
              <a:buChar char="•"/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3C8525-0CEA-4A0D-8E86-34E05A4EF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500042"/>
            <a:ext cx="878684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Que Ouvimos Influencia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Ada-Eva-023.jpg">
            <a:extLst>
              <a:ext uri="{FF2B5EF4-FFF2-40B4-BE49-F238E27FC236}">
                <a16:creationId xmlns:a16="http://schemas.microsoft.com/office/drawing/2014/main" id="{51056F96-9C35-45FC-BE4B-95598044B4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714620"/>
            <a:ext cx="2035329" cy="27146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C32EAB52-098E-4F8E-9A25-31C8DD6C7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Pages>9</Pages>
  <Words>1212</Words>
  <Application>Microsoft Office PowerPoint</Application>
  <PresentationFormat>Apresentação na tela (4:3)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Times New Roman</vt:lpstr>
      <vt:lpstr>Calibri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151</cp:revision>
  <cp:lastPrinted>1996-02-06T11:30:58Z</cp:lastPrinted>
  <dcterms:created xsi:type="dcterms:W3CDTF">1995-10-30T15:00:00Z</dcterms:created>
  <dcterms:modified xsi:type="dcterms:W3CDTF">2019-10-28T14:42:04Z</dcterms:modified>
</cp:coreProperties>
</file>