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2" r:id="rId3"/>
    <p:sldId id="284" r:id="rId4"/>
    <p:sldId id="295" r:id="rId5"/>
    <p:sldId id="281" r:id="rId6"/>
    <p:sldId id="290" r:id="rId7"/>
    <p:sldId id="294" r:id="rId8"/>
    <p:sldId id="292" r:id="rId9"/>
    <p:sldId id="263" r:id="rId10"/>
    <p:sldId id="265" r:id="rId11"/>
    <p:sldId id="289" r:id="rId12"/>
    <p:sldId id="296" r:id="rId13"/>
    <p:sldId id="297" r:id="rId14"/>
    <p:sldId id="30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285" r:id="rId27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DA8"/>
    <a:srgbClr val="FF0066"/>
    <a:srgbClr val="962671"/>
    <a:srgbClr val="CC3399"/>
    <a:srgbClr val="9603A1"/>
    <a:srgbClr val="D604E6"/>
    <a:srgbClr val="B55B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95" autoAdjust="0"/>
  </p:normalViewPr>
  <p:slideViewPr>
    <p:cSldViewPr>
      <p:cViewPr varScale="1">
        <p:scale>
          <a:sx n="63" d="100"/>
          <a:sy n="63" d="100"/>
        </p:scale>
        <p:origin x="13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8A6E22-6C62-4D24-A0F6-FDAE8E381C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8663"/>
            <a:ext cx="7167562" cy="3100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78A1B75-7D7D-4AEE-8460-AD66EDBEBF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5825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4FB72571-E857-4F47-AB56-CCE4B17C0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E6805FF2-D152-4D68-ACC7-3D3A9161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99840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777143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2038350" cy="59436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74374" cy="59436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527104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580719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44422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1439" y="1981200"/>
            <a:ext cx="3777762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385900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19984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61296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31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16224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301862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02BAA9-C436-4912-8470-E5C3CDAC4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90600" cy="68453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63DE8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F5A1F1-EAF3-4BD8-B2D5-A4AEA873F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55663"/>
            <a:ext cx="8255000" cy="534987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100000">
                <a:srgbClr val="FC012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E9DD61-9A5D-4D40-BE45-A87EA1971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6735270-34F6-4AF0-B07E-40C96AABE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6962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ransition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40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77651D-8FC4-4876-AF15-18378373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>
            <a:extLst>
              <a:ext uri="{FF2B5EF4-FFF2-40B4-BE49-F238E27FC236}">
                <a16:creationId xmlns:a16="http://schemas.microsoft.com/office/drawing/2014/main" id="{65CC766B-29F2-4E2D-99B2-B9FCDBC9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5874880-7F3D-449B-9AAE-D839AC07E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813" y="3214688"/>
            <a:ext cx="4071937" cy="1428750"/>
          </a:xfrm>
        </p:spPr>
        <p:txBody>
          <a:bodyPr/>
          <a:lstStyle/>
          <a:p>
            <a:pPr marL="0" lvl="2" indent="0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“Ensina a criança no caminho em que deve andar, e ainda quando for velho não se desviará dele.”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6D1A80-B942-4553-89C4-3F061ED60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928678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Pais – Noção Clara do Seu Papel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(Prov. 22:6)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120.bmp">
            <a:extLst>
              <a:ext uri="{FF2B5EF4-FFF2-40B4-BE49-F238E27FC236}">
                <a16:creationId xmlns:a16="http://schemas.microsoft.com/office/drawing/2014/main" id="{3B3E80CE-DE57-46A5-BE73-853BA20C6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227" y="2786058"/>
            <a:ext cx="2018642" cy="30241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BB7BBDB6-2540-49BB-82C8-CF305D2C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424C84F-2EC3-4E0C-A68A-B4FC60CF5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3286125"/>
            <a:ext cx="4071937" cy="1500188"/>
          </a:xfrm>
        </p:spPr>
        <p:txBody>
          <a:bodyPr/>
          <a:lstStyle/>
          <a:p>
            <a:pPr marL="0" lvl="3" indent="0">
              <a:buFontTx/>
              <a:buNone/>
            </a:pPr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“Uma geração louvará a outra geração as tuas obras, e anunciará os teus poderosos feitos.” 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77DCE5-204E-40FD-B923-CD2D0C7E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857240"/>
            <a:ext cx="828680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Responsabilidade </a:t>
            </a:r>
            <a:r>
              <a:rPr lang="pt-BR" sz="54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Transgeracional</a:t>
            </a: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(Sal. </a:t>
            </a:r>
            <a:r>
              <a:rPr lang="pt-BR" sz="4000" b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145:4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)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AB95J4.jpg">
            <a:extLst>
              <a:ext uri="{FF2B5EF4-FFF2-40B4-BE49-F238E27FC236}">
                <a16:creationId xmlns:a16="http://schemas.microsoft.com/office/drawing/2014/main" id="{442CAF6F-7D26-4EB6-A88E-0A9C12CC45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99" b="5850"/>
          <a:stretch>
            <a:fillRect/>
          </a:stretch>
        </p:blipFill>
        <p:spPr>
          <a:xfrm>
            <a:off x="5744068" y="2643183"/>
            <a:ext cx="1971204" cy="31432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442EB32C-499C-4FD8-8D11-C3391EF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0BFE039-0932-47C4-BC33-6A261A0FE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2857500"/>
            <a:ext cx="6143625" cy="1500188"/>
          </a:xfrm>
        </p:spPr>
        <p:txBody>
          <a:bodyPr/>
          <a:lstStyle/>
          <a:p>
            <a:pPr marL="0" lvl="3" indent="0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“Agora, pois, temei ao Senhor, e servi-O com integridade e com fidelidade; deitai fora os deuses aos quais serviram vossos pais... e servi ao Senhor.</a:t>
            </a:r>
          </a:p>
          <a:p>
            <a:pPr marL="903288" indent="-368300">
              <a:buFontTx/>
              <a:buNone/>
            </a:pPr>
            <a:r>
              <a:rPr lang="pt-BR" altLang="pt-BR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...</a:t>
            </a:r>
            <a:r>
              <a:rPr lang="pt-BR" altLang="pt-BR" sz="22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escolhei hoje a quem sirvais; se aos deuses a quem serviram vossos pais... ou aos deuses dos amorreus...</a:t>
            </a:r>
          </a:p>
          <a:p>
            <a:pPr marL="903288" indent="-368300">
              <a:buFontTx/>
              <a:buNone/>
            </a:pPr>
            <a:r>
              <a:rPr lang="pt-BR" altLang="pt-BR" sz="2200" b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... Eu e a minha casa serviremos ao Senhor.”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6D2E1B2-8672-4866-9C06-7FE8EE3B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857240"/>
            <a:ext cx="828680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Josué Possuía Esta Visão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pt-BR" sz="44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Jos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. 24:14-15)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Ninez-001.jpg">
            <a:extLst>
              <a:ext uri="{FF2B5EF4-FFF2-40B4-BE49-F238E27FC236}">
                <a16:creationId xmlns:a16="http://schemas.microsoft.com/office/drawing/2014/main" id="{B2D7D39C-9788-4559-AFDD-D87D107921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322" y="3000372"/>
            <a:ext cx="1874644" cy="25003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582" name="Text Box 6">
            <a:extLst>
              <a:ext uri="{FF2B5EF4-FFF2-40B4-BE49-F238E27FC236}">
                <a16:creationId xmlns:a16="http://schemas.microsoft.com/office/drawing/2014/main" id="{9BEB5883-2788-4B43-9D8B-D38EF138A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C3C8CDD-7F8B-47B1-A384-ED12370A4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2857500"/>
            <a:ext cx="4786312" cy="1500188"/>
          </a:xfrm>
        </p:spPr>
        <p:txBody>
          <a:bodyPr/>
          <a:lstStyle/>
          <a:p>
            <a:pPr marL="0" lvl="3" indent="0"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Calibri" panose="020F0502020204030204" pitchFamily="34" charset="0"/>
              </a:rPr>
              <a:t>“Os teus filhos edificarão as antigas ruínas; levantarás os fundamentos de muitas gerações, e serás chamado reparador de brechas, e restaurador de veredas para que o país se torne habitável.” Isa. 58:12.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81417-6436-42B0-B11C-99E64C75C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850112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Pais: Promessa e Visão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0602177.jpg">
            <a:extLst>
              <a:ext uri="{FF2B5EF4-FFF2-40B4-BE49-F238E27FC236}">
                <a16:creationId xmlns:a16="http://schemas.microsoft.com/office/drawing/2014/main" id="{873CE761-4EA5-48DF-B8BE-D8A28920C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500306"/>
            <a:ext cx="2303138" cy="30718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B036F7C4-1A41-46D4-B3C4-AC85E05B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E6FDE90-AB25-4C0C-B439-824A22017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2786066"/>
            <a:ext cx="850112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Educação Religiosa:</a:t>
            </a:r>
          </a:p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Como ocorre?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C216291D-20C8-4F1A-85EC-1DBE0316B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79B6612-84A1-45E2-A018-436E6F680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3500438"/>
            <a:ext cx="2857500" cy="1500187"/>
          </a:xfrm>
        </p:spPr>
        <p:txBody>
          <a:bodyPr/>
          <a:lstStyle/>
          <a:p>
            <a:pPr marL="0" lvl="2" indent="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Preceito/Ensino</a:t>
            </a:r>
          </a:p>
          <a:p>
            <a:pPr marL="0" lvl="2" indent="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Exemplo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5B943E-039E-4184-89D4-D789F1447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857232"/>
            <a:ext cx="850112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5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Educação Religiosa: 2 Modos</a:t>
            </a:r>
            <a:endParaRPr lang="pt-BR" sz="48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Abran-Sara-001.jpg">
            <a:extLst>
              <a:ext uri="{FF2B5EF4-FFF2-40B4-BE49-F238E27FC236}">
                <a16:creationId xmlns:a16="http://schemas.microsoft.com/office/drawing/2014/main" id="{3CD532E5-DA26-4E78-9F30-3BB967B6A8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786058"/>
            <a:ext cx="2141211" cy="30003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654" name="Text Box 6">
            <a:extLst>
              <a:ext uri="{FF2B5EF4-FFF2-40B4-BE49-F238E27FC236}">
                <a16:creationId xmlns:a16="http://schemas.microsoft.com/office/drawing/2014/main" id="{9C3FF20B-9B8A-45A5-B29A-AF971D66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B61F086-E8A6-4423-8302-4D65617C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2786063"/>
            <a:ext cx="4643437" cy="1500187"/>
          </a:xfrm>
        </p:spPr>
        <p:txBody>
          <a:bodyPr/>
          <a:lstStyle/>
          <a:p>
            <a:pPr marL="450850" lvl="2" indent="-4508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Existe um bom relacionamento</a:t>
            </a:r>
          </a:p>
          <a:p>
            <a:pPr marL="450850" lvl="2" indent="-4508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Os filhos admiram o caráter dos pais</a:t>
            </a:r>
          </a:p>
          <a:p>
            <a:pPr marL="450850" lvl="2" indent="-4508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Os filhos percebem o amor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B27941A-E4A2-4321-A773-805EC1B8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850112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 Ensino, Quando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sb10062269a-012.jpg">
            <a:extLst>
              <a:ext uri="{FF2B5EF4-FFF2-40B4-BE49-F238E27FC236}">
                <a16:creationId xmlns:a16="http://schemas.microsoft.com/office/drawing/2014/main" id="{0502C191-191C-4573-9750-2387C719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7"/>
          <a:stretch>
            <a:fillRect/>
          </a:stretch>
        </p:blipFill>
        <p:spPr>
          <a:xfrm>
            <a:off x="5786446" y="2214554"/>
            <a:ext cx="2524507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8" name="Text Box 6">
            <a:extLst>
              <a:ext uri="{FF2B5EF4-FFF2-40B4-BE49-F238E27FC236}">
                <a16:creationId xmlns:a16="http://schemas.microsoft.com/office/drawing/2014/main" id="{729F9D46-8B6C-4B71-986A-E148D645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C84F0FC-93E6-4946-B9AC-811547C07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7313" y="3214688"/>
            <a:ext cx="3000375" cy="1500187"/>
          </a:xfrm>
        </p:spPr>
        <p:txBody>
          <a:bodyPr/>
          <a:lstStyle/>
          <a:p>
            <a:pPr marL="355600" lvl="2" indent="-355600">
              <a:defRPr/>
            </a:pPr>
            <a:r>
              <a:rPr lang="pt-BR" sz="3200" dirty="0">
                <a:solidFill>
                  <a:srgbClr val="002060"/>
                </a:solidFill>
                <a:latin typeface="+mn-lt"/>
              </a:rPr>
              <a:t>Formal</a:t>
            </a:r>
          </a:p>
          <a:p>
            <a:pPr marL="355600" lvl="2" indent="-355600">
              <a:defRPr/>
            </a:pPr>
            <a:r>
              <a:rPr lang="pt-BR" sz="3200" dirty="0">
                <a:solidFill>
                  <a:srgbClr val="002060"/>
                </a:solidFill>
                <a:latin typeface="+mn-lt"/>
              </a:rPr>
              <a:t>Informal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023581C-7EFD-417B-A025-986FA8A1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850112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Dois Tipos de Ensino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henric0014c.jpg">
            <a:extLst>
              <a:ext uri="{FF2B5EF4-FFF2-40B4-BE49-F238E27FC236}">
                <a16:creationId xmlns:a16="http://schemas.microsoft.com/office/drawing/2014/main" id="{12C4A35F-3497-4240-BBE4-AD2D6E128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357430"/>
            <a:ext cx="2922324" cy="32861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CB58FBAA-0A69-4B6C-92C3-45777FFC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4BCAF98-603F-4E23-AD51-0888D7AB2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2428875"/>
            <a:ext cx="4572000" cy="1500188"/>
          </a:xfrm>
        </p:spPr>
        <p:txBody>
          <a:bodyPr/>
          <a:lstStyle/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Culto familiar</a:t>
            </a:r>
          </a:p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Lição da Escola Sabatina</a:t>
            </a:r>
          </a:p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Escola Cristã – mesmos princípios do lar</a:t>
            </a:r>
          </a:p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Desbravadores</a:t>
            </a:r>
          </a:p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Testemunhos</a:t>
            </a:r>
          </a:p>
          <a:p>
            <a:pPr marL="273050" lvl="2" indent="-27305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Freqüência à Igreja</a:t>
            </a:r>
          </a:p>
        </p:txBody>
      </p:sp>
      <p:pic>
        <p:nvPicPr>
          <p:cNvPr id="7" name="Imagem 6" descr="sb10063300g-001.jpg">
            <a:extLst>
              <a:ext uri="{FF2B5EF4-FFF2-40B4-BE49-F238E27FC236}">
                <a16:creationId xmlns:a16="http://schemas.microsoft.com/office/drawing/2014/main" id="{9AA9C4D1-D5B4-40AC-9C1C-8849F613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7" t="9940" r="24852"/>
          <a:stretch>
            <a:fillRect/>
          </a:stretch>
        </p:blipFill>
        <p:spPr>
          <a:xfrm>
            <a:off x="5503519" y="2895608"/>
            <a:ext cx="2711819" cy="26765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DB401B7-3FD4-4B31-89BC-0C56CE6E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571480"/>
            <a:ext cx="692948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Ensino Formal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283F9669-7A99-4BAE-A981-8A9B6862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B5F65ED-1A18-4FF5-A5B2-E0C615E55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125" y="2678113"/>
            <a:ext cx="4000500" cy="1501775"/>
          </a:xfrm>
        </p:spPr>
        <p:txBody>
          <a:bodyPr/>
          <a:lstStyle/>
          <a:p>
            <a:pPr marL="355600" lvl="2" indent="-35560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Passeios</a:t>
            </a:r>
          </a:p>
          <a:p>
            <a:pPr marL="355600" lvl="2" indent="-35560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Brincadeiras</a:t>
            </a:r>
          </a:p>
          <a:p>
            <a:pPr marL="355600" lvl="2" indent="-35560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À mesa (e em outras rotinas familiares)</a:t>
            </a:r>
          </a:p>
          <a:p>
            <a:pPr marL="355600" lvl="2" indent="-355600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Trabalho doméstico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1609B4-4339-42C7-8C84-579A8D510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571480"/>
            <a:ext cx="692948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Ensino Informal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Imagem 7" descr="2.bmp">
            <a:extLst>
              <a:ext uri="{FF2B5EF4-FFF2-40B4-BE49-F238E27FC236}">
                <a16:creationId xmlns:a16="http://schemas.microsoft.com/office/drawing/2014/main" id="{FB6D8275-D86D-47C2-82BC-07837836C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9"/>
          <a:stretch>
            <a:fillRect/>
          </a:stretch>
        </p:blipFill>
        <p:spPr>
          <a:xfrm>
            <a:off x="5500694" y="2428868"/>
            <a:ext cx="2352669" cy="3246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D6040488-1FF2-4AE3-BE71-09B25BB4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997DB15C-9CE3-4813-B043-E170F164B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43063" y="1214438"/>
            <a:ext cx="5857875" cy="642937"/>
          </a:xfrm>
        </p:spPr>
        <p:txBody>
          <a:bodyPr/>
          <a:lstStyle/>
          <a:p>
            <a:pPr marL="0" lvl="1" indent="0" algn="ctr">
              <a:buFontTx/>
              <a:buNone/>
            </a:pPr>
            <a:r>
              <a:rPr lang="pt-BR" altLang="pt-BR" sz="3600">
                <a:solidFill>
                  <a:srgbClr val="002060"/>
                </a:solidFill>
                <a:latin typeface="Calibri" panose="020F0502020204030204" pitchFamily="34" charset="0"/>
              </a:rPr>
              <a:t>Cristo Intercede por Você (João 17)</a:t>
            </a:r>
          </a:p>
        </p:txBody>
      </p:sp>
      <p:pic>
        <p:nvPicPr>
          <p:cNvPr id="7" name="Imagem 6" descr="ever-interceding-zoom.jpg">
            <a:extLst>
              <a:ext uri="{FF2B5EF4-FFF2-40B4-BE49-F238E27FC236}">
                <a16:creationId xmlns:a16="http://schemas.microsoft.com/office/drawing/2014/main" id="{CB34C600-2415-461B-A4AE-C82DEC44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40" y="2928934"/>
            <a:ext cx="3770320" cy="28033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C1EA2642-F4FC-4637-B95D-AEFD3F5D1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9FBA8E1-38AA-4727-BF81-B553C4785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0063" y="2428875"/>
            <a:ext cx="4857750" cy="1500188"/>
          </a:xfrm>
        </p:spPr>
        <p:txBody>
          <a:bodyPr/>
          <a:lstStyle/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Vida dos pais coerente com o ensino</a:t>
            </a:r>
          </a:p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Filhos vêem pais orando e lendo a Bíblia</a:t>
            </a:r>
          </a:p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tem vida de SERVIÇO a Deus e ao próximo</a:t>
            </a:r>
          </a:p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freqüentam regularmente à Igreja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DD0A1D-6624-46D6-ABD4-4AA1CB2A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" y="571480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 Exemplo, Quando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agem 5" descr="AREX51.jpg">
            <a:extLst>
              <a:ext uri="{FF2B5EF4-FFF2-40B4-BE49-F238E27FC236}">
                <a16:creationId xmlns:a16="http://schemas.microsoft.com/office/drawing/2014/main" id="{E31E1FF7-2434-4D70-9A93-D4B8D88D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57"/>
          <a:stretch>
            <a:fillRect/>
          </a:stretch>
        </p:blipFill>
        <p:spPr>
          <a:xfrm>
            <a:off x="5929322" y="2285992"/>
            <a:ext cx="2492228" cy="3302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4" name="Text Box 6">
            <a:extLst>
              <a:ext uri="{FF2B5EF4-FFF2-40B4-BE49-F238E27FC236}">
                <a16:creationId xmlns:a16="http://schemas.microsoft.com/office/drawing/2014/main" id="{0E2676FB-716A-497A-8760-C494420F0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F23A3C-BEED-4F99-8BC2-73CDB9BD5B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2714625"/>
            <a:ext cx="5072062" cy="1500188"/>
          </a:xfrm>
        </p:spPr>
        <p:txBody>
          <a:bodyPr/>
          <a:lstStyle/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lutam para desenvolverem corretos hábitos alimentares e de saúde</a:t>
            </a:r>
          </a:p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revelando virtudes cristãs (honestidade, veracidade, etc.)</a:t>
            </a:r>
          </a:p>
          <a:p>
            <a:pPr marL="177800" lvl="2" indent="-1778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sacrificando-se p/ adorar a Deus c/ o dízimo e ofertas voluntárias.</a:t>
            </a:r>
          </a:p>
        </p:txBody>
      </p:sp>
      <p:pic>
        <p:nvPicPr>
          <p:cNvPr id="7" name="Imagem 6" descr="AREX51.jpg">
            <a:extLst>
              <a:ext uri="{FF2B5EF4-FFF2-40B4-BE49-F238E27FC236}">
                <a16:creationId xmlns:a16="http://schemas.microsoft.com/office/drawing/2014/main" id="{6D7B527F-4FEC-4718-8385-B11B80E4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57"/>
          <a:stretch>
            <a:fillRect/>
          </a:stretch>
        </p:blipFill>
        <p:spPr>
          <a:xfrm>
            <a:off x="5929322" y="2285992"/>
            <a:ext cx="2492228" cy="3302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31E4E3D-3B80-4DFF-AAC2-19B8F2F0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" y="571480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 Exemplo, Quando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B303BEE0-2F49-4769-8D4A-D5382E006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AF49900-EDAE-44C6-86EC-10F8C9C51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2500313"/>
            <a:ext cx="5072063" cy="1500187"/>
          </a:xfrm>
        </p:spPr>
        <p:txBody>
          <a:bodyPr/>
          <a:lstStyle/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tem envolvimento missionário</a:t>
            </a:r>
          </a:p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procuram para guardar melhor o sábado</a:t>
            </a:r>
          </a:p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não falam mal dos outros</a:t>
            </a:r>
          </a:p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tem critérios divinos para filmes/programas na TV/Rádio, Internet e outras mídias</a:t>
            </a:r>
          </a:p>
        </p:txBody>
      </p:sp>
      <p:pic>
        <p:nvPicPr>
          <p:cNvPr id="7" name="Imagem 6" descr="AREX51.jpg">
            <a:extLst>
              <a:ext uri="{FF2B5EF4-FFF2-40B4-BE49-F238E27FC236}">
                <a16:creationId xmlns:a16="http://schemas.microsoft.com/office/drawing/2014/main" id="{B990E6AA-F49A-41B2-97DA-CD575841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57"/>
          <a:stretch>
            <a:fillRect/>
          </a:stretch>
        </p:blipFill>
        <p:spPr>
          <a:xfrm>
            <a:off x="5929322" y="2285992"/>
            <a:ext cx="2492228" cy="3302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EB6DD7-4C1E-4E13-BFD0-6E31860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" y="571480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 Exemplo, Quando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F86D1B9A-1542-4602-907E-D156D890A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426B1DE-BE72-486D-A94B-8F74D76B6F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500313"/>
            <a:ext cx="4500563" cy="1500187"/>
          </a:xfrm>
        </p:spPr>
        <p:txBody>
          <a:bodyPr/>
          <a:lstStyle/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não escutam músicas mundanas</a:t>
            </a:r>
          </a:p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(casal) resolvem seus conflitos diante de Deus, c/ perdão, misericórdia...</a:t>
            </a:r>
          </a:p>
          <a:p>
            <a:pPr marL="355600" lvl="2" indent="-355600">
              <a:spcBef>
                <a:spcPts val="1200"/>
              </a:spcBef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Pais revelam amor de Jesus através do exemplo: serviço, paciência,  misericórdia e perdão.</a:t>
            </a:r>
          </a:p>
        </p:txBody>
      </p:sp>
      <p:pic>
        <p:nvPicPr>
          <p:cNvPr id="7" name="Imagem 6" descr="AREX51.jpg">
            <a:extLst>
              <a:ext uri="{FF2B5EF4-FFF2-40B4-BE49-F238E27FC236}">
                <a16:creationId xmlns:a16="http://schemas.microsoft.com/office/drawing/2014/main" id="{3C0E64FA-8263-4C98-8C56-36EDADEA3D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57"/>
          <a:stretch>
            <a:fillRect/>
          </a:stretch>
        </p:blipFill>
        <p:spPr>
          <a:xfrm>
            <a:off x="5929322" y="2285992"/>
            <a:ext cx="2492228" cy="33022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2BD93C1-03BB-4CFE-93F0-CA1D553C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48" y="571480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Por Exemplo, Quando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7D199B6A-B88E-4D44-B95A-8F0F2281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0B81EFF-7BE4-4F09-BA73-5C2094C95F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571750"/>
            <a:ext cx="8072438" cy="185737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“...Chegou a hora de vocês acordarem, pois o momento de sermos salvos está mais perto agora do que quando começamos a crer.</a:t>
            </a:r>
          </a:p>
          <a:p>
            <a:pPr marL="0" lvl="2" indent="0">
              <a:spcBef>
                <a:spcPts val="1200"/>
              </a:spcBef>
              <a:buFontTx/>
              <a:buNone/>
            </a:pPr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2" indent="0">
              <a:spcBef>
                <a:spcPts val="120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A noite está terminando, e o dia vem chegando. Por isso paremos de fazer o que pertence à escuridão e peguemos as armas espirituais para lutar na luz...”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895C322-EFE4-4C6A-8EDA-B466FB136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642926"/>
            <a:ext cx="885828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Época Solene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(Rom. 13:11-14)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8B1C810-9044-48DF-BA56-9DBD458B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1318AB8-148E-4185-B8C7-F5A6AD8A8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2643188"/>
            <a:ext cx="8072438" cy="1857375"/>
          </a:xfrm>
        </p:spPr>
        <p:txBody>
          <a:bodyPr/>
          <a:lstStyle/>
          <a:p>
            <a:pPr marL="0" lvl="2" indent="0">
              <a:spcBef>
                <a:spcPts val="120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 Vivamos decentemente, como pessoas que vivem na luz do dia. Nada de farras ou bebedeiras, nem imoralidade [sexual] ou indecência, nem brigas ou ciúmes.</a:t>
            </a:r>
          </a:p>
          <a:p>
            <a:pPr marL="0" lvl="2" indent="0">
              <a:spcBef>
                <a:spcPts val="1200"/>
              </a:spcBef>
              <a:buFontTx/>
              <a:buNone/>
            </a:pPr>
            <a:endParaRPr lang="pt-BR" altLang="pt-BR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lvl="2" indent="0">
              <a:spcBef>
                <a:spcPts val="120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Mas tenham as qualidades que o Senhor Jesus Cristo tem e não procurem satisfazer os maus desejos da natureza humana de vocês.”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CCAE4-394B-45E6-8990-77FB8D95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44" y="642926"/>
            <a:ext cx="885828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Época Solene </a:t>
            </a:r>
            <a:r>
              <a:rPr lang="pt-BR" sz="4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(Rom. 13:11-14)</a:t>
            </a:r>
            <a:endParaRPr lang="pt-BR" sz="72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AAEC4F14-052D-462B-96B4-ABD61B1E5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D3FB8E-74EB-44DD-84D4-2B514767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8">
            <a:extLst>
              <a:ext uri="{FF2B5EF4-FFF2-40B4-BE49-F238E27FC236}">
                <a16:creationId xmlns:a16="http://schemas.microsoft.com/office/drawing/2014/main" id="{4EC42549-9440-4FB4-9A2A-024F8E8E8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88" y="928688"/>
            <a:ext cx="578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/>
            <a:r>
              <a:rPr lang="pt-BR" altLang="pt-BR" sz="3600">
                <a:solidFill>
                  <a:srgbClr val="002060"/>
                </a:solidFill>
                <a:latin typeface="Calibri" panose="020F0502020204030204" pitchFamily="34" charset="0"/>
              </a:rPr>
              <a:t>Jó Intercede pelos Filhos</a:t>
            </a:r>
          </a:p>
          <a:p>
            <a:pPr lvl="1" algn="ctr"/>
            <a:r>
              <a:rPr lang="pt-BR" altLang="pt-BR" sz="3600">
                <a:solidFill>
                  <a:srgbClr val="002060"/>
                </a:solidFill>
                <a:latin typeface="Calibri" panose="020F0502020204030204" pitchFamily="34" charset="0"/>
              </a:rPr>
              <a:t>(Jó 1:1-5)</a:t>
            </a:r>
          </a:p>
        </p:txBody>
      </p:sp>
      <p:pic>
        <p:nvPicPr>
          <p:cNvPr id="6" name="Imagem 5" descr="Jó.bmp">
            <a:extLst>
              <a:ext uri="{FF2B5EF4-FFF2-40B4-BE49-F238E27FC236}">
                <a16:creationId xmlns:a16="http://schemas.microsoft.com/office/drawing/2014/main" id="{8FA4137E-9C08-4B6D-A805-992F291F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517054"/>
            <a:ext cx="3286148" cy="33898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B96B00B7-722E-44A5-A7AC-C7F42193C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0BA13FE3-25FE-48B5-99EA-41937F44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3143250"/>
            <a:ext cx="40719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Homem íntegro e reto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Temente a Deus</a:t>
            </a:r>
          </a:p>
          <a:p>
            <a:pPr marL="0" lvl="2">
              <a:buFont typeface="Arial" panose="020B0604020202020204" pitchFamily="34" charset="0"/>
              <a:buChar char="•"/>
            </a:pPr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Se desviava do mal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57B66A-340B-4BBC-91A2-0ED8010C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6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Caráter de </a:t>
            </a:r>
            <a:r>
              <a:rPr lang="pt-BR" sz="66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Jó</a:t>
            </a: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(v. 1)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0606115.jpg">
            <a:extLst>
              <a:ext uri="{FF2B5EF4-FFF2-40B4-BE49-F238E27FC236}">
                <a16:creationId xmlns:a16="http://schemas.microsoft.com/office/drawing/2014/main" id="{BD7F83CB-C92A-4B00-B281-4489F6932D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428868"/>
            <a:ext cx="2357454" cy="3144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714FA34E-A6EB-4A87-BA61-7E5363EF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4CF83455-7AF8-46DE-8EE4-C08857FC6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14688"/>
            <a:ext cx="49291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“Chamava Jó a seus filhos e os santificava...”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1BF6213-7553-4E63-B804-8F0505EED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58" y="714364"/>
            <a:ext cx="8429684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Iniciativa de </a:t>
            </a:r>
            <a:r>
              <a:rPr lang="pt-BR" sz="66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Jó</a:t>
            </a: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(v. 5)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Viuda-09.jpg">
            <a:extLst>
              <a:ext uri="{FF2B5EF4-FFF2-40B4-BE49-F238E27FC236}">
                <a16:creationId xmlns:a16="http://schemas.microsoft.com/office/drawing/2014/main" id="{7DAD5B7D-4946-4851-8945-DAA5F0090F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2333676"/>
            <a:ext cx="2499508" cy="33337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F8696215-CDE7-4738-9672-ABDB90DD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714C882F-BD20-450C-99F4-BA5452BC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3357563"/>
            <a:ext cx="47863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2800">
                <a:solidFill>
                  <a:srgbClr val="002060"/>
                </a:solidFill>
                <a:latin typeface="Calibri" panose="020F0502020204030204" pitchFamily="34" charset="0"/>
              </a:rPr>
              <a:t>“Levantava-se de madrugada, e oferecia holocaustos segundo o número de todos eles...”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33A989D-347B-4310-8226-FD526129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8" y="928678"/>
            <a:ext cx="7358082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Responsabilidade de </a:t>
            </a:r>
            <a:r>
              <a:rPr lang="pt-BR" sz="60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Jó</a:t>
            </a: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(v. 5)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Carmelo-05.jpg">
            <a:extLst>
              <a:ext uri="{FF2B5EF4-FFF2-40B4-BE49-F238E27FC236}">
                <a16:creationId xmlns:a16="http://schemas.microsoft.com/office/drawing/2014/main" id="{ABC07CF0-5D6A-466B-ABF3-41306F1348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0761" y="2786058"/>
            <a:ext cx="2196015" cy="29289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55878C68-1E43-4FC1-9F38-E2E8AA423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BC4C31CA-081A-47FC-9AA4-E68991BD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214688"/>
            <a:ext cx="45005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>
                <a:solidFill>
                  <a:srgbClr val="002060"/>
                </a:solidFill>
                <a:latin typeface="Calibri" panose="020F0502020204030204" pitchFamily="34" charset="0"/>
              </a:rPr>
              <a:t>“...Pois dizia: talvez tenham pecado os meus filhos, e blasfemado contra Deus em seu coração.”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04B6E6-9B16-492D-97D9-4D678556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928678"/>
            <a:ext cx="89297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Noção da </a:t>
            </a:r>
            <a:r>
              <a:rPr lang="pt-BR" sz="60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Pecaminosidade</a:t>
            </a: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dos Filhos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(v. 5)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Altares-04.jpg">
            <a:extLst>
              <a:ext uri="{FF2B5EF4-FFF2-40B4-BE49-F238E27FC236}">
                <a16:creationId xmlns:a16="http://schemas.microsoft.com/office/drawing/2014/main" id="{159FB50D-B1CB-4F47-84A5-11F00BAB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13" r="21950"/>
          <a:stretch>
            <a:fillRect/>
          </a:stretch>
        </p:blipFill>
        <p:spPr>
          <a:xfrm>
            <a:off x="5643570" y="2745907"/>
            <a:ext cx="2428892" cy="3111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752CD4CB-A943-4AD0-A1A6-B619E067D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9A4AEC1F-F7DE-44EC-AE1E-1B201716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2143125"/>
            <a:ext cx="5572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/>
            <a:r>
              <a:rPr lang="pt-BR" altLang="pt-BR" sz="3200">
                <a:solidFill>
                  <a:srgbClr val="002060"/>
                </a:solidFill>
                <a:latin typeface="Calibri" panose="020F0502020204030204" pitchFamily="34" charset="0"/>
              </a:rPr>
              <a:t>“Assim fazia ele continuamente”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1547F87-C94C-40BC-9351-8F594803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714356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Constância de </a:t>
            </a:r>
            <a:r>
              <a:rPr lang="pt-BR" sz="6600" b="1" dirty="0" err="1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Jó</a:t>
            </a:r>
            <a:r>
              <a:rPr lang="pt-BR" sz="66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48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(v. 5)</a:t>
            </a:r>
            <a:endParaRPr lang="pt-BR" sz="60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m 6" descr="Abraham-001.JPG">
            <a:extLst>
              <a:ext uri="{FF2B5EF4-FFF2-40B4-BE49-F238E27FC236}">
                <a16:creationId xmlns:a16="http://schemas.microsoft.com/office/drawing/2014/main" id="{3607D361-524C-4022-91B9-26C32EB1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43" r="20945"/>
          <a:stretch>
            <a:fillRect/>
          </a:stretch>
        </p:blipFill>
        <p:spPr>
          <a:xfrm>
            <a:off x="3500430" y="3071810"/>
            <a:ext cx="2143140" cy="26431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304C1C56-8D01-4AF7-8148-017BE6530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F8A0995-B086-4C11-985E-E8F8D907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3214686"/>
            <a:ext cx="5500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“Acaso não o cercaste com sebe,</a:t>
            </a:r>
          </a:p>
          <a:p>
            <a:pPr lvl="3" eaLnBrk="0" hangingPunct="0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a ele</a:t>
            </a:r>
          </a:p>
          <a:p>
            <a:pPr lvl="4" eaLnBrk="0" hangingPunct="0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a sua casa</a:t>
            </a:r>
          </a:p>
          <a:p>
            <a:pPr lvl="5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e a tudo quanto tem?</a:t>
            </a:r>
          </a:p>
          <a:p>
            <a:pPr eaLnBrk="0" hangingPunct="0">
              <a:defRPr/>
            </a:pPr>
            <a:r>
              <a:rPr lang="pt-BR" dirty="0">
                <a:solidFill>
                  <a:srgbClr val="002060"/>
                </a:solidFill>
                <a:latin typeface="Calibri" pitchFamily="34" charset="0"/>
              </a:rPr>
              <a:t>a obra de suas mãos abençoaste, e os seus bens se multiplicaram na terra.”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A11D2A-459A-4DAA-A28D-DC27795B3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72" y="928678"/>
            <a:ext cx="7929618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0" hangingPunct="0">
              <a:defRPr/>
            </a:pPr>
            <a:r>
              <a:rPr lang="pt-BR" sz="60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Satanás Reconhece Proteção Especial </a:t>
            </a:r>
            <a:r>
              <a:rPr lang="pt-BR" sz="4400" b="1" dirty="0">
                <a:ln w="12700" cmpd="dbl">
                  <a:solidFill>
                    <a:srgbClr val="962671"/>
                  </a:solidFill>
                  <a:prstDash val="solid"/>
                  <a:miter lim="800000"/>
                </a:ln>
                <a:solidFill>
                  <a:srgbClr val="FF6DA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(1:10)</a:t>
            </a:r>
            <a:endParaRPr lang="pt-BR" sz="5400" b="1" dirty="0">
              <a:ln w="12700" cmpd="dbl">
                <a:solidFill>
                  <a:srgbClr val="962671"/>
                </a:solidFill>
                <a:prstDash val="solid"/>
                <a:miter lim="800000"/>
              </a:ln>
              <a:solidFill>
                <a:srgbClr val="FF6DA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 descr="84.bmp">
            <a:extLst>
              <a:ext uri="{FF2B5EF4-FFF2-40B4-BE49-F238E27FC236}">
                <a16:creationId xmlns:a16="http://schemas.microsoft.com/office/drawing/2014/main" id="{ED3AB34F-C791-40A3-94F6-8E5C06CB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5" t="4960" r="3125"/>
          <a:stretch>
            <a:fillRect/>
          </a:stretch>
        </p:blipFill>
        <p:spPr>
          <a:xfrm>
            <a:off x="6215074" y="3286124"/>
            <a:ext cx="2428892" cy="23576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95AD73E8-A05B-4E82-916D-F5AD444B1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latin typeface="Georgia" panose="02040502050405020303" pitchFamily="18" charset="0"/>
              </a:rPr>
              <a:t>www.4</a:t>
            </a:r>
            <a:r>
              <a:rPr lang="pt-BR" altLang="pt-BR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</a:t>
            </a:r>
            <a:r>
              <a:rPr lang="pt-BR" altLang="pt-BR" sz="2000" b="1">
                <a:latin typeface="Georgia" panose="02040502050405020303" pitchFamily="18" charset="0"/>
              </a:rPr>
              <a:t>ons.com</a:t>
            </a:r>
            <a:endParaRPr lang="pt-BR" altLang="pt-B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inanças da Família">
  <a:themeElements>
    <a:clrScheme name="">
      <a:dk1>
        <a:srgbClr val="000000"/>
      </a:dk1>
      <a:lt1>
        <a:srgbClr val="E3BE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EFDB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inanças da Família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nanças da Famíl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ças da Famíl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ças da Famíl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Pages>9</Pages>
  <Words>817</Words>
  <Application>Microsoft Office PowerPoint</Application>
  <PresentationFormat>Apresentação na tela (4:3)</PresentationFormat>
  <Paragraphs>106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Times New Roman</vt:lpstr>
      <vt:lpstr>Calibri</vt:lpstr>
      <vt:lpstr>Impact</vt:lpstr>
      <vt:lpstr>Georgia</vt:lpstr>
      <vt:lpstr>Arial</vt:lpstr>
      <vt:lpstr>Finanças da Família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Angels/ArtMaker - BlessConnection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www.4tons.com</dc:title>
  <dc:subject>Aconselhamento Familiar</dc:subject>
  <dc:creator>Pr. Marcos Bonfim</dc:creator>
  <cp:keywords/>
  <dc:description/>
  <cp:lastModifiedBy>Pr. Marcelo Carvalho</cp:lastModifiedBy>
  <cp:revision>166</cp:revision>
  <cp:lastPrinted>1996-02-06T11:30:58Z</cp:lastPrinted>
  <dcterms:created xsi:type="dcterms:W3CDTF">1995-10-30T15:00:00Z</dcterms:created>
  <dcterms:modified xsi:type="dcterms:W3CDTF">2019-10-28T14:41:52Z</dcterms:modified>
</cp:coreProperties>
</file>