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3" r:id="rId9"/>
    <p:sldId id="267" r:id="rId10"/>
    <p:sldId id="264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2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94660"/>
  </p:normalViewPr>
  <p:slideViewPr>
    <p:cSldViewPr>
      <p:cViewPr varScale="1">
        <p:scale>
          <a:sx n="63" d="100"/>
          <a:sy n="63" d="100"/>
        </p:scale>
        <p:origin x="16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1A207-F97E-467A-836A-7014FE68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9F24-5BBD-4DD3-BCE8-BB0A6A276A4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A790DD-78B9-4BCE-8F01-1A40DDD9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1C8AD3-2AD4-47FF-93CE-1A057825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5C808-3D8A-448A-A0FE-9E4D186493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30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A02867-10F2-4FC3-9C8B-EF66617D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9BF0-6549-4087-BF0A-AD0841122E8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D3353B-73E8-48A0-A42D-F31B8363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0959DA-625B-4682-B96D-50576DE4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07D-1D84-4627-ABF2-CE9BA34482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371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4E43C-3180-4461-A62C-1224296F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88F6-7F49-4D5E-A32A-5809D481E0ED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2C3E54-25DA-4593-A05D-9BB8EF62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F1F644-11F0-40CB-9C4E-C4AA8923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120D2-A23B-4845-8FEA-D0BBC18960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803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6C0690-BDE4-4D50-8D6B-6AA98F36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8B46-29EE-41B9-A84F-FE5A084E164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9B1455-E83C-4E1B-80D6-3253F94B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E626AB-DEB8-4CDC-9B15-53BE5CAF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BE333-48D8-4107-9D9C-61085C8537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426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E8A13E-C8D3-47F3-8EA2-FC5EA061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1F67-9876-4741-9CB8-F9424BFB5178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4AE581-1E49-4B2D-855B-25D13D15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1F0A02-1EA0-4C72-BC83-EDCAD3AB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F8D3-4BF9-4085-9B96-B562FA2404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700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550D99F-2301-400F-B586-B5E7C880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D480-5866-49EB-869C-BD923695D41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F24ED35-B02A-436C-8CE1-90A243D1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FF424A9-CA7A-417C-A1FB-12E5DB82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9B25-3644-47CF-B32B-DA16DFDACD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91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5DAFB33-B1F1-428D-B5C9-E9FF63CE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033A-2048-40DD-8564-E0FAE8CFCB0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40F5DD3-3EDD-48B9-8109-2748FB26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581D0D4-5A26-417C-A98D-6A96AD62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033F9-CC21-4E5C-963B-BDFFCF43C1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34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8A978D0-50A8-4EE6-AB34-3D278B5A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A214-CF34-46DA-B96C-314E08818FEB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D4A0C50-F93C-4C8F-B32A-C2153506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D8BC07F-2B4E-4B7B-A732-70697408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54A14-CEFD-4946-A41A-B5E6081E79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05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4516B05-0CD1-4B9C-8DE1-AAC7C37D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633B-3C44-4BB5-B3E4-3FAFDF09EA78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9DD5964-713A-424A-A293-F016CCC7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818D3ED-D6AB-4AD4-A4DB-69CA1888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AD003-7140-4440-86C1-FE18ADA079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233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BEEE26D-6A7A-4792-8AB8-3DA472BF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BD28-EDB3-4768-BCEB-BD21DF91CF7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7BE6037-430E-434A-9616-19353755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9EA5103-86AD-4343-BC51-96E69AFD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0704-06B1-4124-AA85-762E014BDF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35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E1D8F4E-D21C-4FE3-8F92-4A611960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2ECD-B2EC-4338-B6FC-484981A6FEF6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6A41E61-AA82-44CC-BF11-8CA661E9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0C409D6-2188-487A-B067-4CDCCDB2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7E4F9-6F9F-4CCC-A536-1ACAA69C36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975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D2BB3AB-E6CC-4E24-9D6B-CA49502734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8CA8FB5-E5D5-450F-82C3-B70FC14E40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5E9EF3-3632-4617-86F8-54CD1209B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16BFD-9C0B-4E4D-8D2D-C37C0EB9BE10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2BF234-F7CB-42F4-B8AC-C3F2CA17E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471C4-BC0C-450A-B4B6-0DD38884E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7A2E4A-764C-4DD3-B24C-4ECE7F34CF5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928301-5986-415D-A3A9-98374783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069F07A2-123A-4CE3-9FC2-D7C7C0CF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9FB41D3-4691-4815-8C4E-233FAB32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Planejam Independência Financeira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C1974-BC2D-450E-962A-44D61EF1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786063"/>
            <a:ext cx="5143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Dão mesada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Ensinam contabilidade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Ensinam a incluir a Deus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Encorajam a poupança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Não dão reforço da mesada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Não cobrem dívidas ou gastos fora do orçamento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Incentivam procura por emprego – Como?</a:t>
            </a:r>
          </a:p>
        </p:txBody>
      </p:sp>
      <p:pic>
        <p:nvPicPr>
          <p:cNvPr id="10" name="Imagem 9" descr="menino com dinheiro.jpg">
            <a:extLst>
              <a:ext uri="{FF2B5EF4-FFF2-40B4-BE49-F238E27FC236}">
                <a16:creationId xmlns:a16="http://schemas.microsoft.com/office/drawing/2014/main" id="{DEF62E57-1055-4185-8B65-32509919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714620"/>
            <a:ext cx="2182367" cy="3169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BCFDE6A8-3ABE-4BFB-9B47-33082E6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3166FE2-172E-40A0-ACE6-97C8EA2CE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Planejam Independência Física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43F4C-B0C1-4151-942C-F27575EA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429000"/>
            <a:ext cx="4572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Noções de cuidado da casa</a:t>
            </a:r>
          </a:p>
          <a:p>
            <a:pPr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Noções de preparo de alimento</a:t>
            </a:r>
          </a:p>
          <a:p>
            <a:pPr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Noções de saúde (bons hábitos)</a:t>
            </a:r>
          </a:p>
        </p:txBody>
      </p:sp>
      <p:pic>
        <p:nvPicPr>
          <p:cNvPr id="7" name="Imagem 6" descr="25-0687.jpg">
            <a:extLst>
              <a:ext uri="{FF2B5EF4-FFF2-40B4-BE49-F238E27FC236}">
                <a16:creationId xmlns:a16="http://schemas.microsoft.com/office/drawing/2014/main" id="{524B1B68-32D8-4F5D-8C4F-3EC470C92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34"/>
          <a:stretch>
            <a:fillRect/>
          </a:stretch>
        </p:blipFill>
        <p:spPr>
          <a:xfrm>
            <a:off x="5929322" y="2714620"/>
            <a:ext cx="2104764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7C9C8C56-310C-4180-B3BC-1AF73BE3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A8DDCF5-9716-4F9D-8698-4E06D2B1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Planejam Independência Emocional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5D9573-B627-4F87-B2E7-EBB0DF6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071813"/>
            <a:ext cx="57864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92175" indent="-263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Ensinando a resolver os próprios problemas</a:t>
            </a:r>
          </a:p>
          <a:p>
            <a:pPr marL="0"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Ensinando a perdoar</a:t>
            </a:r>
          </a:p>
          <a:p>
            <a:pPr marL="0"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Ensinando a “amontoar brasas vivas”</a:t>
            </a:r>
          </a:p>
          <a:p>
            <a:pPr marL="0"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Ensinando a viver sem presença física dos 	pais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Escola, Igreja, Desbravadores, Colportagem, Internato</a:t>
            </a:r>
          </a:p>
        </p:txBody>
      </p:sp>
      <p:pic>
        <p:nvPicPr>
          <p:cNvPr id="5" name="Imagem 4" descr="26535fls.jpg">
            <a:extLst>
              <a:ext uri="{FF2B5EF4-FFF2-40B4-BE49-F238E27FC236}">
                <a16:creationId xmlns:a16="http://schemas.microsoft.com/office/drawing/2014/main" id="{2E03228C-8D42-42D3-9427-D8B80507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4"/>
          <a:stretch>
            <a:fillRect/>
          </a:stretch>
        </p:blipFill>
        <p:spPr>
          <a:xfrm>
            <a:off x="6329163" y="2643182"/>
            <a:ext cx="2171927" cy="3155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9D231847-A503-44F5-A5C6-AD3346E92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38E691D-EB8A-4BE8-8EB6-27903305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Mediadores de outras relações 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1C3885-683A-4D5C-8DB4-338177810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25"/>
            <a:ext cx="4357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Com Deus (“Pai do Céu”)</a:t>
            </a: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Amigos</a:t>
            </a: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Possível futuro cônjuge</a:t>
            </a:r>
          </a:p>
        </p:txBody>
      </p:sp>
      <p:pic>
        <p:nvPicPr>
          <p:cNvPr id="5" name="Imagem 4" descr="CBR001951.jpg">
            <a:extLst>
              <a:ext uri="{FF2B5EF4-FFF2-40B4-BE49-F238E27FC236}">
                <a16:creationId xmlns:a16="http://schemas.microsoft.com/office/drawing/2014/main" id="{E17EF789-2F7E-4F32-81F8-47EC962D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10" y="2643182"/>
            <a:ext cx="2143624" cy="31179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4BEC0A00-9879-4753-8AD1-C5153EE2D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D4AA2448-597E-486A-9C3E-E602A9C6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857500"/>
            <a:ext cx="571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81075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46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01813" indent="-265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9013" indent="-265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6213" indent="-265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3413" indent="-265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ts val="600"/>
              </a:spcBef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Ajudam a estabelecer princípios </a:t>
            </a: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3" eaLnBrk="1" hangingPunct="1">
              <a:spcBef>
                <a:spcPts val="600"/>
              </a:spcBef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De compromisso 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“Ficar ou não ficar” – I Tess. 4:4-8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Casamento: compromisso vitalício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Novo casamento – permitido apenas em caso de adultério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33C9F6-AECD-4566-9599-08313002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785794"/>
            <a:ext cx="900115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Mediadores no Processo de Casamento e Namoro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pic>
        <p:nvPicPr>
          <p:cNvPr id="7" name="Imagem 6" descr="19.bmp">
            <a:extLst>
              <a:ext uri="{FF2B5EF4-FFF2-40B4-BE49-F238E27FC236}">
                <a16:creationId xmlns:a16="http://schemas.microsoft.com/office/drawing/2014/main" id="{7A4E4417-23A5-453F-A6F5-7EF250C6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1"/>
          <a:stretch>
            <a:fillRect/>
          </a:stretch>
        </p:blipFill>
        <p:spPr>
          <a:xfrm>
            <a:off x="6000760" y="2428868"/>
            <a:ext cx="2404925" cy="34147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AD8BCF18-858F-4630-8973-D85612880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12C457CB-79EB-40FA-9281-61DC35A8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714625"/>
            <a:ext cx="571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5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9250" indent="-274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6450" indent="-27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33650" indent="-27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90850" indent="-27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8050" indent="-27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/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Ajudam a estabelecer princípios </a:t>
            </a: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3" eaLnBrk="1" hangingPunct="1"/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De namoro com propósito – casamento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Coibindo namoros precoces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Atividades alternativas (desbravadores, Camporees, acampamentos, excursões) com os pais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Amizades apropriadas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EB040A-745F-43EF-AC85-E225106F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785794"/>
            <a:ext cx="900115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Mediadores no Processo de Casamento e Namoro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pic>
        <p:nvPicPr>
          <p:cNvPr id="5" name="Imagem 4" descr="Hemem conversando com filho.jpg">
            <a:extLst>
              <a:ext uri="{FF2B5EF4-FFF2-40B4-BE49-F238E27FC236}">
                <a16:creationId xmlns:a16="http://schemas.microsoft.com/office/drawing/2014/main" id="{A9B17F3B-66A6-43C0-9081-101CA4CD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857496"/>
            <a:ext cx="2641593" cy="20431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41126FA6-5C9C-400F-A884-DF5CC45D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AA52392-9C52-4306-8C83-6EB5C7E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714625"/>
            <a:ext cx="50720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1596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46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018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90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62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34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ts val="600"/>
              </a:spcBef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Ajudam a estabelecer princípios </a:t>
            </a: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3" eaLnBrk="1" hangingPunct="1">
              <a:spcBef>
                <a:spcPts val="600"/>
              </a:spcBef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De escolha do cônjuge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Mais a vontade de Deus que a do ser humano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“Da casa da fé” (II Cor. 6:14-18)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Observando antecedentes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17DFF8-B313-4A10-8CAB-B1BD473E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785794"/>
            <a:ext cx="900115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Mediadores no Processo de Casamento e Namoro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pic>
        <p:nvPicPr>
          <p:cNvPr id="8" name="Imagem 7" descr="200228651-001.jpg">
            <a:extLst>
              <a:ext uri="{FF2B5EF4-FFF2-40B4-BE49-F238E27FC236}">
                <a16:creationId xmlns:a16="http://schemas.microsoft.com/office/drawing/2014/main" id="{94A29FC9-F4DC-48D2-AF6C-F36B9D7A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429000"/>
            <a:ext cx="2857520" cy="1886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93DED3A0-AAED-4D8F-A7BE-3F8BC63D3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75ABB6D-5224-4027-9478-AF54F98B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643188"/>
            <a:ext cx="5429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28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1925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9125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6325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3525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0725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ts val="600"/>
              </a:spcBef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Ajudam a estabelecer princípios </a:t>
            </a: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3" eaLnBrk="1" hangingPunct="1">
              <a:spcBef>
                <a:spcPts val="600"/>
              </a:spcBef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De diferenciação sexual 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A opção não é do ser humano – é determinada por Deus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Outra opção é considerada como pecado</a:t>
            </a:r>
          </a:p>
          <a:p>
            <a:pPr lvl="4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Diferença entre preconceito e discriminação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AFBE58-B781-4FA4-BAF4-77D46873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785794"/>
            <a:ext cx="900115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Mediadores no Processo de Casamento e Namoro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pic>
        <p:nvPicPr>
          <p:cNvPr id="5" name="Imagem 4" descr="0392-010250.jpg">
            <a:extLst>
              <a:ext uri="{FF2B5EF4-FFF2-40B4-BE49-F238E27FC236}">
                <a16:creationId xmlns:a16="http://schemas.microsoft.com/office/drawing/2014/main" id="{8F432EC0-7E86-4C4F-B211-4AB8A4F7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98"/>
          <a:stretch>
            <a:fillRect/>
          </a:stretch>
        </p:blipFill>
        <p:spPr>
          <a:xfrm>
            <a:off x="6143636" y="2500306"/>
            <a:ext cx="2377976" cy="3267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130A0E2F-0371-4BA0-A1E6-784C1CE5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047D832-6FBF-4662-BD14-689FDB99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071813"/>
            <a:ext cx="5429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46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018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90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62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3413" indent="-176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ts val="1200"/>
              </a:spcBef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Ajudam a estabelecer princípios </a:t>
            </a: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3" eaLnBrk="1" hangingPunct="1">
              <a:spcBef>
                <a:spcPts val="1200"/>
              </a:spcBef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De intimidade física no namoro</a:t>
            </a:r>
          </a:p>
          <a:p>
            <a:pPr lvl="4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Conversando com o casal</a:t>
            </a:r>
          </a:p>
          <a:p>
            <a:pPr lvl="4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Provendo ambiente seguro</a:t>
            </a:r>
          </a:p>
          <a:p>
            <a:pPr lvl="4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Sexo apenas após casamento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052624-A561-47FA-8C9B-03E0582F9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785794"/>
            <a:ext cx="900115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Mediadores no Processo de Casamento e Namoro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pic>
        <p:nvPicPr>
          <p:cNvPr id="7" name="Imagem 6" descr="26560fls.jpg">
            <a:extLst>
              <a:ext uri="{FF2B5EF4-FFF2-40B4-BE49-F238E27FC236}">
                <a16:creationId xmlns:a16="http://schemas.microsoft.com/office/drawing/2014/main" id="{23BC648C-8B3E-4E40-BF95-8724C3F8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500306"/>
            <a:ext cx="2437705" cy="3335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CCDA7D74-95A9-4F34-AC81-22591250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9F65737-0EC7-4F76-96FC-6E3775C7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643188"/>
            <a:ext cx="5429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831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68400" indent="-187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25600" indent="-187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82800" indent="-187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40000" indent="-187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97200" indent="-187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ts val="600"/>
              </a:spcBef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Ajudam a estabelecer princípios </a:t>
            </a: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3" eaLnBrk="1" hangingPunct="1">
              <a:spcBef>
                <a:spcPts val="600"/>
              </a:spcBef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De pureza sexual</a:t>
            </a:r>
          </a:p>
          <a:p>
            <a:pPr lvl="4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Sexo com amor</a:t>
            </a:r>
          </a:p>
          <a:p>
            <a:pPr lvl="4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Entre duas pessoas</a:t>
            </a:r>
          </a:p>
          <a:p>
            <a:pPr lvl="4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De sexo oposto</a:t>
            </a:r>
          </a:p>
          <a:p>
            <a:pPr lvl="4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Casadas (compromisso vitalício)</a:t>
            </a:r>
          </a:p>
          <a:p>
            <a:pPr lvl="4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Praticado dentro dos propósitos originais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21949A-B98A-4713-B49D-AC15E4FDD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785794"/>
            <a:ext cx="900115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– Mediadores no Processo de Casamento e Namoro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pic>
        <p:nvPicPr>
          <p:cNvPr id="5" name="Imagem 4" descr="03-1951.jpg">
            <a:extLst>
              <a:ext uri="{FF2B5EF4-FFF2-40B4-BE49-F238E27FC236}">
                <a16:creationId xmlns:a16="http://schemas.microsoft.com/office/drawing/2014/main" id="{59541CEA-CAFA-44CE-A326-35FC2553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857496"/>
            <a:ext cx="2113364" cy="28178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6AD103E7-B4F1-4C87-9E03-4954B35E1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46FBF-07AB-4640-B4DB-6CD92DB6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85875"/>
            <a:ext cx="4714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Gen. 2:18, 24</a:t>
            </a:r>
          </a:p>
          <a:p>
            <a:pPr eaLnBrk="1" hangingPunct="1"/>
            <a:endParaRPr lang="pt-BR" altLang="pt-BR" sz="2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“Depois o Senhor disse: Não é bom que o homem viva sozinho. Vou fazer para ele alguém que o ajude como se fosse a sua outra metade.”</a:t>
            </a:r>
          </a:p>
          <a:p>
            <a:pPr eaLnBrk="1" hangingPunct="1"/>
            <a:endParaRPr lang="pt-BR" altLang="pt-BR" sz="2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pt-BR" altLang="pt-BR" sz="1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“É por isso que o homem deixa o seu pai e a sua mãe para se unir com a sua mulher, e os dois se tornam uma só pessoa.”</a:t>
            </a:r>
          </a:p>
        </p:txBody>
      </p:sp>
      <p:pic>
        <p:nvPicPr>
          <p:cNvPr id="5" name="Imagem 4" descr="criação (22).jpg">
            <a:extLst>
              <a:ext uri="{FF2B5EF4-FFF2-40B4-BE49-F238E27FC236}">
                <a16:creationId xmlns:a16="http://schemas.microsoft.com/office/drawing/2014/main" id="{613EC58D-E65C-442E-8CE3-E8164A78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29322" y="1928802"/>
            <a:ext cx="2607602" cy="36198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8FC0C3DA-C230-4F8D-A6C4-F0E02EB51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AF99148-8129-4C93-8D3B-2D4B5D4C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8" y="2857504"/>
            <a:ext cx="828677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 Libertam os Filhos dos Legados e Mandatos</a:t>
            </a:r>
            <a:endParaRPr lang="pt-BR" sz="2800" dirty="0">
              <a:latin typeface="+mn-lt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4D97904-DEEE-4906-8421-B10C6ADF7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492204C3-4AAB-4950-B4D8-A7265709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214563"/>
            <a:ext cx="69294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Sal. 37:4, 5</a:t>
            </a: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“Agrada-te do Senhor, e Ele satisfará aos desejos do teu coração.</a:t>
            </a: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Entrega o teu caminho ao Senhor, confia nEle, e Ele tudo fará.”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D25F373-C139-4E63-922A-9A3D8C387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E3A7AC-A8B8-4C0B-B8EC-1F4132846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A98802-C01E-448D-8496-2B74933CD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Boa Educação Promove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C7E4A4-F1EF-49D2-A468-66C268CC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071813"/>
            <a:ext cx="55006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Independência (Individuação)</a:t>
            </a:r>
          </a:p>
          <a:p>
            <a:pPr marL="0" lvl="2" eaLnBrk="1" hangingPunct="1"/>
            <a:endParaRPr lang="pt-BR" altLang="pt-BR" sz="28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2" eaLnBrk="1" hangingPunct="1"/>
            <a:endParaRPr lang="pt-BR" altLang="pt-BR" sz="1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2" eaLnBrk="1" hangingPunct="1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Autonomia (≠ autômato)</a:t>
            </a:r>
          </a:p>
        </p:txBody>
      </p:sp>
      <p:pic>
        <p:nvPicPr>
          <p:cNvPr id="4" name="Imagem 3" descr="42-15601357.jpg">
            <a:extLst>
              <a:ext uri="{FF2B5EF4-FFF2-40B4-BE49-F238E27FC236}">
                <a16:creationId xmlns:a16="http://schemas.microsoft.com/office/drawing/2014/main" id="{B068DED6-6EC3-45BC-8F82-009C0FAFA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643182"/>
            <a:ext cx="2540000" cy="254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6BA95E15-0705-42A3-B876-0901F1B6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325C75F-E862-4F26-997D-64AE7476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3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Independência é Prejudicada Quando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03EED0-EDE5-4618-93D6-75787AB85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714625"/>
            <a:ext cx="5500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6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Crianças dormem com os pais</a:t>
            </a: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Pais discutem a relação na presença dos filhos</a:t>
            </a: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Não permitem que a criança assuma responsabilidades             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Boicotam o trabalho doméstico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“Descascam a laranja”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Ir sozinho para a escola</a:t>
            </a:r>
          </a:p>
        </p:txBody>
      </p:sp>
      <p:pic>
        <p:nvPicPr>
          <p:cNvPr id="4" name="Imagem 3" descr="26-1655.jpg">
            <a:extLst>
              <a:ext uri="{FF2B5EF4-FFF2-40B4-BE49-F238E27FC236}">
                <a16:creationId xmlns:a16="http://schemas.microsoft.com/office/drawing/2014/main" id="{01FFF360-2D87-49E0-87FE-8ED3C77DF0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32"/>
          <a:stretch>
            <a:fillRect/>
          </a:stretch>
        </p:blipFill>
        <p:spPr>
          <a:xfrm>
            <a:off x="6000760" y="2857496"/>
            <a:ext cx="2571752" cy="25458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82F66D03-2B7E-4102-A35F-A72A86924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FC4901C-8116-45DF-9247-581B39AD6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3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Independência é Prejudicada Quando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1D07D0-80AB-4618-A63D-36F96FA05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214688"/>
            <a:ext cx="5500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Respondem pelos filhos</a:t>
            </a:r>
          </a:p>
          <a:p>
            <a:pPr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Pais tomam decisões triviais pelos filhos: sorvete, roupa</a:t>
            </a:r>
          </a:p>
          <a:p>
            <a:pPr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Escolhem a profissão pelos filhos</a:t>
            </a:r>
          </a:p>
        </p:txBody>
      </p:sp>
      <p:pic>
        <p:nvPicPr>
          <p:cNvPr id="5" name="Imagem 4" descr="200449325-002.jpg">
            <a:extLst>
              <a:ext uri="{FF2B5EF4-FFF2-40B4-BE49-F238E27FC236}">
                <a16:creationId xmlns:a16="http://schemas.microsoft.com/office/drawing/2014/main" id="{66F9E7E5-2ED8-4775-BFD2-B0488059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6"/>
          <a:stretch>
            <a:fillRect/>
          </a:stretch>
        </p:blipFill>
        <p:spPr>
          <a:xfrm>
            <a:off x="6215074" y="2500306"/>
            <a:ext cx="2404940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D1966662-81A8-4F87-9A69-41894B97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B65E46-F7EA-4585-A284-0D139E2E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3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Independência é Prejudicada Quando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299268-BF37-45CD-8966-8347DC40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0"/>
            <a:ext cx="5500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79500" indent="-274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ts val="600"/>
              </a:spcBef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Pais resolvem os problemas relacionais dos filhos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Com os colegas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Na escola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No trabalho</a:t>
            </a:r>
          </a:p>
          <a:p>
            <a:pPr lvl="3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Por egoísmo, boicotam suas relações amorosas</a:t>
            </a:r>
          </a:p>
        </p:txBody>
      </p:sp>
      <p:pic>
        <p:nvPicPr>
          <p:cNvPr id="5" name="Imagem 4" descr="200449325-002.jpg">
            <a:extLst>
              <a:ext uri="{FF2B5EF4-FFF2-40B4-BE49-F238E27FC236}">
                <a16:creationId xmlns:a16="http://schemas.microsoft.com/office/drawing/2014/main" id="{4FFC1FF3-29B3-4177-AAF2-A1CB0077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6"/>
          <a:stretch>
            <a:fillRect/>
          </a:stretch>
        </p:blipFill>
        <p:spPr>
          <a:xfrm>
            <a:off x="6215074" y="2500306"/>
            <a:ext cx="2404940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7331D6DA-0373-46B0-BA9A-1493A584A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50E60F2-D4DE-45F4-BA89-E55D8057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Bons Pais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232D24-1A62-425E-A673-6A86ED0A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928938"/>
            <a:ext cx="5143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Tornam-se gradativamente desnecessários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 sz="2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Preparam-se para ficar sozinhos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 sz="2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Priorizam a relação do casal 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 Ex. negativo: Isaque e Rebeca</a:t>
            </a:r>
          </a:p>
        </p:txBody>
      </p:sp>
      <p:pic>
        <p:nvPicPr>
          <p:cNvPr id="5" name="Imagem 4" descr="CBR003063.jpg">
            <a:extLst>
              <a:ext uri="{FF2B5EF4-FFF2-40B4-BE49-F238E27FC236}">
                <a16:creationId xmlns:a16="http://schemas.microsoft.com/office/drawing/2014/main" id="{C494BB07-9E05-4616-9FC8-F9331EBD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285992"/>
            <a:ext cx="2679566" cy="34686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E5BE9B16-2519-4F1A-866E-5B0A22B5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9DDCDFB-9EBB-41E8-8660-978956475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Independência Deve Ser Gradativa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71D904-C330-467A-ACD2-0B424B15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214688"/>
            <a:ext cx="5143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Necessidade de regras, para serem afrouxadas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 sz="12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Sem comprometer integridade física, emocional ou espiritual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 sz="12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Exige confiança + supervisão</a:t>
            </a:r>
          </a:p>
          <a:p>
            <a:pPr lvl="2" eaLnBrk="1" hangingPunct="1"/>
            <a:endParaRPr lang="pt-BR" altLang="pt-BR" sz="24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m 5" descr="25-0628.jpg">
            <a:extLst>
              <a:ext uri="{FF2B5EF4-FFF2-40B4-BE49-F238E27FC236}">
                <a16:creationId xmlns:a16="http://schemas.microsoft.com/office/drawing/2014/main" id="{57B409C4-BC39-4D03-8BC0-B83A67D6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30"/>
          <a:stretch>
            <a:fillRect/>
          </a:stretch>
        </p:blipFill>
        <p:spPr>
          <a:xfrm>
            <a:off x="6143636" y="2714620"/>
            <a:ext cx="2171540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E358287F-DC4C-43D3-948F-2BEDAA6A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E2F68E6-7B58-49FB-96C4-CE6EC40D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latin typeface="Calibri" pitchFamily="34" charset="0"/>
              </a:rPr>
              <a:t>Desconfiança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9EEA40-B2F1-47FC-8815-E542F32E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071813"/>
            <a:ext cx="4286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Desmoralizante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 sz="1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Produz baixa noção de valor próprio</a:t>
            </a:r>
          </a:p>
        </p:txBody>
      </p:sp>
      <p:pic>
        <p:nvPicPr>
          <p:cNvPr id="5" name="Imagem 4" descr="pai e filho3.jpg">
            <a:extLst>
              <a:ext uri="{FF2B5EF4-FFF2-40B4-BE49-F238E27FC236}">
                <a16:creationId xmlns:a16="http://schemas.microsoft.com/office/drawing/2014/main" id="{C909960B-BA39-4921-8D2A-1F6061F1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428868"/>
            <a:ext cx="27432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AB471068-8277-4A7E-A140-1A624BF9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544</Words>
  <Application>Microsoft Office PowerPoint</Application>
  <PresentationFormat>Apresentação na tela (4:3)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www.4tons.com</dc:title>
  <dc:creator>Pr. Marcos Bonfim</dc:creator>
  <cp:lastModifiedBy>Pr. Marcelo Carvalho</cp:lastModifiedBy>
  <cp:revision>22</cp:revision>
  <dcterms:created xsi:type="dcterms:W3CDTF">2008-10-22T16:01:44Z</dcterms:created>
  <dcterms:modified xsi:type="dcterms:W3CDTF">2019-10-28T14:41:40Z</dcterms:modified>
</cp:coreProperties>
</file>