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284" r:id="rId4"/>
    <p:sldId id="295" r:id="rId5"/>
    <p:sldId id="281" r:id="rId6"/>
    <p:sldId id="290" r:id="rId7"/>
    <p:sldId id="294" r:id="rId8"/>
    <p:sldId id="292" r:id="rId9"/>
    <p:sldId id="263" r:id="rId10"/>
    <p:sldId id="265" r:id="rId11"/>
    <p:sldId id="289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5" r:id="rId21"/>
    <p:sldId id="306" r:id="rId22"/>
    <p:sldId id="307" r:id="rId23"/>
    <p:sldId id="308" r:id="rId24"/>
    <p:sldId id="314" r:id="rId25"/>
    <p:sldId id="309" r:id="rId26"/>
    <p:sldId id="310" r:id="rId27"/>
    <p:sldId id="311" r:id="rId28"/>
    <p:sldId id="312" r:id="rId29"/>
    <p:sldId id="313" r:id="rId30"/>
    <p:sldId id="285" r:id="rId3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DA8"/>
    <a:srgbClr val="FF0066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4695" autoAdjust="0"/>
  </p:normalViewPr>
  <p:slideViewPr>
    <p:cSldViewPr>
      <p:cViewPr varScale="1">
        <p:scale>
          <a:sx n="63" d="100"/>
          <a:sy n="63" d="100"/>
        </p:scale>
        <p:origin x="171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BAF509-6F4D-4450-A82B-3054215CC9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083C4E3-EACC-4EDA-957D-6F575D2808F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B4211140-C444-4D9B-94A1-B10348EF08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5D882D79-779C-4D30-B2B7-73653DA9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584639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8740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16843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905563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5951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347473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631067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791460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3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98612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27964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66ADE6-462D-4720-A3E5-505F2BA1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C441BA-82B4-459E-8F94-A784B909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0E21BC-C524-42DA-A41D-77459EE8C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D977F8-89D0-41CC-A348-1B7263CE4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D08797-37EB-4D48-AC96-4EC6CD7F7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E37DC5A3-76DC-4097-A2D0-F2DE41C5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DA64EB3-3F38-4B40-9A26-32F8C17FE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714625"/>
            <a:ext cx="5214937" cy="2714625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Rom. 8:6-8</a:t>
            </a:r>
          </a:p>
          <a:p>
            <a:pPr marL="628650" lvl="2" indent="-273050">
              <a:buFontTx/>
              <a:buNone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“Porque o pendor da carne dá para a morte, mas o do Espírito, para a vida e paz. Por isso, o pendor da carne é inimizade contra Deus, pois não está sujeito à lei de Deus, nem mesmo pode estar. Portanto os que estão na carne não podem agradar a Deus.”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E4A094-462D-4FB9-B2EA-C4AC2EF2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Coração é Rebelde Por Natureza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aulsPrayer.jpg">
            <a:extLst>
              <a:ext uri="{FF2B5EF4-FFF2-40B4-BE49-F238E27FC236}">
                <a16:creationId xmlns:a16="http://schemas.microsoft.com/office/drawing/2014/main" id="{10D73715-22AD-4127-B9B8-510C27E566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786190"/>
            <a:ext cx="2786082" cy="20895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B23ADAB3-38B1-436D-BA17-7BA130BF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AE5502E-D4F5-41BD-909D-2F2A60EED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4714875" cy="1500187"/>
          </a:xfrm>
        </p:spPr>
        <p:txBody>
          <a:bodyPr/>
          <a:lstStyle/>
          <a:p>
            <a:pPr marL="355600" lvl="2" indent="-355600">
              <a:buFontTx/>
              <a:buNone/>
              <a:defRPr/>
            </a:pPr>
            <a:r>
              <a:rPr lang="pt-BR" sz="2800" b="1" dirty="0" err="1">
                <a:solidFill>
                  <a:srgbClr val="002060"/>
                </a:solidFill>
                <a:latin typeface="Calibri" pitchFamily="34" charset="0"/>
              </a:rPr>
              <a:t>Jer</a:t>
            </a: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. 13:23</a:t>
            </a:r>
          </a:p>
          <a:p>
            <a:pPr marL="534988" lvl="2" indent="-179388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“Pode acaso o etíope mudar a sua pele, ou o leopardo as suas manchas? Então poderíeis fazer o bem, estando acostumados a fazer o mal.”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FACEDF-92AD-41DE-A09B-DDB30DDF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Esforço, Apenas, Não Muda a Natureza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_BornAgain.jpg">
            <a:extLst>
              <a:ext uri="{FF2B5EF4-FFF2-40B4-BE49-F238E27FC236}">
                <a16:creationId xmlns:a16="http://schemas.microsoft.com/office/drawing/2014/main" id="{F48F5D5A-0A7E-409B-AECC-824EFD6E25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429000"/>
            <a:ext cx="2666987" cy="200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0B07D5CB-238D-48C1-8318-2E04758C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B4B8FC-00A4-4657-AD92-BF897E8E6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071813"/>
            <a:ext cx="4572000" cy="1500187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Rom. 3:20</a:t>
            </a:r>
          </a:p>
          <a:p>
            <a:pPr marL="534988" lvl="2" indent="-261938">
              <a:buFontTx/>
              <a:buNone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“Pois ninguém é aceito por Deus por fazer o que a lei manda, porque a lei faz com que as pessoas saibam que são pecadoras.”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678155-BB70-49E7-A0F6-79EC6AE70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Obediência, Apenas, Não Muda a Situação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ManInMirror.jpg">
            <a:extLst>
              <a:ext uri="{FF2B5EF4-FFF2-40B4-BE49-F238E27FC236}">
                <a16:creationId xmlns:a16="http://schemas.microsoft.com/office/drawing/2014/main" id="{8FBE7A5B-5ED9-4DA9-83AE-FFB0102EBF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3047989" cy="2285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9102F55C-BAB1-4017-8ECE-94DD73E5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1ABBB7F-7FB3-4E84-BFDC-AA6508066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214563"/>
            <a:ext cx="5143500" cy="1500187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Isa. 53:4, 5</a:t>
            </a:r>
          </a:p>
          <a:p>
            <a:pPr marL="355600" lvl="2" indent="-82550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“Certamente Ele tomou sobre si as nossas enfermidades... Mas Ele foi traspassado pelas nossas transgressões, e moído pelas nossas iniqüidades; o castigo que nos traz a paz estava sobre Ele, e pelas Suas pisaduras fomos sarados.”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0E795B-C12A-4B34-95ED-4A527830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Cristo Fez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CrossRose.jpg">
            <a:extLst>
              <a:ext uri="{FF2B5EF4-FFF2-40B4-BE49-F238E27FC236}">
                <a16:creationId xmlns:a16="http://schemas.microsoft.com/office/drawing/2014/main" id="{D41D74D3-8024-4A57-9D97-286A085F27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429000"/>
            <a:ext cx="2857520" cy="21431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3FF0C6FD-DE1A-4F5D-A179-A1CF498B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AA73430-1B6A-4FD7-9676-E2CEC6BC1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143125"/>
            <a:ext cx="5429250" cy="1500188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 err="1">
                <a:solidFill>
                  <a:srgbClr val="002060"/>
                </a:solidFill>
                <a:latin typeface="Calibri" pitchFamily="34" charset="0"/>
              </a:rPr>
              <a:t>Ezeq</a:t>
            </a: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. 36:26-31</a:t>
            </a:r>
          </a:p>
          <a:p>
            <a:pPr marL="534988" lvl="2" indent="-261938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“Dar-vos-ei coração novo, e porei dentro em vós espírito novo; tirarei de vós o coração de pedra e vos darei coração de carne. Porei dentro em vós o meu Espírito, e farei que andeis nos meus estatutos, guardeis os meus juízos e os observeis...”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F836CF-DCBA-449F-8A81-A60C92C8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Um Coração Novo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FleshHeart.jpg">
            <a:extLst>
              <a:ext uri="{FF2B5EF4-FFF2-40B4-BE49-F238E27FC236}">
                <a16:creationId xmlns:a16="http://schemas.microsoft.com/office/drawing/2014/main" id="{A4FD8ACC-990D-4694-AC49-32296AB98B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496"/>
            <a:ext cx="2520844" cy="18930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8E5F4B6B-A126-4CFB-B193-D698EA0F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0B588C5-09A7-4BE0-9F53-177F85764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3000375"/>
            <a:ext cx="5072063" cy="1500188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 err="1">
                <a:solidFill>
                  <a:srgbClr val="002060"/>
                </a:solidFill>
                <a:latin typeface="Calibri" pitchFamily="34" charset="0"/>
              </a:rPr>
              <a:t>Ezeq</a:t>
            </a: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. 36:26-31</a:t>
            </a:r>
          </a:p>
          <a:p>
            <a:pPr marL="712788" lvl="2" indent="-261938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“...Então vos lembrareis dos vossos maus caminhos... tereis nojo de vós mesmos por causa das vossas iniqüidades...”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03A8B6-24D1-47B1-AA53-861FE9E9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00011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Só Então os Gostos Mudam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_Plead.jpg">
            <a:extLst>
              <a:ext uri="{FF2B5EF4-FFF2-40B4-BE49-F238E27FC236}">
                <a16:creationId xmlns:a16="http://schemas.microsoft.com/office/drawing/2014/main" id="{BAB0E996-5983-4446-9D6C-35B1A56BD7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429000"/>
            <a:ext cx="2857488" cy="21431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63B9D478-D03B-43F5-9ED0-783108B4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2DAD86E-2E48-4D7D-A663-C543749A0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3286125"/>
            <a:ext cx="4714875" cy="1500188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Crer </a:t>
            </a: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(João 3:16)</a:t>
            </a:r>
          </a:p>
          <a:p>
            <a:pPr marL="712788" lvl="2" indent="-261938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“...para que todo aquele que </a:t>
            </a:r>
            <a:r>
              <a:rPr lang="pt-BR" sz="2800" dirty="0" err="1">
                <a:solidFill>
                  <a:srgbClr val="002060"/>
                </a:solidFill>
                <a:latin typeface="Calibri" pitchFamily="34" charset="0"/>
              </a:rPr>
              <a:t>nEle</a:t>
            </a: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 crê, receba vida eterna.”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5A754B-A5E0-4E92-84AF-2AC7238D3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Requisito Para Receber o Milagre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42-15205792.jpg">
            <a:extLst>
              <a:ext uri="{FF2B5EF4-FFF2-40B4-BE49-F238E27FC236}">
                <a16:creationId xmlns:a16="http://schemas.microsoft.com/office/drawing/2014/main" id="{E9CE2EC3-C5FF-43BC-B00B-A23B4DF0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643182"/>
            <a:ext cx="20193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F6FB8030-CFCB-4806-9FF0-95FEEC31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8442776-9016-4D78-BF8B-E6304E5AA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3214688"/>
            <a:ext cx="4500562" cy="1500187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Confessar</a:t>
            </a: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 (I João 1:9)</a:t>
            </a:r>
          </a:p>
          <a:p>
            <a:pPr marL="712788" lvl="2" indent="-177800">
              <a:buFontTx/>
              <a:buNone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“Se confessarmos os nossos pecados, ele é fiel e justo para nos perdoar os pecados e nos purificar de toda a injustiça.”</a:t>
            </a:r>
          </a:p>
        </p:txBody>
      </p:sp>
      <p:pic>
        <p:nvPicPr>
          <p:cNvPr id="4" name="Imagem 3" descr="_GiveThanks.jpg">
            <a:extLst>
              <a:ext uri="{FF2B5EF4-FFF2-40B4-BE49-F238E27FC236}">
                <a16:creationId xmlns:a16="http://schemas.microsoft.com/office/drawing/2014/main" id="{F7767AA4-2619-4EA5-A81D-AAB9906E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87"/>
          <a:stretch>
            <a:fillRect/>
          </a:stretch>
        </p:blipFill>
        <p:spPr>
          <a:xfrm>
            <a:off x="5572132" y="2786058"/>
            <a:ext cx="2857520" cy="30479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8AD39A7-E715-4F18-AD28-35D7B8FE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Requisito Para Receber o Milagre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74DD642D-E72B-472D-BCD0-BE045668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51D12C-B54C-4738-8970-CEDD2227E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500438"/>
            <a:ext cx="4714875" cy="1500187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Pedir</a:t>
            </a: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 (Mat. 7:7)</a:t>
            </a:r>
          </a:p>
          <a:p>
            <a:pPr marL="712788" lvl="2" indent="-261938">
              <a:buFontTx/>
              <a:buNone/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“Pedi e dar-se-vos-á; buscai, e achareis; batei, e abrir-se-vos-á.”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000BA-B3B8-42CC-81EB-09A1691B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3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Requisito Para Receber o Milagre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_Prayer2.jpg">
            <a:extLst>
              <a:ext uri="{FF2B5EF4-FFF2-40B4-BE49-F238E27FC236}">
                <a16:creationId xmlns:a16="http://schemas.microsoft.com/office/drawing/2014/main" id="{E5DBD54E-5AA9-4551-805D-773F0195AA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214686"/>
            <a:ext cx="3071834" cy="23038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AFB2759B-B30D-420E-BF74-43394AA3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7128CA3-0A50-4B07-ABFB-61C919FD8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500438"/>
            <a:ext cx="4714875" cy="1500187"/>
          </a:xfrm>
        </p:spPr>
        <p:txBody>
          <a:bodyPr/>
          <a:lstStyle/>
          <a:p>
            <a:pPr marL="355600" lvl="2" indent="-35560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Rom. 2:4</a:t>
            </a:r>
          </a:p>
          <a:p>
            <a:pPr marL="808038" lvl="2" indent="-357188"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“...a bondade de Deus é que te conduz ao arrependimento?”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7D2669-5037-4354-BDA0-5C20D3874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Leva Alguém a Mudar de Rumo?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Baptism.jpg">
            <a:extLst>
              <a:ext uri="{FF2B5EF4-FFF2-40B4-BE49-F238E27FC236}">
                <a16:creationId xmlns:a16="http://schemas.microsoft.com/office/drawing/2014/main" id="{FB2A0A27-F163-49DE-B5AD-141A6E56B4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00372"/>
            <a:ext cx="3238491" cy="2428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3FCFD76F-3D85-4450-91BA-AC60EEE7A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15B0F4F-5D09-4656-974D-2779D5020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5000625" cy="1571625"/>
          </a:xfrm>
        </p:spPr>
        <p:txBody>
          <a:bodyPr/>
          <a:lstStyle/>
          <a:p>
            <a:pPr lvl="1" indent="-74295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Apoc. 12:7</a:t>
            </a:r>
          </a:p>
          <a:p>
            <a:pPr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“Houve peleja no céu. Miguel e os seus anjos pelejaram contra o dragão. Também pelejaram o dragão e seus anjos; todavia, não prevaleceram; nem mais se achou no céu o lugar deles. E foi expulso o grande dragão, a antiga serpente, que se chama diabo e Satanás, o sedutor de todo o mundo, sim, foi atirado para a terra e, com ele os seus anjos.”</a:t>
            </a:r>
          </a:p>
        </p:txBody>
      </p:sp>
      <p:pic>
        <p:nvPicPr>
          <p:cNvPr id="6" name="Imagem 5" descr="Outcast.jpg">
            <a:extLst>
              <a:ext uri="{FF2B5EF4-FFF2-40B4-BE49-F238E27FC236}">
                <a16:creationId xmlns:a16="http://schemas.microsoft.com/office/drawing/2014/main" id="{650867EE-90A6-4D87-AE66-489C6C235F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142984"/>
            <a:ext cx="3071834" cy="23038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CCDEBA34-F2F0-4E10-AC25-CE0B8F22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7A6D43D-EC88-4A2D-BE12-877CD0403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5000625" cy="1500187"/>
          </a:xfrm>
        </p:spPr>
        <p:txBody>
          <a:bodyPr/>
          <a:lstStyle/>
          <a:p>
            <a:pPr marL="0" lvl="2" indent="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Manteve os princípios da casa</a:t>
            </a:r>
          </a:p>
          <a:p>
            <a:pPr marL="0" lvl="2" indent="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Respeitou as escolhas do filho</a:t>
            </a:r>
          </a:p>
          <a:p>
            <a:pPr marL="903288" lvl="3" indent="-190500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usou da força para impedir a partida</a:t>
            </a:r>
          </a:p>
          <a:p>
            <a:pPr marL="903288" lvl="3" indent="-190500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fez chantagem emocional</a:t>
            </a:r>
          </a:p>
          <a:p>
            <a:pPr marL="903288" lvl="3" indent="-190500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Não foi atrás, interferindo na liberdade (filho adulto)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2348AD-251F-44A6-8A49-A37600759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1.jpg">
            <a:extLst>
              <a:ext uri="{FF2B5EF4-FFF2-40B4-BE49-F238E27FC236}">
                <a16:creationId xmlns:a16="http://schemas.microsoft.com/office/drawing/2014/main" id="{E6014FCF-8266-4F94-AD52-643C922F42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429000"/>
            <a:ext cx="2666987" cy="200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77F8E7CE-3AEA-4F26-B88B-644614CE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A2D6051-5F43-48B4-A436-2C0D7155D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5286375" cy="1500187"/>
          </a:xfrm>
        </p:spPr>
        <p:txBody>
          <a:bodyPr/>
          <a:lstStyle/>
          <a:p>
            <a:pPr marL="450850" lvl="2" indent="-45085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Não livrou o filho das conseqüências</a:t>
            </a:r>
          </a:p>
          <a:p>
            <a:pPr marL="1163638" lvl="3" indent="-355600"/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Uma das melhores escolas da vida</a:t>
            </a:r>
          </a:p>
          <a:p>
            <a:pPr marL="1163638" lvl="3" indent="-355600"/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“Homem de grande ira tem de sofrer o dano; porque se tu o livrares, virás ainda a fazê-lo de novo.” Prov. 19:19.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5A75EBB-3A40-4C55-9523-DBBE6CE1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Prodigal2.jpg">
            <a:extLst>
              <a:ext uri="{FF2B5EF4-FFF2-40B4-BE49-F238E27FC236}">
                <a16:creationId xmlns:a16="http://schemas.microsoft.com/office/drawing/2014/main" id="{427697AE-7866-4DFE-B8B8-EC2C9E0FF9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714620"/>
            <a:ext cx="2762237" cy="2071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4AFAA627-EDF5-4301-8951-3CA83C447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1F90CDE-79E5-411F-BA52-FABB9BCDF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214563"/>
            <a:ext cx="5286375" cy="1500187"/>
          </a:xfrm>
        </p:spPr>
        <p:txBody>
          <a:bodyPr/>
          <a:lstStyle/>
          <a:p>
            <a:pPr marL="273050" lvl="2" indent="-27305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Manifestou amor incondicional</a:t>
            </a:r>
          </a:p>
          <a:p>
            <a:pPr marL="628650" lvl="3" indent="-177800"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Suporta rejeição (João 1:11)</a:t>
            </a:r>
          </a:p>
          <a:p>
            <a:pPr marL="628650" lvl="3" indent="-177800"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Não depende do procedimento (Rom. 8:38, 39)</a:t>
            </a:r>
          </a:p>
          <a:p>
            <a:pPr marL="628650" lvl="3" indent="-177800"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Não abriga ressentimento (I Cor. 13:5)</a:t>
            </a:r>
          </a:p>
          <a:p>
            <a:pPr marL="628650" lvl="3" indent="-177800"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Estava aberto para receber (João 6:37)</a:t>
            </a:r>
          </a:p>
          <a:p>
            <a:pPr marL="177800" lvl="3" indent="-177800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Filho resolve voltar</a:t>
            </a:r>
          </a:p>
          <a:p>
            <a:pPr marL="628650" lvl="3" indent="-177800">
              <a:buFont typeface="Wingdings" pitchFamily="2" charset="2"/>
              <a:buChar char="§"/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03A036-8D62-43A1-BDB9-F4FA3F8F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40B4E91D-A0B4-452C-88B3-358F0ACE43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FB0E2327-A0E4-430A-B819-C72F57EE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0EACA4C-3E3D-4C81-8901-9E17A2A1C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643188"/>
            <a:ext cx="5286375" cy="1500187"/>
          </a:xfrm>
        </p:spPr>
        <p:txBody>
          <a:bodyPr/>
          <a:lstStyle/>
          <a:p>
            <a:pPr marL="0" lvl="2" indent="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Compadeceu-se e agiu (v. 20)</a:t>
            </a:r>
          </a:p>
          <a:p>
            <a:pPr marL="628650" lvl="3" indent="-177800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“...Vinha ele ainda longe, quando seu pai o avistou e, compadecido dele, correndo, o abraçou e beijou.”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4458A3-9BE5-4217-8E38-3E1D1ED9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805F1DFC-97A1-47CA-A83A-56D0419067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BE274D00-D133-480D-9EC7-62CC4DAA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0EFE59E-EDC7-4556-B119-2150BED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857500"/>
            <a:ext cx="5286375" cy="1500188"/>
          </a:xfrm>
        </p:spPr>
        <p:txBody>
          <a:bodyPr/>
          <a:lstStyle/>
          <a:p>
            <a:pPr marL="355600" lvl="2" indent="-355600">
              <a:buFont typeface="Wingdings" panose="05000000000000000000" pitchFamily="2" charset="2"/>
              <a:buChar char="§"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Misericórdia é um atributo de Deus </a:t>
            </a:r>
          </a:p>
          <a:p>
            <a:pPr marL="355600" lvl="2" indent="-355600">
              <a:buFont typeface="Wingdings" panose="05000000000000000000" pitchFamily="2" charset="2"/>
              <a:buChar char="§"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Não demonstrou vergonha pelos atos do filho (v. 20) </a:t>
            </a:r>
          </a:p>
          <a:p>
            <a:pPr marL="628650" lvl="3" indent="-177800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Vergonha dos pais pode ser afirmação de egoísmo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A218A2-072F-4359-B3CA-09B2A17E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44BE5919-3ED0-40B9-A3AB-149115C10F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F7577848-6530-485E-B23D-AA2EDB1E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38E2046-0A30-425E-947D-782D2DC42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071813"/>
            <a:ext cx="5286375" cy="1500187"/>
          </a:xfrm>
        </p:spPr>
        <p:txBody>
          <a:bodyPr/>
          <a:lstStyle/>
          <a:p>
            <a:pPr lvl="2" indent="-1143000">
              <a:buFontTx/>
              <a:buNone/>
            </a:pPr>
            <a:r>
              <a:rPr lang="pt-BR" altLang="pt-BR" sz="3200" b="1">
                <a:solidFill>
                  <a:srgbClr val="002060"/>
                </a:solidFill>
                <a:latin typeface="Calibri" panose="020F0502020204030204" pitchFamily="34" charset="0"/>
              </a:rPr>
              <a:t>Filho confessa (v. 21)</a:t>
            </a:r>
          </a:p>
          <a:p>
            <a:pPr marL="534988" lvl="3" indent="-179388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“Pai, pequei contra o céu e diante de ti; já não sou digno de ser chamado teu filho.”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3FD20E-BC64-4549-A0E8-4EC818FF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B3231B7D-68CE-4492-A6E7-1A860EA4C9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6FEAB73B-57C1-4BA6-9E80-2198601A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A32155F-B0EF-4CBE-885B-8ED15A52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714625"/>
            <a:ext cx="5286375" cy="1500188"/>
          </a:xfrm>
        </p:spPr>
        <p:txBody>
          <a:bodyPr/>
          <a:lstStyle/>
          <a:p>
            <a:pPr marL="273050" lvl="2" indent="-27305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Não lança em rosto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“Bem feito. Agora aprendeu?”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“Eu não disse?”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“Veja se não faz de novo”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 “Eu, eu mesmo, sou o que apago as tuas transgressões por amor de mim e dos teus pecados não me lembro.” (Is. 43:25)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1F5F531-4D46-4FFC-96F2-9CD5F039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3614113D-A027-42A6-8200-72F4BC6503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0CD2598C-34F6-4469-B965-F6046BAE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6823B5-CC9F-4495-831A-8294243D3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500313"/>
            <a:ext cx="5286375" cy="1500187"/>
          </a:xfrm>
        </p:spPr>
        <p:txBody>
          <a:bodyPr/>
          <a:lstStyle/>
          <a:p>
            <a:pPr lvl="2" indent="-114300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O pai restaura o filho (v. 22-24)</a:t>
            </a:r>
          </a:p>
          <a:p>
            <a:pPr marL="450850" lvl="3" indent="-95250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“...Trazei depressa a melhor roupa; vesti-o, ponde-lhe um anel no dedo e sandálias nos pés; trazei também e matai o novilho cevado. Comamos e regozijemo-nos, porque este meu filho estava morto e reviveu, estava perdido e foi achado. E começaram a regozijar-se.”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1C3BC8-24FE-4692-9F45-4CB3726B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 do Filho Pródigo</a:t>
            </a:r>
          </a:p>
          <a:p>
            <a:pPr marL="0" lvl="1" algn="ctr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(Luc. 15:11-32)</a:t>
            </a: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0F77F47F-AE9E-466E-82CA-050F7A3A67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6AC11475-207A-4349-9E00-116ADB11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073EA1E-0DA1-4ECC-8FF2-CF934BEE6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928938"/>
            <a:ext cx="4286250" cy="1500187"/>
          </a:xfrm>
        </p:spPr>
        <p:txBody>
          <a:bodyPr/>
          <a:lstStyle/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Assumir o prejuízo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endParaRPr lang="pt-BR" altLang="pt-BR" sz="28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Não esperar reparação</a:t>
            </a:r>
          </a:p>
          <a:p>
            <a:pPr marL="534988" lvl="3" indent="-179388">
              <a:buFont typeface="Wingdings" panose="05000000000000000000" pitchFamily="2" charset="2"/>
              <a:buChar char="§"/>
            </a:pPr>
            <a:endParaRPr lang="pt-BR" altLang="pt-BR" sz="28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34988" lvl="3" indent="-179388">
              <a:buFont typeface="Wingdings" panose="05000000000000000000" pitchFamily="2" charset="2"/>
              <a:buChar char="§"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Restaurar o ofensor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BB7C5B-7D4F-40AD-A3D5-AA1FF1BE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121442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é Perdão?</a:t>
            </a:r>
            <a:endParaRPr lang="pt-BR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rodigal3.jpg">
            <a:extLst>
              <a:ext uri="{FF2B5EF4-FFF2-40B4-BE49-F238E27FC236}">
                <a16:creationId xmlns:a16="http://schemas.microsoft.com/office/drawing/2014/main" id="{953B8FFC-9507-4872-B56D-75AB3F6895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1" y="3071810"/>
            <a:ext cx="2571767" cy="1928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DB5AB168-B39A-430D-8562-189E9376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6D6CEB-07DC-477F-9FBC-1A02622EC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2286000"/>
            <a:ext cx="7286625" cy="1500188"/>
          </a:xfrm>
        </p:spPr>
        <p:txBody>
          <a:bodyPr/>
          <a:lstStyle/>
          <a:p>
            <a:pPr marL="0" lvl="2" indent="0">
              <a:buFontTx/>
              <a:buNone/>
              <a:defRPr/>
            </a:pPr>
            <a:r>
              <a:rPr lang="pt-BR" sz="3200" b="1" dirty="0">
                <a:solidFill>
                  <a:srgbClr val="002060"/>
                </a:solidFill>
                <a:latin typeface="Calibri" pitchFamily="34" charset="0"/>
              </a:rPr>
              <a:t>Sal. 103:13, 14</a:t>
            </a:r>
          </a:p>
          <a:p>
            <a:pPr marL="534988" lvl="2" indent="0">
              <a:defRPr/>
            </a:pPr>
            <a:r>
              <a:rPr lang="pt-BR" sz="3200" dirty="0">
                <a:solidFill>
                  <a:srgbClr val="002060"/>
                </a:solidFill>
                <a:latin typeface="Calibri" pitchFamily="34" charset="0"/>
              </a:rPr>
              <a:t>“Como um pai se compadece de seus filhos, assim o Senhor se compadece dos que o temem. Pois ele conhece a nossa estrutura, e sabe que somos pó.”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163E8EE-DDAC-4729-A52E-BF9404E5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B0A2DF8-62F8-45E0-AF2E-B78AE3ED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Porque Deus Permitiu a Rebelião?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0A8B47A-3F91-4F05-B832-2708F21D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29565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Por amor criou apenas seres livres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t-BR" altLang="pt-BR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Apenas seres livres podem amar</a:t>
            </a:r>
          </a:p>
        </p:txBody>
      </p:sp>
      <p:pic>
        <p:nvPicPr>
          <p:cNvPr id="7" name="Imagem 6" descr="Ada-Eva-020.jpg">
            <a:extLst>
              <a:ext uri="{FF2B5EF4-FFF2-40B4-BE49-F238E27FC236}">
                <a16:creationId xmlns:a16="http://schemas.microsoft.com/office/drawing/2014/main" id="{3403E1EC-46FE-4F20-A2A1-108EB090A6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928934"/>
            <a:ext cx="2142452" cy="2857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FAC77EA8-41AC-431F-BD93-60501942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5DDFF1-42FC-461F-BDCC-BE8C8B3F1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626C6F9-A883-40ED-A697-ADEABA83B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714625"/>
            <a:ext cx="5214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1088" indent="-368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3200" b="1">
                <a:solidFill>
                  <a:srgbClr val="002060"/>
                </a:solidFill>
                <a:latin typeface="Calibri" panose="020F0502020204030204" pitchFamily="34" charset="0"/>
              </a:rPr>
              <a:t>Risco: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Rebelião, dissidência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Infidelidade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F4DBE4-9515-4577-A6E1-9FD01BE7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72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Liberdade</a:t>
            </a:r>
            <a:endParaRPr lang="pt-BR" sz="8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expulsos.JPG">
            <a:extLst>
              <a:ext uri="{FF2B5EF4-FFF2-40B4-BE49-F238E27FC236}">
                <a16:creationId xmlns:a16="http://schemas.microsoft.com/office/drawing/2014/main" id="{F2925B26-8B48-428D-92BE-A762B108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571876"/>
            <a:ext cx="2920992" cy="219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89FA82A1-B1E4-4252-B9BA-F0AF89F35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E03B4EF0-25D1-4DA5-B057-DB33E623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286125"/>
            <a:ext cx="421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Obediência aparente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t-BR" altLang="pt-BR" sz="14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Rebelião latente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Medo: péssimo motivador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D147D3-5852-4A50-B5A0-E913DF02E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Totalitário e Truculência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família brigando.jpg">
            <a:extLst>
              <a:ext uri="{FF2B5EF4-FFF2-40B4-BE49-F238E27FC236}">
                <a16:creationId xmlns:a16="http://schemas.microsoft.com/office/drawing/2014/main" id="{539D80FB-E344-4972-9B34-30B1EA7D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786058"/>
            <a:ext cx="2978895" cy="2999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53B31C7B-812F-4679-8B6C-64EA0DE6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8620145-A6CC-4432-BE37-9F12F8AD8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214688"/>
            <a:ext cx="457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3200" b="1">
                <a:solidFill>
                  <a:srgbClr val="002060"/>
                </a:solidFill>
                <a:latin typeface="Calibri" panose="020F0502020204030204" pitchFamily="34" charset="0"/>
              </a:rPr>
              <a:t>Gen. 2:17</a:t>
            </a:r>
          </a:p>
          <a:p>
            <a:pPr marL="0" lvl="2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“...certamente morrerás.”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C711C6-29DD-42EF-87FB-EE074198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Consequência</a:t>
            </a: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do Pecado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da-Eva-Pecado-21.jpg">
            <a:extLst>
              <a:ext uri="{FF2B5EF4-FFF2-40B4-BE49-F238E27FC236}">
                <a16:creationId xmlns:a16="http://schemas.microsoft.com/office/drawing/2014/main" id="{37DD3679-7BBC-439D-8BCD-760FA3F87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214578"/>
            <a:ext cx="2520568" cy="3500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E723680D-8D99-48F3-ABA9-2E6628F3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D5916B0-7C3D-47AE-B73E-40B8358DE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000375"/>
            <a:ext cx="4500562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lvl="2"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Sal. 51:5</a:t>
            </a:r>
          </a:p>
          <a:p>
            <a:pPr marL="355600" lvl="2" indent="-82550"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“De fato, tenho sido mau desde que nasci; tenho sido pecador desde o dia em que fui concebido.”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A46F3-4A71-4DBE-A491-D1757A2C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Nossos Filhos Já Nascem Pecadores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da-y-Eva-013.jpg">
            <a:extLst>
              <a:ext uri="{FF2B5EF4-FFF2-40B4-BE49-F238E27FC236}">
                <a16:creationId xmlns:a16="http://schemas.microsoft.com/office/drawing/2014/main" id="{9F4D49BE-3F94-4396-B5CF-B8C88416E3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14620"/>
            <a:ext cx="2249576" cy="3000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7872A2EB-8A59-4044-A2B7-C688DC72E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B6E3D6B5-EF86-4803-8B0C-1411F475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071813"/>
            <a:ext cx="4606925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lvl="2"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Isa. 53:6</a:t>
            </a:r>
          </a:p>
          <a:p>
            <a:pPr marL="534988" lvl="2"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“Todos nós andávamos desgarrados como ovelhas; cada um se desviava pelo caminho...”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E31B5A-D945-45A2-9C87-E78931AF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Coração é Rebelde Por Natureza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089581.jpg">
            <a:extLst>
              <a:ext uri="{FF2B5EF4-FFF2-40B4-BE49-F238E27FC236}">
                <a16:creationId xmlns:a16="http://schemas.microsoft.com/office/drawing/2014/main" id="{532B68EC-8FDB-4BB1-9C33-48105050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071810"/>
            <a:ext cx="2556727" cy="2542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F3666359-8DD3-4E35-9347-1B595AED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45A50A7-D07C-442C-9F13-5C513563A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643188"/>
            <a:ext cx="5572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Rom. 3:10-12, 23</a:t>
            </a:r>
          </a:p>
          <a:p>
            <a:pPr marL="712788" lvl="2" indent="-177800">
              <a:defRPr/>
            </a:pPr>
            <a:r>
              <a:rPr lang="pt-BR" sz="2800" dirty="0">
                <a:solidFill>
                  <a:srgbClr val="002060"/>
                </a:solidFill>
                <a:latin typeface="Calibri" pitchFamily="34" charset="0"/>
              </a:rPr>
              <a:t>“... Não há justo, nem sequer um, não há quem entenda,... todos se extraviaram, à uma se fizeram inúteis; não há quem faça o bem, não há nem um sequer... Todos pecaram e carecem da glória de Deus...”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2D3DEFE-F166-4705-BD2F-A78E0055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Coração é Rebelde Por Natureza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42-16786154.jpg">
            <a:extLst>
              <a:ext uri="{FF2B5EF4-FFF2-40B4-BE49-F238E27FC236}">
                <a16:creationId xmlns:a16="http://schemas.microsoft.com/office/drawing/2014/main" id="{D9B66E25-8486-4813-A3C9-C5ECCA72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03" r="15553"/>
          <a:stretch>
            <a:fillRect/>
          </a:stretch>
        </p:blipFill>
        <p:spPr>
          <a:xfrm>
            <a:off x="6215074" y="2857496"/>
            <a:ext cx="2456927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C728A881-CA2F-46A0-A404-D5BDBA60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Pages>9</Pages>
  <Words>1186</Words>
  <Application>Microsoft Office PowerPoint</Application>
  <PresentationFormat>Apresentação na tela (4:3)</PresentationFormat>
  <Paragraphs>138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Times New Roman</vt:lpstr>
      <vt:lpstr>Wingdings</vt:lpstr>
      <vt:lpstr>Calibri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148</cp:revision>
  <cp:lastPrinted>1996-02-06T11:30:58Z</cp:lastPrinted>
  <dcterms:created xsi:type="dcterms:W3CDTF">1995-10-30T15:00:00Z</dcterms:created>
  <dcterms:modified xsi:type="dcterms:W3CDTF">2019-10-28T14:41:28Z</dcterms:modified>
</cp:coreProperties>
</file>